
<file path=[Content_Types].xml><?xml version="1.0" encoding="utf-8"?>
<Types xmlns="http://schemas.openxmlformats.org/package/2006/content-types">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1"/>
    <p:sldMasterId id="2147483750" r:id="rId2"/>
  </p:sldMasterIdLst>
  <p:notesMasterIdLst>
    <p:notesMasterId r:id="rId29"/>
  </p:notesMasterIdLst>
  <p:handoutMasterIdLst>
    <p:handoutMasterId r:id="rId30"/>
  </p:handoutMasterIdLst>
  <p:sldIdLst>
    <p:sldId id="1218" r:id="rId3"/>
    <p:sldId id="1214" r:id="rId4"/>
    <p:sldId id="1215" r:id="rId5"/>
    <p:sldId id="1217" r:id="rId6"/>
    <p:sldId id="1220" r:id="rId7"/>
    <p:sldId id="1221" r:id="rId8"/>
    <p:sldId id="1222" r:id="rId9"/>
    <p:sldId id="1224" r:id="rId10"/>
    <p:sldId id="1223" r:id="rId11"/>
    <p:sldId id="1235" r:id="rId12"/>
    <p:sldId id="1236" r:id="rId13"/>
    <p:sldId id="1203" r:id="rId14"/>
    <p:sldId id="1206" r:id="rId15"/>
    <p:sldId id="1205" r:id="rId16"/>
    <p:sldId id="1227" r:id="rId17"/>
    <p:sldId id="1228" r:id="rId18"/>
    <p:sldId id="1233" r:id="rId19"/>
    <p:sldId id="1226" r:id="rId20"/>
    <p:sldId id="326" r:id="rId21"/>
    <p:sldId id="333" r:id="rId22"/>
    <p:sldId id="1230" r:id="rId23"/>
    <p:sldId id="331" r:id="rId24"/>
    <p:sldId id="350" r:id="rId25"/>
    <p:sldId id="1231" r:id="rId26"/>
    <p:sldId id="1234" r:id="rId27"/>
    <p:sldId id="1232"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DB9"/>
    <a:srgbClr val="13418B"/>
    <a:srgbClr val="30456C"/>
    <a:srgbClr val="2C1C15"/>
    <a:srgbClr val="1EA442"/>
    <a:srgbClr val="FFFFFF"/>
    <a:srgbClr val="FDFC2B"/>
    <a:srgbClr val="C8DAF2"/>
    <a:srgbClr val="EB0202"/>
    <a:srgbClr val="DBFF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2593" autoAdjust="0"/>
  </p:normalViewPr>
  <p:slideViewPr>
    <p:cSldViewPr snapToGrid="0" snapToObjects="1">
      <p:cViewPr varScale="1">
        <p:scale>
          <a:sx n="104" d="100"/>
          <a:sy n="104" d="100"/>
        </p:scale>
        <p:origin x="282" y="102"/>
      </p:cViewPr>
      <p:guideLst>
        <p:guide orient="horz" pos="220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nt or Lori Hare" userId="6a237d1966b5e4f8" providerId="LiveId" clId="{CFFD312A-DC37-4E83-BA3D-E4402432E8AE}"/>
    <pc:docChg chg="undo custSel modSld modMainMaster">
      <pc:chgData name="Trent or Lori Hare" userId="6a237d1966b5e4f8" providerId="LiveId" clId="{CFFD312A-DC37-4E83-BA3D-E4402432E8AE}" dt="2023-01-30T14:52:37.022" v="59" actId="1076"/>
      <pc:docMkLst>
        <pc:docMk/>
      </pc:docMkLst>
      <pc:sldChg chg="modSp">
        <pc:chgData name="Trent or Lori Hare" userId="6a237d1966b5e4f8" providerId="LiveId" clId="{CFFD312A-DC37-4E83-BA3D-E4402432E8AE}" dt="2023-01-30T14:10:28.155" v="47"/>
        <pc:sldMkLst>
          <pc:docMk/>
          <pc:sldMk cId="2740813823" sldId="1214"/>
        </pc:sldMkLst>
        <pc:spChg chg="mod">
          <ac:chgData name="Trent or Lori Hare" userId="6a237d1966b5e4f8" providerId="LiveId" clId="{CFFD312A-DC37-4E83-BA3D-E4402432E8AE}" dt="2023-01-30T14:10:28.155" v="47"/>
          <ac:spMkLst>
            <pc:docMk/>
            <pc:sldMk cId="2740813823" sldId="1214"/>
            <ac:spMk id="6" creationId="{00000000-0000-0000-0000-000000000000}"/>
          </ac:spMkLst>
        </pc:spChg>
      </pc:sldChg>
      <pc:sldChg chg="modSp">
        <pc:chgData name="Trent or Lori Hare" userId="6a237d1966b5e4f8" providerId="LiveId" clId="{CFFD312A-DC37-4E83-BA3D-E4402432E8AE}" dt="2023-01-30T14:10:28.155" v="47"/>
        <pc:sldMkLst>
          <pc:docMk/>
          <pc:sldMk cId="1150078134" sldId="1215"/>
        </pc:sldMkLst>
        <pc:spChg chg="mod">
          <ac:chgData name="Trent or Lori Hare" userId="6a237d1966b5e4f8" providerId="LiveId" clId="{CFFD312A-DC37-4E83-BA3D-E4402432E8AE}" dt="2023-01-30T14:10:28.155" v="47"/>
          <ac:spMkLst>
            <pc:docMk/>
            <pc:sldMk cId="1150078134" sldId="1215"/>
            <ac:spMk id="5" creationId="{00000000-0000-0000-0000-000000000000}"/>
          </ac:spMkLst>
        </pc:spChg>
      </pc:sldChg>
      <pc:sldChg chg="modSp">
        <pc:chgData name="Trent or Lori Hare" userId="6a237d1966b5e4f8" providerId="LiveId" clId="{CFFD312A-DC37-4E83-BA3D-E4402432E8AE}" dt="2023-01-30T14:10:28.155" v="47"/>
        <pc:sldMkLst>
          <pc:docMk/>
          <pc:sldMk cId="1926354477" sldId="1217"/>
        </pc:sldMkLst>
        <pc:spChg chg="mod">
          <ac:chgData name="Trent or Lori Hare" userId="6a237d1966b5e4f8" providerId="LiveId" clId="{CFFD312A-DC37-4E83-BA3D-E4402432E8AE}" dt="2023-01-30T14:10:28.155" v="47"/>
          <ac:spMkLst>
            <pc:docMk/>
            <pc:sldMk cId="1926354477" sldId="1217"/>
            <ac:spMk id="5" creationId="{00000000-0000-0000-0000-000000000000}"/>
          </ac:spMkLst>
        </pc:spChg>
      </pc:sldChg>
      <pc:sldChg chg="modSp mod">
        <pc:chgData name="Trent or Lori Hare" userId="6a237d1966b5e4f8" providerId="LiveId" clId="{CFFD312A-DC37-4E83-BA3D-E4402432E8AE}" dt="2023-01-30T14:10:04.401" v="46" actId="1076"/>
        <pc:sldMkLst>
          <pc:docMk/>
          <pc:sldMk cId="40894330" sldId="1218"/>
        </pc:sldMkLst>
        <pc:spChg chg="mod">
          <ac:chgData name="Trent or Lori Hare" userId="6a237d1966b5e4f8" providerId="LiveId" clId="{CFFD312A-DC37-4E83-BA3D-E4402432E8AE}" dt="2023-01-30T14:10:00.185" v="45" actId="1037"/>
          <ac:spMkLst>
            <pc:docMk/>
            <pc:sldMk cId="40894330" sldId="1218"/>
            <ac:spMk id="3075" creationId="{00000000-0000-0000-0000-000000000000}"/>
          </ac:spMkLst>
        </pc:spChg>
        <pc:picChg chg="mod">
          <ac:chgData name="Trent or Lori Hare" userId="6a237d1966b5e4f8" providerId="LiveId" clId="{CFFD312A-DC37-4E83-BA3D-E4402432E8AE}" dt="2023-01-30T14:10:04.401" v="46" actId="1076"/>
          <ac:picMkLst>
            <pc:docMk/>
            <pc:sldMk cId="40894330" sldId="1218"/>
            <ac:picMk id="7" creationId="{00000000-0000-0000-0000-000000000000}"/>
          </ac:picMkLst>
        </pc:picChg>
        <pc:picChg chg="mod">
          <ac:chgData name="Trent or Lori Hare" userId="6a237d1966b5e4f8" providerId="LiveId" clId="{CFFD312A-DC37-4E83-BA3D-E4402432E8AE}" dt="2023-01-30T14:09:49.761" v="40" actId="732"/>
          <ac:picMkLst>
            <pc:docMk/>
            <pc:sldMk cId="40894330" sldId="1218"/>
            <ac:picMk id="3074" creationId="{00000000-0000-0000-0000-000000000000}"/>
          </ac:picMkLst>
        </pc:picChg>
      </pc:sldChg>
      <pc:sldChg chg="modSp">
        <pc:chgData name="Trent or Lori Hare" userId="6a237d1966b5e4f8" providerId="LiveId" clId="{CFFD312A-DC37-4E83-BA3D-E4402432E8AE}" dt="2023-01-30T14:10:28.155" v="47"/>
        <pc:sldMkLst>
          <pc:docMk/>
          <pc:sldMk cId="1888295987" sldId="1220"/>
        </pc:sldMkLst>
        <pc:spChg chg="mod">
          <ac:chgData name="Trent or Lori Hare" userId="6a237d1966b5e4f8" providerId="LiveId" clId="{CFFD312A-DC37-4E83-BA3D-E4402432E8AE}" dt="2023-01-30T14:10:28.155" v="47"/>
          <ac:spMkLst>
            <pc:docMk/>
            <pc:sldMk cId="1888295987" sldId="1220"/>
            <ac:spMk id="4" creationId="{00000000-0000-0000-0000-000000000000}"/>
          </ac:spMkLst>
        </pc:spChg>
      </pc:sldChg>
      <pc:sldChg chg="modSp">
        <pc:chgData name="Trent or Lori Hare" userId="6a237d1966b5e4f8" providerId="LiveId" clId="{CFFD312A-DC37-4E83-BA3D-E4402432E8AE}" dt="2023-01-30T14:10:28.155" v="47"/>
        <pc:sldMkLst>
          <pc:docMk/>
          <pc:sldMk cId="3633322426" sldId="1221"/>
        </pc:sldMkLst>
        <pc:spChg chg="mod">
          <ac:chgData name="Trent or Lori Hare" userId="6a237d1966b5e4f8" providerId="LiveId" clId="{CFFD312A-DC37-4E83-BA3D-E4402432E8AE}" dt="2023-01-30T14:10:28.155" v="47"/>
          <ac:spMkLst>
            <pc:docMk/>
            <pc:sldMk cId="3633322426" sldId="1221"/>
            <ac:spMk id="4" creationId="{00000000-0000-0000-0000-000000000000}"/>
          </ac:spMkLst>
        </pc:spChg>
      </pc:sldChg>
      <pc:sldChg chg="modSp">
        <pc:chgData name="Trent or Lori Hare" userId="6a237d1966b5e4f8" providerId="LiveId" clId="{CFFD312A-DC37-4E83-BA3D-E4402432E8AE}" dt="2023-01-30T14:10:28.155" v="47"/>
        <pc:sldMkLst>
          <pc:docMk/>
          <pc:sldMk cId="1380850618" sldId="1222"/>
        </pc:sldMkLst>
        <pc:spChg chg="mod">
          <ac:chgData name="Trent or Lori Hare" userId="6a237d1966b5e4f8" providerId="LiveId" clId="{CFFD312A-DC37-4E83-BA3D-E4402432E8AE}" dt="2023-01-30T14:10:28.155" v="47"/>
          <ac:spMkLst>
            <pc:docMk/>
            <pc:sldMk cId="1380850618" sldId="1222"/>
            <ac:spMk id="4" creationId="{00000000-0000-0000-0000-000000000000}"/>
          </ac:spMkLst>
        </pc:spChg>
      </pc:sldChg>
      <pc:sldChg chg="modSp">
        <pc:chgData name="Trent or Lori Hare" userId="6a237d1966b5e4f8" providerId="LiveId" clId="{CFFD312A-DC37-4E83-BA3D-E4402432E8AE}" dt="2023-01-30T14:10:28.155" v="47"/>
        <pc:sldMkLst>
          <pc:docMk/>
          <pc:sldMk cId="2523892304" sldId="1223"/>
        </pc:sldMkLst>
        <pc:spChg chg="mod">
          <ac:chgData name="Trent or Lori Hare" userId="6a237d1966b5e4f8" providerId="LiveId" clId="{CFFD312A-DC37-4E83-BA3D-E4402432E8AE}" dt="2023-01-30T14:10:28.155" v="47"/>
          <ac:spMkLst>
            <pc:docMk/>
            <pc:sldMk cId="2523892304" sldId="1223"/>
            <ac:spMk id="4" creationId="{0983741C-1995-C4A3-553C-7456F8B10664}"/>
          </ac:spMkLst>
        </pc:spChg>
      </pc:sldChg>
      <pc:sldChg chg="modSp">
        <pc:chgData name="Trent or Lori Hare" userId="6a237d1966b5e4f8" providerId="LiveId" clId="{CFFD312A-DC37-4E83-BA3D-E4402432E8AE}" dt="2023-01-30T14:10:28.155" v="47"/>
        <pc:sldMkLst>
          <pc:docMk/>
          <pc:sldMk cId="4278901766" sldId="1224"/>
        </pc:sldMkLst>
        <pc:spChg chg="mod">
          <ac:chgData name="Trent or Lori Hare" userId="6a237d1966b5e4f8" providerId="LiveId" clId="{CFFD312A-DC37-4E83-BA3D-E4402432E8AE}" dt="2023-01-30T14:10:28.155" v="47"/>
          <ac:spMkLst>
            <pc:docMk/>
            <pc:sldMk cId="4278901766" sldId="1224"/>
            <ac:spMk id="4" creationId="{F959A6F1-B2F7-E32F-1619-3E38FCAB7DBD}"/>
          </ac:spMkLst>
        </pc:spChg>
      </pc:sldChg>
      <pc:sldChg chg="modSp mod">
        <pc:chgData name="Trent or Lori Hare" userId="6a237d1966b5e4f8" providerId="LiveId" clId="{CFFD312A-DC37-4E83-BA3D-E4402432E8AE}" dt="2023-01-30T14:11:38.695" v="48" actId="113"/>
        <pc:sldMkLst>
          <pc:docMk/>
          <pc:sldMk cId="2151276057" sldId="1227"/>
        </pc:sldMkLst>
        <pc:spChg chg="mod">
          <ac:chgData name="Trent or Lori Hare" userId="6a237d1966b5e4f8" providerId="LiveId" clId="{CFFD312A-DC37-4E83-BA3D-E4402432E8AE}" dt="2023-01-30T14:11:38.695" v="48" actId="113"/>
          <ac:spMkLst>
            <pc:docMk/>
            <pc:sldMk cId="2151276057" sldId="1227"/>
            <ac:spMk id="5" creationId="{00000000-0000-0000-0000-000000000000}"/>
          </ac:spMkLst>
        </pc:spChg>
      </pc:sldChg>
      <pc:sldChg chg="modSp mod">
        <pc:chgData name="Trent or Lori Hare" userId="6a237d1966b5e4f8" providerId="LiveId" clId="{CFFD312A-DC37-4E83-BA3D-E4402432E8AE}" dt="2023-01-30T14:52:37.022" v="59" actId="1076"/>
        <pc:sldMkLst>
          <pc:docMk/>
          <pc:sldMk cId="1818896034" sldId="1233"/>
        </pc:sldMkLst>
        <pc:spChg chg="mod">
          <ac:chgData name="Trent or Lori Hare" userId="6a237d1966b5e4f8" providerId="LiveId" clId="{CFFD312A-DC37-4E83-BA3D-E4402432E8AE}" dt="2023-01-30T14:52:37.022" v="59" actId="1076"/>
          <ac:spMkLst>
            <pc:docMk/>
            <pc:sldMk cId="1818896034" sldId="1233"/>
            <ac:spMk id="6" creationId="{5F5CF587-04BD-8FF0-99C5-25C4DB05DCB5}"/>
          </ac:spMkLst>
        </pc:spChg>
      </pc:sldChg>
      <pc:sldChg chg="modSp">
        <pc:chgData name="Trent or Lori Hare" userId="6a237d1966b5e4f8" providerId="LiveId" clId="{CFFD312A-DC37-4E83-BA3D-E4402432E8AE}" dt="2023-01-30T14:10:28.155" v="47"/>
        <pc:sldMkLst>
          <pc:docMk/>
          <pc:sldMk cId="2216823449" sldId="1235"/>
        </pc:sldMkLst>
        <pc:spChg chg="mod">
          <ac:chgData name="Trent or Lori Hare" userId="6a237d1966b5e4f8" providerId="LiveId" clId="{CFFD312A-DC37-4E83-BA3D-E4402432E8AE}" dt="2023-01-30T14:10:28.155" v="47"/>
          <ac:spMkLst>
            <pc:docMk/>
            <pc:sldMk cId="2216823449" sldId="1235"/>
            <ac:spMk id="4" creationId="{00000000-0000-0000-0000-000000000000}"/>
          </ac:spMkLst>
        </pc:spChg>
      </pc:sldChg>
      <pc:sldChg chg="modSp">
        <pc:chgData name="Trent or Lori Hare" userId="6a237d1966b5e4f8" providerId="LiveId" clId="{CFFD312A-DC37-4E83-BA3D-E4402432E8AE}" dt="2023-01-30T14:10:28.155" v="47"/>
        <pc:sldMkLst>
          <pc:docMk/>
          <pc:sldMk cId="1771485247" sldId="1236"/>
        </pc:sldMkLst>
        <pc:spChg chg="mod">
          <ac:chgData name="Trent or Lori Hare" userId="6a237d1966b5e4f8" providerId="LiveId" clId="{CFFD312A-DC37-4E83-BA3D-E4402432E8AE}" dt="2023-01-30T14:10:28.155" v="47"/>
          <ac:spMkLst>
            <pc:docMk/>
            <pc:sldMk cId="1771485247" sldId="1236"/>
            <ac:spMk id="4" creationId="{CC4E576D-D9C5-AAE3-CBFA-438883F0DA6D}"/>
          </ac:spMkLst>
        </pc:spChg>
      </pc:sldChg>
      <pc:sldMasterChg chg="modSp modSldLayout">
        <pc:chgData name="Trent or Lori Hare" userId="6a237d1966b5e4f8" providerId="LiveId" clId="{CFFD312A-DC37-4E83-BA3D-E4402432E8AE}" dt="2023-01-30T14:10:28.155" v="47"/>
        <pc:sldMasterMkLst>
          <pc:docMk/>
          <pc:sldMasterMk cId="530732504" sldId="2147483750"/>
        </pc:sldMasterMkLst>
        <pc:spChg chg="mod">
          <ac:chgData name="Trent or Lori Hare" userId="6a237d1966b5e4f8" providerId="LiveId" clId="{CFFD312A-DC37-4E83-BA3D-E4402432E8AE}" dt="2023-01-30T14:10:28.155" v="47"/>
          <ac:spMkLst>
            <pc:docMk/>
            <pc:sldMasterMk cId="530732504" sldId="2147483750"/>
            <ac:spMk id="5" creationId="{00000000-0000-0000-0000-000000000000}"/>
          </ac:spMkLst>
        </pc:spChg>
        <pc:sldLayoutChg chg="modSp">
          <pc:chgData name="Trent or Lori Hare" userId="6a237d1966b5e4f8" providerId="LiveId" clId="{CFFD312A-DC37-4E83-BA3D-E4402432E8AE}" dt="2023-01-30T14:10:28.155" v="47"/>
          <pc:sldLayoutMkLst>
            <pc:docMk/>
            <pc:sldMasterMk cId="530732504" sldId="2147483750"/>
            <pc:sldLayoutMk cId="1538595955" sldId="2147483751"/>
          </pc:sldLayoutMkLst>
          <pc:spChg chg="mod">
            <ac:chgData name="Trent or Lori Hare" userId="6a237d1966b5e4f8" providerId="LiveId" clId="{CFFD312A-DC37-4E83-BA3D-E4402432E8AE}" dt="2023-01-30T14:10:28.155" v="47"/>
            <ac:spMkLst>
              <pc:docMk/>
              <pc:sldMasterMk cId="530732504" sldId="2147483750"/>
              <pc:sldLayoutMk cId="1538595955" sldId="2147483751"/>
              <ac:spMk id="24"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3638356188" sldId="2147483752"/>
          </pc:sldLayoutMkLst>
          <pc:spChg chg="mod">
            <ac:chgData name="Trent or Lori Hare" userId="6a237d1966b5e4f8" providerId="LiveId" clId="{CFFD312A-DC37-4E83-BA3D-E4402432E8AE}" dt="2023-01-30T14:10:28.155" v="47"/>
            <ac:spMkLst>
              <pc:docMk/>
              <pc:sldMasterMk cId="530732504" sldId="2147483750"/>
              <pc:sldLayoutMk cId="3638356188" sldId="2147483752"/>
              <ac:spMk id="21"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392762994" sldId="2147483753"/>
          </pc:sldLayoutMkLst>
          <pc:spChg chg="mod">
            <ac:chgData name="Trent or Lori Hare" userId="6a237d1966b5e4f8" providerId="LiveId" clId="{CFFD312A-DC37-4E83-BA3D-E4402432E8AE}" dt="2023-01-30T14:10:28.155" v="47"/>
            <ac:spMkLst>
              <pc:docMk/>
              <pc:sldMasterMk cId="530732504" sldId="2147483750"/>
              <pc:sldLayoutMk cId="392762994" sldId="2147483753"/>
              <ac:spMk id="21"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4155459508" sldId="2147483754"/>
          </pc:sldLayoutMkLst>
          <pc:spChg chg="mod">
            <ac:chgData name="Trent or Lori Hare" userId="6a237d1966b5e4f8" providerId="LiveId" clId="{CFFD312A-DC37-4E83-BA3D-E4402432E8AE}" dt="2023-01-30T14:10:28.155" v="47"/>
            <ac:spMkLst>
              <pc:docMk/>
              <pc:sldMasterMk cId="530732504" sldId="2147483750"/>
              <pc:sldLayoutMk cId="4155459508" sldId="2147483754"/>
              <ac:spMk id="26"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1771221828" sldId="2147483755"/>
          </pc:sldLayoutMkLst>
          <pc:spChg chg="mod">
            <ac:chgData name="Trent or Lori Hare" userId="6a237d1966b5e4f8" providerId="LiveId" clId="{CFFD312A-DC37-4E83-BA3D-E4402432E8AE}" dt="2023-01-30T14:10:28.155" v="47"/>
            <ac:spMkLst>
              <pc:docMk/>
              <pc:sldMasterMk cId="530732504" sldId="2147483750"/>
              <pc:sldLayoutMk cId="1771221828" sldId="2147483755"/>
              <ac:spMk id="29"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1028982793" sldId="2147483756"/>
          </pc:sldLayoutMkLst>
          <pc:spChg chg="mod">
            <ac:chgData name="Trent or Lori Hare" userId="6a237d1966b5e4f8" providerId="LiveId" clId="{CFFD312A-DC37-4E83-BA3D-E4402432E8AE}" dt="2023-01-30T14:10:28.155" v="47"/>
            <ac:spMkLst>
              <pc:docMk/>
              <pc:sldMasterMk cId="530732504" sldId="2147483750"/>
              <pc:sldLayoutMk cId="1028982793" sldId="2147483756"/>
              <ac:spMk id="18"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79760739" sldId="2147483757"/>
          </pc:sldLayoutMkLst>
          <pc:spChg chg="mod">
            <ac:chgData name="Trent or Lori Hare" userId="6a237d1966b5e4f8" providerId="LiveId" clId="{CFFD312A-DC37-4E83-BA3D-E4402432E8AE}" dt="2023-01-30T14:10:28.155" v="47"/>
            <ac:spMkLst>
              <pc:docMk/>
              <pc:sldMasterMk cId="530732504" sldId="2147483750"/>
              <pc:sldLayoutMk cId="79760739" sldId="2147483757"/>
              <ac:spMk id="13"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1420941371" sldId="2147483758"/>
          </pc:sldLayoutMkLst>
          <pc:spChg chg="mod">
            <ac:chgData name="Trent or Lori Hare" userId="6a237d1966b5e4f8" providerId="LiveId" clId="{CFFD312A-DC37-4E83-BA3D-E4402432E8AE}" dt="2023-01-30T14:10:28.155" v="47"/>
            <ac:spMkLst>
              <pc:docMk/>
              <pc:sldMasterMk cId="530732504" sldId="2147483750"/>
              <pc:sldLayoutMk cId="1420941371" sldId="2147483758"/>
              <ac:spMk id="20"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330372492" sldId="2147483759"/>
          </pc:sldLayoutMkLst>
          <pc:spChg chg="mod">
            <ac:chgData name="Trent or Lori Hare" userId="6a237d1966b5e4f8" providerId="LiveId" clId="{CFFD312A-DC37-4E83-BA3D-E4402432E8AE}" dt="2023-01-30T14:10:28.155" v="47"/>
            <ac:spMkLst>
              <pc:docMk/>
              <pc:sldMasterMk cId="530732504" sldId="2147483750"/>
              <pc:sldLayoutMk cId="330372492" sldId="2147483759"/>
              <ac:spMk id="21"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1276366778" sldId="2147483760"/>
          </pc:sldLayoutMkLst>
          <pc:spChg chg="mod">
            <ac:chgData name="Trent or Lori Hare" userId="6a237d1966b5e4f8" providerId="LiveId" clId="{CFFD312A-DC37-4E83-BA3D-E4402432E8AE}" dt="2023-01-30T14:10:28.155" v="47"/>
            <ac:spMkLst>
              <pc:docMk/>
              <pc:sldMasterMk cId="530732504" sldId="2147483750"/>
              <pc:sldLayoutMk cId="1276366778" sldId="2147483760"/>
              <ac:spMk id="5" creationId="{00000000-0000-0000-0000-000000000000}"/>
            </ac:spMkLst>
          </pc:spChg>
        </pc:sldLayoutChg>
        <pc:sldLayoutChg chg="modSp">
          <pc:chgData name="Trent or Lori Hare" userId="6a237d1966b5e4f8" providerId="LiveId" clId="{CFFD312A-DC37-4E83-BA3D-E4402432E8AE}" dt="2023-01-30T14:10:28.155" v="47"/>
          <pc:sldLayoutMkLst>
            <pc:docMk/>
            <pc:sldMasterMk cId="530732504" sldId="2147483750"/>
            <pc:sldLayoutMk cId="3355434410" sldId="2147483761"/>
          </pc:sldLayoutMkLst>
          <pc:spChg chg="mod">
            <ac:chgData name="Trent or Lori Hare" userId="6a237d1966b5e4f8" providerId="LiveId" clId="{CFFD312A-DC37-4E83-BA3D-E4402432E8AE}" dt="2023-01-30T14:10:28.155" v="47"/>
            <ac:spMkLst>
              <pc:docMk/>
              <pc:sldMasterMk cId="530732504" sldId="2147483750"/>
              <pc:sldLayoutMk cId="3355434410" sldId="2147483761"/>
              <ac:spMk id="5"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E351353-CD66-1D41-9309-588CFA4BE495}" type="datetimeFigureOut">
              <a:rPr lang="en-US" smtClean="0"/>
              <a:t>1/30/2023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AE890CA-770E-9E4F-AFA7-BDCBB049E630}" type="slidenum">
              <a:rPr lang="en-US" smtClean="0"/>
              <a:t>‹#›</a:t>
            </a:fld>
            <a:endParaRPr lang="en-US"/>
          </a:p>
        </p:txBody>
      </p:sp>
    </p:spTree>
    <p:extLst>
      <p:ext uri="{BB962C8B-B14F-4D97-AF65-F5344CB8AC3E}">
        <p14:creationId xmlns:p14="http://schemas.microsoft.com/office/powerpoint/2010/main" val="2530442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0E5B1FE-FBA6-C640-8974-AFA1BBEE4F8A}" type="datetimeFigureOut">
              <a:rPr lang="en-US" smtClean="0"/>
              <a:t>1/30/2023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3A6D59-D8EE-4E40-8E2B-A449B57CE7AB}" type="slidenum">
              <a:rPr lang="en-US" smtClean="0"/>
              <a:t>‹#›</a:t>
            </a:fld>
            <a:endParaRPr lang="en-US"/>
          </a:p>
        </p:txBody>
      </p:sp>
    </p:spTree>
    <p:extLst>
      <p:ext uri="{BB962C8B-B14F-4D97-AF65-F5344CB8AC3E}">
        <p14:creationId xmlns:p14="http://schemas.microsoft.com/office/powerpoint/2010/main" val="31837242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406400" y="696913"/>
            <a:ext cx="6197600" cy="348615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Gill Sans" charset="0"/>
              </a:defRPr>
            </a:lvl1pPr>
            <a:lvl2pPr marL="784225" indent="-301625">
              <a:defRPr sz="1200">
                <a:solidFill>
                  <a:schemeClr val="tx1"/>
                </a:solidFill>
                <a:latin typeface="Gill Sans" charset="0"/>
              </a:defRPr>
            </a:lvl2pPr>
            <a:lvl3pPr marL="1208088" indent="-241300">
              <a:defRPr sz="1200">
                <a:solidFill>
                  <a:schemeClr val="tx1"/>
                </a:solidFill>
                <a:latin typeface="Gill Sans" charset="0"/>
              </a:defRPr>
            </a:lvl3pPr>
            <a:lvl4pPr marL="1690688" indent="-241300">
              <a:defRPr sz="1200">
                <a:solidFill>
                  <a:schemeClr val="tx1"/>
                </a:solidFill>
                <a:latin typeface="Gill Sans" charset="0"/>
              </a:defRPr>
            </a:lvl4pPr>
            <a:lvl5pPr marL="2174875" indent="-241300">
              <a:defRPr sz="1200">
                <a:solidFill>
                  <a:schemeClr val="tx1"/>
                </a:solidFill>
                <a:latin typeface="Gill Sans" charset="0"/>
              </a:defRPr>
            </a:lvl5pPr>
            <a:lvl6pPr marL="2632075" indent="-241300" eaLnBrk="0" fontAlgn="base" hangingPunct="0">
              <a:spcBef>
                <a:spcPct val="0"/>
              </a:spcBef>
              <a:spcAft>
                <a:spcPct val="0"/>
              </a:spcAft>
              <a:defRPr sz="1200">
                <a:solidFill>
                  <a:schemeClr val="tx1"/>
                </a:solidFill>
                <a:latin typeface="Gill Sans" charset="0"/>
              </a:defRPr>
            </a:lvl6pPr>
            <a:lvl7pPr marL="3089275" indent="-241300" eaLnBrk="0" fontAlgn="base" hangingPunct="0">
              <a:spcBef>
                <a:spcPct val="0"/>
              </a:spcBef>
              <a:spcAft>
                <a:spcPct val="0"/>
              </a:spcAft>
              <a:defRPr sz="1200">
                <a:solidFill>
                  <a:schemeClr val="tx1"/>
                </a:solidFill>
                <a:latin typeface="Gill Sans" charset="0"/>
              </a:defRPr>
            </a:lvl7pPr>
            <a:lvl8pPr marL="3546475" indent="-241300" eaLnBrk="0" fontAlgn="base" hangingPunct="0">
              <a:spcBef>
                <a:spcPct val="0"/>
              </a:spcBef>
              <a:spcAft>
                <a:spcPct val="0"/>
              </a:spcAft>
              <a:defRPr sz="1200">
                <a:solidFill>
                  <a:schemeClr val="tx1"/>
                </a:solidFill>
                <a:latin typeface="Gill Sans" charset="0"/>
              </a:defRPr>
            </a:lvl8pPr>
            <a:lvl9pPr marL="4003675" indent="-241300" eaLnBrk="0" fontAlgn="base" hangingPunct="0">
              <a:spcBef>
                <a:spcPct val="0"/>
              </a:spcBef>
              <a:spcAft>
                <a:spcPct val="0"/>
              </a:spcAft>
              <a:defRPr sz="1200">
                <a:solidFill>
                  <a:schemeClr val="tx1"/>
                </a:solidFill>
                <a:latin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8A3DCB-827D-43DA-99D8-8E0926CA65FA}" type="slidenum">
              <a:rPr kumimoji="0" lang="en-US" altLang="en-US" sz="1300" b="0" i="0" u="none" strike="noStrike" kern="1200" cap="none" spc="0" normalizeH="0" baseline="0" noProof="0">
                <a:ln>
                  <a:noFill/>
                </a:ln>
                <a:solidFill>
                  <a:srgbClr val="000000"/>
                </a:solidFill>
                <a:effectLst/>
                <a:uLnTx/>
                <a:uFillTx/>
                <a:latin typeface="Gill Sans" charset="0"/>
                <a:ea typeface="+mn-ea"/>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Gill Sans" charset="0"/>
              <a:ea typeface="+mn-ea"/>
              <a:cs typeface="+mn-cs"/>
              <a:sym typeface="Gill Sans" charset="0"/>
            </a:endParaRPr>
          </a:p>
        </p:txBody>
      </p:sp>
    </p:spTree>
    <p:extLst>
      <p:ext uri="{BB962C8B-B14F-4D97-AF65-F5344CB8AC3E}">
        <p14:creationId xmlns:p14="http://schemas.microsoft.com/office/powerpoint/2010/main" val="128290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SOCET Set (Standard HiRISE process)</a:t>
            </a:r>
          </a:p>
          <a:p>
            <a:pPr lvl="1"/>
            <a:r>
              <a:rPr lang="en-US" dirty="0"/>
              <a:t>Run a relative bundle adjustment to do a height adjustment to the CTX flight product and initial attempt to remove tilt</a:t>
            </a:r>
          </a:p>
          <a:p>
            <a:pPr lvl="1"/>
            <a:r>
              <a:rPr lang="en-US" dirty="0"/>
              <a:t>Densify, bundle adjust again</a:t>
            </a:r>
          </a:p>
          <a:p>
            <a:pPr lvl="1"/>
            <a:r>
              <a:rPr lang="en-US" dirty="0"/>
              <a:t>Generate 1-meter post-spacing DTM and pass to Ames Stereo Pipeline (ASP)		</a:t>
            </a:r>
          </a:p>
          <a:p>
            <a:r>
              <a:rPr lang="en-US" dirty="0"/>
              <a:t>In ASP (New Process)</a:t>
            </a:r>
          </a:p>
          <a:p>
            <a:pPr lvl="1"/>
            <a:r>
              <a:rPr lang="en-US" dirty="0"/>
              <a:t>Surface-fit procedure</a:t>
            </a:r>
          </a:p>
          <a:p>
            <a:pPr lvl="1"/>
            <a:r>
              <a:rPr lang="en-US" dirty="0"/>
              <a:t>Perform a sequential alignment between each HiRISE DTM and generate a temporary mosaic</a:t>
            </a:r>
          </a:p>
          <a:p>
            <a:pPr lvl="1"/>
            <a:r>
              <a:rPr lang="en-US" dirty="0"/>
              <a:t>Align the temporary mosaic to CTX flight product</a:t>
            </a:r>
          </a:p>
          <a:p>
            <a:pPr lvl="1"/>
            <a:r>
              <a:rPr lang="en-US" dirty="0"/>
              <a:t>Generate updated Ground Point Files (GPFs) for SOCET Set </a:t>
            </a:r>
          </a:p>
          <a:p>
            <a:r>
              <a:rPr lang="en-US" dirty="0"/>
              <a:t>In SOCET Set (New Process)</a:t>
            </a:r>
          </a:p>
          <a:p>
            <a:pPr lvl="1"/>
            <a:r>
              <a:rPr lang="en-US" dirty="0"/>
              <a:t>Apply the updated GPF to each DTM</a:t>
            </a:r>
          </a:p>
          <a:p>
            <a:pPr lvl="1"/>
            <a:r>
              <a:rPr lang="en-US" dirty="0"/>
              <a:t>Create a single project to build a mosaic in SOCET Set</a:t>
            </a:r>
          </a:p>
          <a:p>
            <a:pPr lvl="1"/>
            <a:r>
              <a:rPr lang="en-US" dirty="0"/>
              <a:t>Apply tie points to each image to get a better relative alignment between images.  Run another bundle adjustment</a:t>
            </a:r>
          </a:p>
          <a:p>
            <a:pPr lvl="1"/>
            <a:r>
              <a:rPr lang="en-US" dirty="0"/>
              <a:t>Generate a 1-meter post spacing DTM</a:t>
            </a:r>
          </a:p>
          <a:p>
            <a:pPr lvl="1"/>
            <a:r>
              <a:rPr lang="en-US" dirty="0">
                <a:solidFill>
                  <a:schemeClr val="bg1">
                    <a:lumMod val="50000"/>
                  </a:schemeClr>
                </a:solidFill>
              </a:rPr>
              <a:t>Edit the individual DTMs  </a:t>
            </a:r>
          </a:p>
          <a:p>
            <a:r>
              <a:rPr lang="en-US" dirty="0"/>
              <a:t>In ASP (in parallel with editing)</a:t>
            </a:r>
          </a:p>
          <a:p>
            <a:pPr lvl="1"/>
            <a:r>
              <a:rPr lang="en-US" dirty="0"/>
              <a:t>Final check for tilt and vertical and horizontal alignment</a:t>
            </a:r>
          </a:p>
          <a:p>
            <a:pPr lvl="2"/>
            <a:r>
              <a:rPr lang="en-US" dirty="0"/>
              <a:t>Between individual HiRISE images</a:t>
            </a:r>
          </a:p>
          <a:p>
            <a:pPr lvl="2"/>
            <a:r>
              <a:rPr lang="en-US" dirty="0"/>
              <a:t>Between HiRISE and CTX flight product</a:t>
            </a:r>
          </a:p>
          <a:p>
            <a:pPr lvl="1"/>
            <a:r>
              <a:rPr lang="en-US" dirty="0"/>
              <a:t>Determine a final transform to help ensure a best alignment with CTX</a:t>
            </a:r>
          </a:p>
          <a:p>
            <a:endParaRPr lang="en-US" dirty="0"/>
          </a:p>
          <a:p>
            <a:r>
              <a:rPr lang="en-US" dirty="0"/>
              <a:t>Notes:</a:t>
            </a:r>
          </a:p>
          <a:p>
            <a:r>
              <a:rPr lang="en-US" sz="1200" b="0" i="0" kern="1200" dirty="0">
                <a:solidFill>
                  <a:schemeClr val="tx1"/>
                </a:solidFill>
                <a:effectLst/>
                <a:latin typeface="+mn-lt"/>
                <a:ea typeface="+mn-ea"/>
                <a:cs typeface="+mn-cs"/>
              </a:rPr>
              <a:t>Sequential alignment between each HiRISE DTM = a rigid 3D alignment (translation + rotation)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applied a *non-rigid* affine transformation in 2 dimensions (horizontal). This affine transformation includes components for translation, rotation and linear scaling.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do not plan to add a vertical translation (if we do, it will likely be &lt; 1 meter). </a:t>
            </a:r>
            <a:endParaRPr lang="en-US" dirty="0"/>
          </a:p>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20</a:t>
            </a:fld>
            <a:endParaRPr lang="en-US"/>
          </a:p>
        </p:txBody>
      </p:sp>
    </p:spTree>
    <p:extLst>
      <p:ext uri="{BB962C8B-B14F-4D97-AF65-F5344CB8AC3E}">
        <p14:creationId xmlns:p14="http://schemas.microsoft.com/office/powerpoint/2010/main" val="257167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SOCET Set</a:t>
            </a:r>
          </a:p>
          <a:p>
            <a:r>
              <a:rPr lang="en-US" dirty="0"/>
              <a:t>Used de-jittered CTX images provided by JPL; no bundle adjustment was performed</a:t>
            </a:r>
          </a:p>
          <a:p>
            <a:r>
              <a:rPr lang="en-US" dirty="0"/>
              <a:t>Generated 1-meter post-spacing DTM and passed to Ames Stereo Pipeline (ASP)</a:t>
            </a:r>
          </a:p>
          <a:p>
            <a:r>
              <a:rPr lang="en-US" dirty="0"/>
              <a:t>In ASP</a:t>
            </a:r>
          </a:p>
          <a:p>
            <a:r>
              <a:rPr lang="en-US" dirty="0"/>
              <a:t>Generated an intermediate CTX mosaic for analysis</a:t>
            </a:r>
          </a:p>
          <a:p>
            <a:r>
              <a:rPr lang="en-US" dirty="0"/>
              <a:t>Previously determined that the vertical alignment between CTX is sub-meter.</a:t>
            </a:r>
          </a:p>
          <a:p>
            <a:r>
              <a:rPr lang="en-US" dirty="0"/>
              <a:t>Computed the vertical difference between the intermediate mosaic and HRSC using the </a:t>
            </a:r>
            <a:r>
              <a:rPr lang="en-US" dirty="0" err="1"/>
              <a:t>geodiff</a:t>
            </a:r>
            <a:r>
              <a:rPr lang="en-US" dirty="0"/>
              <a:t> program in ASP</a:t>
            </a:r>
          </a:p>
          <a:p>
            <a:r>
              <a:rPr lang="en-US" dirty="0"/>
              <a:t>Chose the median of the difference raster as the vertical offset to apply to each CTX DTM.</a:t>
            </a:r>
          </a:p>
          <a:p>
            <a:r>
              <a:rPr lang="en-US" dirty="0"/>
              <a:t>The CTX DTMs vertically aligned to HRSC are then mosaicked using </a:t>
            </a:r>
            <a:r>
              <a:rPr lang="en-US" dirty="0" err="1"/>
              <a:t>dem_mosaic</a:t>
            </a:r>
            <a:endParaRPr lang="en-US" dirty="0"/>
          </a:p>
          <a:p>
            <a:r>
              <a:rPr lang="en-US" dirty="0"/>
              <a:t>The orthoimages were derived from the nadir-most member of each stereopair were mosaicked using </a:t>
            </a:r>
            <a:r>
              <a:rPr lang="en-US" dirty="0" err="1"/>
              <a:t>dem_mosaic</a:t>
            </a:r>
            <a:r>
              <a:rPr lang="en-US" dirty="0"/>
              <a:t>. </a:t>
            </a:r>
          </a:p>
          <a:p>
            <a:endParaRPr lang="en-US" dirty="0"/>
          </a:p>
        </p:txBody>
      </p:sp>
      <p:sp>
        <p:nvSpPr>
          <p:cNvPr id="4" name="Slide Number Placeholder 3"/>
          <p:cNvSpPr>
            <a:spLocks noGrp="1"/>
          </p:cNvSpPr>
          <p:nvPr>
            <p:ph type="sldNum" sz="quarter" idx="5"/>
          </p:nvPr>
        </p:nvSpPr>
        <p:spPr/>
        <p:txBody>
          <a:bodyPr/>
          <a:lstStyle/>
          <a:p>
            <a:fld id="{533A6D59-D8EE-4E40-8E2B-A449B57CE7AB}" type="slidenum">
              <a:rPr lang="en-US" smtClean="0"/>
              <a:t>21</a:t>
            </a:fld>
            <a:endParaRPr lang="en-US"/>
          </a:p>
        </p:txBody>
      </p:sp>
    </p:spTree>
    <p:extLst>
      <p:ext uri="{BB962C8B-B14F-4D97-AF65-F5344CB8AC3E}">
        <p14:creationId xmlns:p14="http://schemas.microsoft.com/office/powerpoint/2010/main" val="422645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22</a:t>
            </a:fld>
            <a:endParaRPr lang="en-US"/>
          </a:p>
        </p:txBody>
      </p:sp>
    </p:spTree>
    <p:extLst>
      <p:ext uri="{BB962C8B-B14F-4D97-AF65-F5344CB8AC3E}">
        <p14:creationId xmlns:p14="http://schemas.microsoft.com/office/powerpoint/2010/main" val="1270000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23</a:t>
            </a:fld>
            <a:endParaRPr lang="en-US"/>
          </a:p>
        </p:txBody>
      </p:sp>
    </p:spTree>
    <p:extLst>
      <p:ext uri="{BB962C8B-B14F-4D97-AF65-F5344CB8AC3E}">
        <p14:creationId xmlns:p14="http://schemas.microsoft.com/office/powerpoint/2010/main" val="146201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24</a:t>
            </a:fld>
            <a:endParaRPr lang="en-US"/>
          </a:p>
        </p:txBody>
      </p:sp>
    </p:spTree>
    <p:extLst>
      <p:ext uri="{BB962C8B-B14F-4D97-AF65-F5344CB8AC3E}">
        <p14:creationId xmlns:p14="http://schemas.microsoft.com/office/powerpoint/2010/main" val="294713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25</a:t>
            </a:fld>
            <a:endParaRPr lang="en-US"/>
          </a:p>
        </p:txBody>
      </p:sp>
    </p:spTree>
    <p:extLst>
      <p:ext uri="{BB962C8B-B14F-4D97-AF65-F5344CB8AC3E}">
        <p14:creationId xmlns:p14="http://schemas.microsoft.com/office/powerpoint/2010/main" val="2372344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26</a:t>
            </a:fld>
            <a:endParaRPr lang="en-US"/>
          </a:p>
        </p:txBody>
      </p:sp>
    </p:spTree>
    <p:extLst>
      <p:ext uri="{BB962C8B-B14F-4D97-AF65-F5344CB8AC3E}">
        <p14:creationId xmlns:p14="http://schemas.microsoft.com/office/powerpoint/2010/main" val="414737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456450-156C-4B8E-AAD3-89C4E8006581}"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63491" name="Rectangle 2"/>
          <p:cNvSpPr>
            <a:spLocks noGrp="1" noRot="1" noChangeAspect="1" noChangeArrowheads="1" noTextEdit="1"/>
          </p:cNvSpPr>
          <p:nvPr>
            <p:ph type="sldImg"/>
          </p:nvPr>
        </p:nvSpPr>
        <p:spPr>
          <a:xfrm>
            <a:off x="406400" y="696913"/>
            <a:ext cx="6197600" cy="34861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85532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456450-156C-4B8E-AAD3-89C4E8006581}"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63491" name="Rectangle 2"/>
          <p:cNvSpPr>
            <a:spLocks noGrp="1" noRot="1" noChangeAspect="1" noChangeArrowheads="1" noTextEdit="1"/>
          </p:cNvSpPr>
          <p:nvPr>
            <p:ph type="sldImg"/>
          </p:nvPr>
        </p:nvSpPr>
        <p:spPr>
          <a:xfrm>
            <a:off x="406400" y="696913"/>
            <a:ext cx="6197600" cy="34861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0103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on Mars 38% less so </a:t>
            </a:r>
            <a:r>
              <a:rPr lang="en-US" dirty="0" err="1"/>
              <a:t>Perseverence</a:t>
            </a:r>
            <a:r>
              <a:rPr lang="en-US" dirty="0"/>
              <a:t> ~400kg on Mars</a:t>
            </a:r>
          </a:p>
        </p:txBody>
      </p:sp>
      <p:sp>
        <p:nvSpPr>
          <p:cNvPr id="4" name="Slide Number Placeholder 3"/>
          <p:cNvSpPr>
            <a:spLocks noGrp="1"/>
          </p:cNvSpPr>
          <p:nvPr>
            <p:ph type="sldNum" sz="quarter" idx="5"/>
          </p:nvPr>
        </p:nvSpPr>
        <p:spPr/>
        <p:txBody>
          <a:bodyPr/>
          <a:lstStyle/>
          <a:p>
            <a:fld id="{533A6D59-D8EE-4E40-8E2B-A449B57CE7AB}" type="slidenum">
              <a:rPr lang="en-US" smtClean="0"/>
              <a:t>12</a:t>
            </a:fld>
            <a:endParaRPr lang="en-US"/>
          </a:p>
        </p:txBody>
      </p:sp>
    </p:spTree>
    <p:extLst>
      <p:ext uri="{BB962C8B-B14F-4D97-AF65-F5344CB8AC3E}">
        <p14:creationId xmlns:p14="http://schemas.microsoft.com/office/powerpoint/2010/main" val="2353532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Mars 2020 rover is based heavily on Curiosity's successful mission design, but Mars 2020 adds multiple descent cameras to the spacecraft design.</a:t>
            </a: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camera suite includes: parachute "up look" cameras, a descent-stage "down look" camera, a rover "up look" camera, and a rover "down look" camera. </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addition to providing engineering data, the cameras and microphone can be considered "public engagement payloads." They are likely to give people on Earth a good and dramatic sense of the ride down to the surface! Memorable videos depicting EDL's "Seven Minutes of Terror for the 2012 landing of NASA's Curiosity Mars rover went viral online, but used computer-generated animations. No one has ever seen a parachute opening in the Martian atmosphere, the rover being lowered down to the surface of Mars on a tether from its descent stage, the bridle between the two being cut, and the descent stage flying away after rover touchdown!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A444-A27B-41DA-AFB3-6EE6F09C0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06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prior missions,  99% of the potential landing area (the landing ellipse) had to be free of hazardous slopes and rocks to help ensure a safe landing. The spacecraft carrying the rover estimated its location relative to the ground before entering the Martian atmosphere, as well as during entry, based on an initial guess from radiometric data provided through the Deep Space Network..</a:t>
            </a:r>
            <a:r>
              <a:rPr lang="en-US" baseline="0" dirty="0"/>
              <a:t> </a:t>
            </a:r>
            <a:r>
              <a:rPr lang="en-US" dirty="0"/>
              <a:t>That technique had an estimation error prior to EDL of about 0.6 - 1.2 miles (about 1-2 kilometers), which grows to about (2 - 3 kilometers) during entry. </a:t>
            </a:r>
          </a:p>
          <a:p>
            <a:endParaRPr lang="en-US" dirty="0"/>
          </a:p>
          <a:p>
            <a:endParaRPr lang="en-US" dirty="0"/>
          </a:p>
          <a:p>
            <a:r>
              <a:rPr lang="en-US" dirty="0"/>
              <a:t>Using Terrain-Relative Navigation, the Mars 2020 rover will estimates its location while descending through the Martian atmosphere on its parachute. That allows the rover to determine its position relative to the ground with an accuracy of about 200 feet (60 meters) or less.</a:t>
            </a:r>
          </a:p>
          <a:p>
            <a:r>
              <a:rPr lang="en-US" dirty="0"/>
              <a:t> </a:t>
            </a:r>
          </a:p>
          <a:p>
            <a:r>
              <a:rPr lang="en-US" b="0" dirty="0"/>
              <a:t>How</a:t>
            </a:r>
            <a:r>
              <a:rPr lang="en-US" b="0" baseline="0" dirty="0"/>
              <a:t> it works: </a:t>
            </a:r>
            <a:endParaRPr lang="en-US" b="1" dirty="0"/>
          </a:p>
          <a:p>
            <a:pPr marL="171450" indent="-171450">
              <a:buFont typeface="Arial" panose="020B0604020202020204" pitchFamily="34" charset="0"/>
              <a:buChar char="•"/>
            </a:pPr>
            <a:r>
              <a:rPr lang="en-US" dirty="0"/>
              <a:t>Orbiters create a map of the landing site, including known hazards.</a:t>
            </a:r>
          </a:p>
          <a:p>
            <a:pPr marL="171450" indent="-171450">
              <a:buFont typeface="Arial" panose="020B0604020202020204" pitchFamily="34" charset="0"/>
              <a:buChar char="•"/>
            </a:pPr>
            <a:r>
              <a:rPr lang="en-US" dirty="0"/>
              <a:t>The rover stores this map in its computer "brain."</a:t>
            </a:r>
          </a:p>
          <a:p>
            <a:pPr marL="171450" indent="-171450">
              <a:buFont typeface="Arial" panose="020B0604020202020204" pitchFamily="34" charset="0"/>
              <a:buChar char="•"/>
            </a:pPr>
            <a:r>
              <a:rPr lang="en-US" dirty="0"/>
              <a:t>Descending on its parachute, the rover takes pictures of the fast approaching surface.</a:t>
            </a:r>
          </a:p>
          <a:p>
            <a:pPr marL="171450" indent="-171450">
              <a:buFont typeface="Arial" panose="020B0604020202020204" pitchFamily="34" charset="0"/>
              <a:buChar char="•"/>
            </a:pPr>
            <a:r>
              <a:rPr lang="en-US" dirty="0"/>
              <a:t>To figure out where it's headed, the rover quickly compares the landmarks it "sees" in the images to its onboard map.</a:t>
            </a:r>
          </a:p>
          <a:p>
            <a:pPr marL="171450" indent="-171450">
              <a:buFont typeface="Arial" panose="020B0604020202020204" pitchFamily="34" charset="0"/>
              <a:buChar char="•"/>
            </a:pPr>
            <a:r>
              <a:rPr lang="en-US" dirty="0"/>
              <a:t>If it's heading toward dangerous ground up to about 985 feet (300 meters) in diameter (about the size of two professional baseball fields side by side), the rover can change direction and divert itself toward safer ground.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A444-A27B-41DA-AFB3-6EE6F09C0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44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p:txBody>
      </p:sp>
    </p:spTree>
    <p:extLst>
      <p:ext uri="{BB962C8B-B14F-4D97-AF65-F5344CB8AC3E}">
        <p14:creationId xmlns:p14="http://schemas.microsoft.com/office/powerpoint/2010/main" val="16761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3A6D59-D8EE-4E40-8E2B-A449B57CE7AB}" type="slidenum">
              <a:rPr lang="en-US" smtClean="0"/>
              <a:t>17</a:t>
            </a:fld>
            <a:endParaRPr lang="en-US"/>
          </a:p>
        </p:txBody>
      </p:sp>
    </p:spTree>
    <p:extLst>
      <p:ext uri="{BB962C8B-B14F-4D97-AF65-F5344CB8AC3E}">
        <p14:creationId xmlns:p14="http://schemas.microsoft.com/office/powerpoint/2010/main" val="366242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E08B3-1151-47E4-8A9B-990AF880DF92}" type="slidenum">
              <a:rPr lang="en-US" smtClean="0"/>
              <a:t>19</a:t>
            </a:fld>
            <a:endParaRPr lang="en-US"/>
          </a:p>
        </p:txBody>
      </p:sp>
    </p:spTree>
    <p:extLst>
      <p:ext uri="{BB962C8B-B14F-4D97-AF65-F5344CB8AC3E}">
        <p14:creationId xmlns:p14="http://schemas.microsoft.com/office/powerpoint/2010/main" val="408973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7DD028-FC55-4E12-BCCA-887DCFAD7F0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875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D028-FC55-4E12-BCCA-887DCFAD7F0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2025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D028-FC55-4E12-BCCA-887DCFAD7F0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85612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9901" y="2895600"/>
            <a:ext cx="6096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Rectangle 14"/>
          <p:cNvSpPr/>
          <p:nvPr/>
        </p:nvSpPr>
        <p:spPr>
          <a:xfrm>
            <a:off x="0" y="4743451"/>
            <a:ext cx="12192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 name="Straight Connector 15"/>
          <p:cNvCxnSpPr/>
          <p:nvPr/>
        </p:nvCxnSpPr>
        <p:spPr>
          <a:xfrm>
            <a:off x="0" y="4714875"/>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pPr>
              <a:defRPr/>
            </a:pPr>
            <a:r>
              <a:rPr lang="en-US"/>
              <a:t>Sep 21, 2010</a:t>
            </a:r>
          </a:p>
        </p:txBody>
      </p:sp>
      <p:sp>
        <p:nvSpPr>
          <p:cNvPr id="23" name="Slide Number Placeholder 22"/>
          <p:cNvSpPr>
            <a:spLocks noGrp="1"/>
          </p:cNvSpPr>
          <p:nvPr>
            <p:ph type="sldNum" sz="quarter" idx="11"/>
          </p:nvPr>
        </p:nvSpPr>
        <p:spPr/>
        <p:txBody>
          <a:bodyPr/>
          <a:lstStyle/>
          <a:p>
            <a:pPr>
              <a:defRPr/>
            </a:pPr>
            <a:fld id="{B84FDA18-3A53-4087-A494-2C761409B753}" type="slidenum">
              <a:rPr lang="en-US" smtClean="0"/>
              <a:pPr>
                <a:defRPr/>
              </a:pPr>
              <a:t>‹#›</a:t>
            </a:fld>
            <a:endParaRPr lang="en-US"/>
          </a:p>
        </p:txBody>
      </p:sp>
      <p:sp>
        <p:nvSpPr>
          <p:cNvPr id="24" name="Footer Placeholder 23"/>
          <p:cNvSpPr>
            <a:spLocks noGrp="1"/>
          </p:cNvSpPr>
          <p:nvPr>
            <p:ph type="ftr" sz="quarter" idx="12"/>
          </p:nvPr>
        </p:nvSpPr>
        <p:spPr/>
        <p:txBody>
          <a:bodyPr/>
          <a:lstStyle/>
          <a:p>
            <a:pPr>
              <a:defRPr/>
            </a:pPr>
            <a:r>
              <a:rPr lang="en-US" dirty="0"/>
              <a:t>GMAP 2023</a:t>
            </a:r>
          </a:p>
        </p:txBody>
      </p:sp>
      <p:sp>
        <p:nvSpPr>
          <p:cNvPr id="12" name="Title 11"/>
          <p:cNvSpPr>
            <a:spLocks noGrp="1"/>
          </p:cNvSpPr>
          <p:nvPr>
            <p:ph type="title"/>
          </p:nvPr>
        </p:nvSpPr>
        <p:spPr>
          <a:xfrm>
            <a:off x="469901" y="457203"/>
            <a:ext cx="1024128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15385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30"/>
          <p:cNvSpPr>
            <a:spLocks noGrp="1"/>
          </p:cNvSpPr>
          <p:nvPr>
            <p:ph sz="quarter" idx="13"/>
          </p:nvPr>
        </p:nvSpPr>
        <p:spPr>
          <a:xfrm>
            <a:off x="469901" y="1463040"/>
            <a:ext cx="1024128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pPr>
              <a:defRPr/>
            </a:pPr>
            <a:r>
              <a:rPr lang="en-US"/>
              <a:t>Sep 21, 2010</a:t>
            </a:r>
          </a:p>
        </p:txBody>
      </p:sp>
      <p:sp>
        <p:nvSpPr>
          <p:cNvPr id="19" name="Slide Number Placeholder 18"/>
          <p:cNvSpPr>
            <a:spLocks noGrp="1"/>
          </p:cNvSpPr>
          <p:nvPr>
            <p:ph type="sldNum" sz="quarter" idx="15"/>
          </p:nvPr>
        </p:nvSpPr>
        <p:spPr/>
        <p:txBody>
          <a:bodyPr/>
          <a:lstStyle/>
          <a:p>
            <a:pPr>
              <a:defRPr/>
            </a:pPr>
            <a:fld id="{3738CA68-3185-4CC7-8656-4EC42A473DB7}" type="slidenum">
              <a:rPr lang="en-US" smtClean="0"/>
              <a:pPr>
                <a:defRPr/>
              </a:pPr>
              <a:t>‹#›</a:t>
            </a:fld>
            <a:endParaRPr lang="en-US"/>
          </a:p>
        </p:txBody>
      </p:sp>
      <p:sp>
        <p:nvSpPr>
          <p:cNvPr id="21" name="Footer Placeholder 20"/>
          <p:cNvSpPr>
            <a:spLocks noGrp="1"/>
          </p:cNvSpPr>
          <p:nvPr>
            <p:ph type="ftr" sz="quarter" idx="16"/>
          </p:nvPr>
        </p:nvSpPr>
        <p:spPr/>
        <p:txBody>
          <a:bodyPr/>
          <a:lstStyle/>
          <a:p>
            <a:pPr>
              <a:defRPr/>
            </a:pPr>
            <a:r>
              <a:rPr lang="en-US" dirty="0"/>
              <a:t>GMAP 2023</a:t>
            </a:r>
          </a:p>
        </p:txBody>
      </p:sp>
      <p:sp>
        <p:nvSpPr>
          <p:cNvPr id="8" name="Title 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835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ubtitle 2"/>
          <p:cNvSpPr>
            <a:spLocks noGrp="1"/>
          </p:cNvSpPr>
          <p:nvPr>
            <p:ph type="subTitle" idx="1"/>
          </p:nvPr>
        </p:nvSpPr>
        <p:spPr>
          <a:xfrm>
            <a:off x="469901" y="4003302"/>
            <a:ext cx="6096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15"/>
          <p:cNvSpPr>
            <a:spLocks noGrp="1"/>
          </p:cNvSpPr>
          <p:nvPr>
            <p:ph type="dt" sz="half" idx="10"/>
          </p:nvPr>
        </p:nvSpPr>
        <p:spPr/>
        <p:txBody>
          <a:bodyPr/>
          <a:lstStyle/>
          <a:p>
            <a:pPr>
              <a:defRPr/>
            </a:pPr>
            <a:r>
              <a:rPr lang="en-US"/>
              <a:t>Sep 21, 2010</a:t>
            </a:r>
          </a:p>
        </p:txBody>
      </p:sp>
      <p:sp>
        <p:nvSpPr>
          <p:cNvPr id="20" name="Slide Number Placeholder 19"/>
          <p:cNvSpPr>
            <a:spLocks noGrp="1"/>
          </p:cNvSpPr>
          <p:nvPr>
            <p:ph type="sldNum" sz="quarter" idx="11"/>
          </p:nvPr>
        </p:nvSpPr>
        <p:spPr/>
        <p:txBody>
          <a:bodyPr/>
          <a:lstStyle/>
          <a:p>
            <a:pPr>
              <a:defRPr/>
            </a:pPr>
            <a:fld id="{476BDE17-AF5D-490F-9DD9-9C81DD4FF4FD}" type="slidenum">
              <a:rPr lang="en-US" smtClean="0"/>
              <a:pPr>
                <a:defRPr/>
              </a:pPr>
              <a:t>‹#›</a:t>
            </a:fld>
            <a:endParaRPr lang="en-US"/>
          </a:p>
        </p:txBody>
      </p:sp>
      <p:sp>
        <p:nvSpPr>
          <p:cNvPr id="21" name="Footer Placeholder 20"/>
          <p:cNvSpPr>
            <a:spLocks noGrp="1"/>
          </p:cNvSpPr>
          <p:nvPr>
            <p:ph type="ftr" sz="quarter" idx="12"/>
          </p:nvPr>
        </p:nvSpPr>
        <p:spPr/>
        <p:txBody>
          <a:bodyPr/>
          <a:lstStyle/>
          <a:p>
            <a:pPr>
              <a:defRPr/>
            </a:pPr>
            <a:r>
              <a:rPr lang="en-US" dirty="0"/>
              <a:t>GMAP 2023</a:t>
            </a:r>
          </a:p>
        </p:txBody>
      </p:sp>
      <p:sp>
        <p:nvSpPr>
          <p:cNvPr id="13" name="Rectangle 12"/>
          <p:cNvSpPr/>
          <p:nvPr/>
        </p:nvSpPr>
        <p:spPr>
          <a:xfrm>
            <a:off x="0" y="0"/>
            <a:ext cx="12192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a:off x="-5919" y="182880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472488" y="1990078"/>
            <a:ext cx="11253216"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9276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ent Placeholder 11"/>
          <p:cNvSpPr>
            <a:spLocks noGrp="1"/>
          </p:cNvSpPr>
          <p:nvPr>
            <p:ph sz="quarter" idx="14"/>
          </p:nvPr>
        </p:nvSpPr>
        <p:spPr>
          <a:xfrm>
            <a:off x="6534912"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469901"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pPr>
              <a:defRPr/>
            </a:pPr>
            <a:r>
              <a:rPr lang="en-US"/>
              <a:t>Sep 21, 2010</a:t>
            </a:r>
          </a:p>
        </p:txBody>
      </p:sp>
      <p:sp>
        <p:nvSpPr>
          <p:cNvPr id="25" name="Slide Number Placeholder 24"/>
          <p:cNvSpPr>
            <a:spLocks noGrp="1"/>
          </p:cNvSpPr>
          <p:nvPr>
            <p:ph type="sldNum" sz="quarter" idx="16"/>
          </p:nvPr>
        </p:nvSpPr>
        <p:spPr/>
        <p:txBody>
          <a:bodyPr/>
          <a:lstStyle/>
          <a:p>
            <a:pPr>
              <a:defRPr/>
            </a:pPr>
            <a:fld id="{C145AB1F-9446-4D24-B5AE-A879F8C0035B}" type="slidenum">
              <a:rPr lang="en-US" smtClean="0"/>
              <a:pPr>
                <a:defRPr/>
              </a:pPr>
              <a:t>‹#›</a:t>
            </a:fld>
            <a:endParaRPr lang="en-US"/>
          </a:p>
        </p:txBody>
      </p:sp>
      <p:sp>
        <p:nvSpPr>
          <p:cNvPr id="26" name="Footer Placeholder 25"/>
          <p:cNvSpPr>
            <a:spLocks noGrp="1"/>
          </p:cNvSpPr>
          <p:nvPr>
            <p:ph type="ftr" sz="quarter" idx="17"/>
          </p:nvPr>
        </p:nvSpPr>
        <p:spPr/>
        <p:txBody>
          <a:bodyPr/>
          <a:lstStyle/>
          <a:p>
            <a:pPr>
              <a:defRPr/>
            </a:pPr>
            <a:r>
              <a:rPr lang="en-US" dirty="0"/>
              <a:t>GMAP 2023</a:t>
            </a:r>
          </a:p>
        </p:txBody>
      </p:sp>
    </p:spTree>
    <p:extLst>
      <p:ext uri="{BB962C8B-B14F-4D97-AF65-F5344CB8AC3E}">
        <p14:creationId xmlns:p14="http://schemas.microsoft.com/office/powerpoint/2010/main" val="415545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3"/>
          <p:cNvSpPr>
            <a:spLocks noGrp="1"/>
          </p:cNvSpPr>
          <p:nvPr>
            <p:ph type="body" sz="half" idx="2"/>
          </p:nvPr>
        </p:nvSpPr>
        <p:spPr>
          <a:xfrm>
            <a:off x="469901" y="1463043"/>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5"/>
          </p:nvPr>
        </p:nvSpPr>
        <p:spPr>
          <a:xfrm>
            <a:off x="6534151" y="1463043"/>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Content Placeholder 11"/>
          <p:cNvSpPr>
            <a:spLocks noGrp="1"/>
          </p:cNvSpPr>
          <p:nvPr>
            <p:ph sz="quarter" idx="14"/>
          </p:nvPr>
        </p:nvSpPr>
        <p:spPr>
          <a:xfrm>
            <a:off x="653415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0"/>
          <p:cNvSpPr>
            <a:spLocks noGrp="1"/>
          </p:cNvSpPr>
          <p:nvPr>
            <p:ph sz="quarter" idx="13"/>
          </p:nvPr>
        </p:nvSpPr>
        <p:spPr>
          <a:xfrm>
            <a:off x="46990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29"/>
          <p:cNvSpPr>
            <a:spLocks noGrp="1"/>
          </p:cNvSpPr>
          <p:nvPr>
            <p:ph type="title"/>
          </p:nvPr>
        </p:nvSpPr>
        <p:spPr/>
        <p:txBody>
          <a:bodyPr/>
          <a:lstStyle/>
          <a:p>
            <a:r>
              <a:rPr lang="en-US"/>
              <a:t>Click to edit Master title style</a:t>
            </a:r>
          </a:p>
        </p:txBody>
      </p:sp>
      <p:sp>
        <p:nvSpPr>
          <p:cNvPr id="20" name="Date Placeholder 19"/>
          <p:cNvSpPr>
            <a:spLocks noGrp="1"/>
          </p:cNvSpPr>
          <p:nvPr>
            <p:ph type="dt" sz="half" idx="16"/>
          </p:nvPr>
        </p:nvSpPr>
        <p:spPr/>
        <p:txBody>
          <a:bodyPr/>
          <a:lstStyle/>
          <a:p>
            <a:pPr>
              <a:defRPr/>
            </a:pPr>
            <a:r>
              <a:rPr lang="en-US"/>
              <a:t>Sep 21, 2010</a:t>
            </a:r>
          </a:p>
        </p:txBody>
      </p:sp>
      <p:sp>
        <p:nvSpPr>
          <p:cNvPr id="24" name="Slide Number Placeholder 23"/>
          <p:cNvSpPr>
            <a:spLocks noGrp="1"/>
          </p:cNvSpPr>
          <p:nvPr>
            <p:ph type="sldNum" sz="quarter" idx="17"/>
          </p:nvPr>
        </p:nvSpPr>
        <p:spPr/>
        <p:txBody>
          <a:bodyPr/>
          <a:lstStyle/>
          <a:p>
            <a:pPr>
              <a:defRPr/>
            </a:pPr>
            <a:fld id="{E583B0F8-F785-401C-9177-D3E7F6F30238}" type="slidenum">
              <a:rPr lang="en-US" smtClean="0"/>
              <a:pPr>
                <a:defRPr/>
              </a:pPr>
              <a:t>‹#›</a:t>
            </a:fld>
            <a:endParaRPr lang="en-US"/>
          </a:p>
        </p:txBody>
      </p:sp>
      <p:sp>
        <p:nvSpPr>
          <p:cNvPr id="29" name="Footer Placeholder 28"/>
          <p:cNvSpPr>
            <a:spLocks noGrp="1"/>
          </p:cNvSpPr>
          <p:nvPr>
            <p:ph type="ftr" sz="quarter" idx="18"/>
          </p:nvPr>
        </p:nvSpPr>
        <p:spPr/>
        <p:txBody>
          <a:bodyPr/>
          <a:lstStyle/>
          <a:p>
            <a:pPr>
              <a:defRPr/>
            </a:pPr>
            <a:r>
              <a:rPr lang="en-US" dirty="0"/>
              <a:t>GMAP 2023</a:t>
            </a:r>
          </a:p>
        </p:txBody>
      </p:sp>
    </p:spTree>
    <p:extLst>
      <p:ext uri="{BB962C8B-B14F-4D97-AF65-F5344CB8AC3E}">
        <p14:creationId xmlns:p14="http://schemas.microsoft.com/office/powerpoint/2010/main" val="177122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Date Placeholder 10"/>
          <p:cNvSpPr>
            <a:spLocks noGrp="1"/>
          </p:cNvSpPr>
          <p:nvPr>
            <p:ph type="dt" sz="half" idx="10"/>
          </p:nvPr>
        </p:nvSpPr>
        <p:spPr/>
        <p:txBody>
          <a:bodyPr/>
          <a:lstStyle/>
          <a:p>
            <a:pPr>
              <a:defRPr/>
            </a:pPr>
            <a:r>
              <a:rPr lang="en-US"/>
              <a:t>Sep 21, 2010</a:t>
            </a:r>
          </a:p>
        </p:txBody>
      </p:sp>
      <p:sp>
        <p:nvSpPr>
          <p:cNvPr id="14" name="Slide Number Placeholder 13"/>
          <p:cNvSpPr>
            <a:spLocks noGrp="1"/>
          </p:cNvSpPr>
          <p:nvPr>
            <p:ph type="sldNum" sz="quarter" idx="11"/>
          </p:nvPr>
        </p:nvSpPr>
        <p:spPr/>
        <p:txBody>
          <a:bodyPr/>
          <a:lstStyle/>
          <a:p>
            <a:pPr>
              <a:defRPr/>
            </a:pPr>
            <a:fld id="{8884227E-51B6-4421-83BD-9F4E7E5C725E}" type="slidenum">
              <a:rPr lang="en-US" smtClean="0"/>
              <a:pPr>
                <a:defRPr/>
              </a:pPr>
              <a:t>‹#›</a:t>
            </a:fld>
            <a:endParaRPr lang="en-US"/>
          </a:p>
        </p:txBody>
      </p:sp>
      <p:sp>
        <p:nvSpPr>
          <p:cNvPr id="18" name="Footer Placeholder 17"/>
          <p:cNvSpPr>
            <a:spLocks noGrp="1"/>
          </p:cNvSpPr>
          <p:nvPr>
            <p:ph type="ftr" sz="quarter" idx="12"/>
          </p:nvPr>
        </p:nvSpPr>
        <p:spPr/>
        <p:txBody>
          <a:bodyPr/>
          <a:lstStyle/>
          <a:p>
            <a:pPr>
              <a:defRPr/>
            </a:pPr>
            <a:r>
              <a:rPr lang="en-US" dirty="0"/>
              <a:t>GMAP 2023</a:t>
            </a:r>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9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p:txBody>
          <a:bodyPr/>
          <a:lstStyle/>
          <a:p>
            <a:pPr>
              <a:defRPr/>
            </a:pPr>
            <a:r>
              <a:rPr lang="en-US"/>
              <a:t>Sep 21, 2010</a:t>
            </a:r>
          </a:p>
        </p:txBody>
      </p:sp>
      <p:sp>
        <p:nvSpPr>
          <p:cNvPr id="12" name="Slide Number Placeholder 11"/>
          <p:cNvSpPr>
            <a:spLocks noGrp="1"/>
          </p:cNvSpPr>
          <p:nvPr>
            <p:ph type="sldNum" sz="quarter" idx="11"/>
          </p:nvPr>
        </p:nvSpPr>
        <p:spPr/>
        <p:txBody>
          <a:bodyPr/>
          <a:lstStyle/>
          <a:p>
            <a:pPr>
              <a:defRPr/>
            </a:pPr>
            <a:fld id="{13793954-F2E1-4875-B66D-1077332BF864}" type="slidenum">
              <a:rPr lang="en-US" smtClean="0"/>
              <a:pPr>
                <a:defRPr/>
              </a:pPr>
              <a:t>‹#›</a:t>
            </a:fld>
            <a:endParaRPr lang="en-US"/>
          </a:p>
        </p:txBody>
      </p:sp>
      <p:sp>
        <p:nvSpPr>
          <p:cNvPr id="13" name="Footer Placeholder 12"/>
          <p:cNvSpPr>
            <a:spLocks noGrp="1"/>
          </p:cNvSpPr>
          <p:nvPr>
            <p:ph type="ftr" sz="quarter" idx="12"/>
          </p:nvPr>
        </p:nvSpPr>
        <p:spPr/>
        <p:txBody>
          <a:bodyPr/>
          <a:lstStyle/>
          <a:p>
            <a:pPr>
              <a:defRPr/>
            </a:pPr>
            <a:r>
              <a:rPr lang="en-US" dirty="0"/>
              <a:t>GMAP 2023</a:t>
            </a:r>
          </a:p>
        </p:txBody>
      </p:sp>
    </p:spTree>
    <p:extLst>
      <p:ext uri="{BB962C8B-B14F-4D97-AF65-F5344CB8AC3E}">
        <p14:creationId xmlns:p14="http://schemas.microsoft.com/office/powerpoint/2010/main" val="7976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Connector 2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p>
        </p:txBody>
      </p:sp>
      <p:sp>
        <p:nvSpPr>
          <p:cNvPr id="11" name="Text Placeholder 3"/>
          <p:cNvSpPr>
            <a:spLocks noGrp="1"/>
          </p:cNvSpPr>
          <p:nvPr>
            <p:ph type="body" sz="half" idx="2"/>
          </p:nvPr>
        </p:nvSpPr>
        <p:spPr>
          <a:xfrm>
            <a:off x="469903" y="1463040"/>
            <a:ext cx="4508500"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11"/>
          <p:cNvSpPr>
            <a:spLocks noGrp="1"/>
          </p:cNvSpPr>
          <p:nvPr>
            <p:ph sz="quarter" idx="14"/>
          </p:nvPr>
        </p:nvSpPr>
        <p:spPr>
          <a:xfrm>
            <a:off x="5473701" y="1463040"/>
            <a:ext cx="6242051" cy="396849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5"/>
          </p:nvPr>
        </p:nvSpPr>
        <p:spPr/>
        <p:txBody>
          <a:bodyPr/>
          <a:lstStyle/>
          <a:p>
            <a:pPr>
              <a:defRPr/>
            </a:pPr>
            <a:r>
              <a:rPr lang="en-US"/>
              <a:t>Sep 21, 2010</a:t>
            </a:r>
          </a:p>
        </p:txBody>
      </p:sp>
      <p:sp>
        <p:nvSpPr>
          <p:cNvPr id="18" name="Slide Number Placeholder 17"/>
          <p:cNvSpPr>
            <a:spLocks noGrp="1"/>
          </p:cNvSpPr>
          <p:nvPr>
            <p:ph type="sldNum" sz="quarter" idx="16"/>
          </p:nvPr>
        </p:nvSpPr>
        <p:spPr/>
        <p:txBody>
          <a:bodyPr/>
          <a:lstStyle/>
          <a:p>
            <a:pPr>
              <a:defRPr/>
            </a:pPr>
            <a:fld id="{3EBD8B73-BB69-43F7-BF93-74BBD9729F64}" type="slidenum">
              <a:rPr lang="en-US" smtClean="0"/>
              <a:pPr>
                <a:defRPr/>
              </a:pPr>
              <a:t>‹#›</a:t>
            </a:fld>
            <a:endParaRPr lang="en-US"/>
          </a:p>
        </p:txBody>
      </p:sp>
      <p:sp>
        <p:nvSpPr>
          <p:cNvPr id="20" name="Footer Placeholder 19"/>
          <p:cNvSpPr>
            <a:spLocks noGrp="1"/>
          </p:cNvSpPr>
          <p:nvPr>
            <p:ph type="ftr" sz="quarter" idx="17"/>
          </p:nvPr>
        </p:nvSpPr>
        <p:spPr/>
        <p:txBody>
          <a:bodyPr/>
          <a:lstStyle/>
          <a:p>
            <a:pPr>
              <a:defRPr/>
            </a:pPr>
            <a:r>
              <a:rPr lang="en-US" dirty="0"/>
              <a:t>GMAP 2023</a:t>
            </a:r>
          </a:p>
        </p:txBody>
      </p:sp>
    </p:spTree>
    <p:extLst>
      <p:ext uri="{BB962C8B-B14F-4D97-AF65-F5344CB8AC3E}">
        <p14:creationId xmlns:p14="http://schemas.microsoft.com/office/powerpoint/2010/main" val="14209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D028-FC55-4E12-BCCA-887DCFAD7F0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66280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6972299" y="0"/>
            <a:ext cx="5219700"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469901" y="1600202"/>
            <a:ext cx="6096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1" name="Rectangle 10"/>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469900" y="275208"/>
            <a:ext cx="6096000" cy="1324992"/>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pPr>
              <a:defRPr/>
            </a:pPr>
            <a:r>
              <a:rPr lang="en-US"/>
              <a:t>Sep 21, 2010</a:t>
            </a:r>
          </a:p>
        </p:txBody>
      </p:sp>
      <p:sp>
        <p:nvSpPr>
          <p:cNvPr id="20" name="Slide Number Placeholder 19"/>
          <p:cNvSpPr>
            <a:spLocks noGrp="1"/>
          </p:cNvSpPr>
          <p:nvPr>
            <p:ph type="sldNum" sz="quarter" idx="15"/>
          </p:nvPr>
        </p:nvSpPr>
        <p:spPr/>
        <p:txBody>
          <a:bodyPr/>
          <a:lstStyle/>
          <a:p>
            <a:pPr>
              <a:defRPr/>
            </a:pPr>
            <a:fld id="{7D14D4C1-54DF-46D0-9074-800CDE1BA27C}" type="slidenum">
              <a:rPr lang="en-US" smtClean="0"/>
              <a:pPr>
                <a:defRPr/>
              </a:pPr>
              <a:t>‹#›</a:t>
            </a:fld>
            <a:endParaRPr lang="en-US"/>
          </a:p>
        </p:txBody>
      </p:sp>
      <p:sp>
        <p:nvSpPr>
          <p:cNvPr id="21" name="Footer Placeholder 20"/>
          <p:cNvSpPr>
            <a:spLocks noGrp="1"/>
          </p:cNvSpPr>
          <p:nvPr>
            <p:ph type="ftr" sz="quarter" idx="16"/>
          </p:nvPr>
        </p:nvSpPr>
        <p:spPr/>
        <p:txBody>
          <a:bodyPr/>
          <a:lstStyle/>
          <a:p>
            <a:pPr>
              <a:defRPr/>
            </a:pPr>
            <a:r>
              <a:rPr lang="en-US" dirty="0"/>
              <a:t>GMAP 2023</a:t>
            </a:r>
          </a:p>
        </p:txBody>
      </p:sp>
    </p:spTree>
    <p:extLst>
      <p:ext uri="{BB962C8B-B14F-4D97-AF65-F5344CB8AC3E}">
        <p14:creationId xmlns:p14="http://schemas.microsoft.com/office/powerpoint/2010/main" val="33037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r>
              <a:rPr lang="en-US"/>
              <a:t>Sep 21, 2010</a:t>
            </a:r>
          </a:p>
        </p:txBody>
      </p:sp>
      <p:sp>
        <p:nvSpPr>
          <p:cNvPr id="5" name="Footer Placeholder 4"/>
          <p:cNvSpPr>
            <a:spLocks noGrp="1"/>
          </p:cNvSpPr>
          <p:nvPr>
            <p:ph type="ftr" sz="quarter" idx="11"/>
          </p:nvPr>
        </p:nvSpPr>
        <p:spPr/>
        <p:txBody>
          <a:bodyPr/>
          <a:lstStyle/>
          <a:p>
            <a:pPr>
              <a:defRPr/>
            </a:pPr>
            <a:r>
              <a:rPr lang="en-US" dirty="0"/>
              <a:t>GMAP 2023</a:t>
            </a:r>
          </a:p>
        </p:txBody>
      </p:sp>
      <p:sp>
        <p:nvSpPr>
          <p:cNvPr id="6" name="Slide Number Placeholder 5"/>
          <p:cNvSpPr>
            <a:spLocks noGrp="1"/>
          </p:cNvSpPr>
          <p:nvPr>
            <p:ph type="sldNum" sz="quarter" idx="12"/>
          </p:nvPr>
        </p:nvSpPr>
        <p:spPr/>
        <p:txBody>
          <a:bodyPr/>
          <a:lstStyle/>
          <a:p>
            <a:pPr>
              <a:defRPr/>
            </a:pPr>
            <a:fld id="{234234D4-2DD6-44E7-9D32-C23D95EE3065}" type="slidenum">
              <a:rPr lang="en-US" smtClean="0"/>
              <a:pPr>
                <a:defRPr/>
              </a:pPr>
              <a:t>‹#›</a:t>
            </a:fld>
            <a:endParaRPr lang="en-US"/>
          </a:p>
        </p:txBody>
      </p:sp>
    </p:spTree>
    <p:extLst>
      <p:ext uri="{BB962C8B-B14F-4D97-AF65-F5344CB8AC3E}">
        <p14:creationId xmlns:p14="http://schemas.microsoft.com/office/powerpoint/2010/main" val="1276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r>
              <a:rPr lang="en-US"/>
              <a:t>Sep 21, 2010</a:t>
            </a:r>
          </a:p>
        </p:txBody>
      </p:sp>
      <p:sp>
        <p:nvSpPr>
          <p:cNvPr id="5" name="Footer Placeholder 4"/>
          <p:cNvSpPr>
            <a:spLocks noGrp="1"/>
          </p:cNvSpPr>
          <p:nvPr>
            <p:ph type="ftr" sz="quarter" idx="11"/>
          </p:nvPr>
        </p:nvSpPr>
        <p:spPr/>
        <p:txBody>
          <a:bodyPr/>
          <a:lstStyle/>
          <a:p>
            <a:pPr>
              <a:defRPr/>
            </a:pPr>
            <a:r>
              <a:rPr lang="en-US" dirty="0"/>
              <a:t>GMAP 2023</a:t>
            </a:r>
          </a:p>
        </p:txBody>
      </p:sp>
      <p:sp>
        <p:nvSpPr>
          <p:cNvPr id="6" name="Slide Number Placeholder 5"/>
          <p:cNvSpPr>
            <a:spLocks noGrp="1"/>
          </p:cNvSpPr>
          <p:nvPr>
            <p:ph type="sldNum" sz="quarter" idx="12"/>
          </p:nvPr>
        </p:nvSpPr>
        <p:spPr/>
        <p:txBody>
          <a:bodyPr/>
          <a:lstStyle/>
          <a:p>
            <a:pPr>
              <a:defRPr/>
            </a:pPr>
            <a:fld id="{6747C42A-9C67-4FCF-98BD-887C3B429877}" type="slidenum">
              <a:rPr lang="en-US" smtClean="0"/>
              <a:pPr>
                <a:defRPr/>
              </a:pPr>
              <a:t>‹#›</a:t>
            </a:fld>
            <a:endParaRPr lang="en-US"/>
          </a:p>
        </p:txBody>
      </p:sp>
    </p:spTree>
    <p:extLst>
      <p:ext uri="{BB962C8B-B14F-4D97-AF65-F5344CB8AC3E}">
        <p14:creationId xmlns:p14="http://schemas.microsoft.com/office/powerpoint/2010/main" val="335543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753600" cy="9144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568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371600"/>
            <a:ext cx="56896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6896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9788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753600" cy="9144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568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68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335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7DD028-FC55-4E12-BCCA-887DCFAD7F0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401937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7DD028-FC55-4E12-BCCA-887DCFAD7F0C}"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2696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7DD028-FC55-4E12-BCCA-887DCFAD7F0C}" type="datetimeFigureOut">
              <a:rPr lang="en-US" smtClean="0"/>
              <a:t>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12044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7DD028-FC55-4E12-BCCA-887DCFAD7F0C}" type="datetimeFigureOut">
              <a:rPr lang="en-US" smtClean="0"/>
              <a:t>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38614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DD028-FC55-4E12-BCCA-887DCFAD7F0C}" type="datetimeFigureOut">
              <a:rPr lang="en-US" smtClean="0"/>
              <a:t>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413769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DD028-FC55-4E12-BCCA-887DCFAD7F0C}"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392592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DD028-FC55-4E12-BCCA-887DCFAD7F0C}"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DF1B0-C0E0-4FEB-8F27-7ADD2CDECFB2}" type="slidenum">
              <a:rPr lang="en-US" smtClean="0"/>
              <a:t>‹#›</a:t>
            </a:fld>
            <a:endParaRPr lang="en-US"/>
          </a:p>
        </p:txBody>
      </p:sp>
    </p:spTree>
    <p:extLst>
      <p:ext uri="{BB962C8B-B14F-4D97-AF65-F5344CB8AC3E}">
        <p14:creationId xmlns:p14="http://schemas.microsoft.com/office/powerpoint/2010/main" val="16782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DD028-FC55-4E12-BCCA-887DCFAD7F0C}" type="datetimeFigureOut">
              <a:rPr lang="en-US" smtClean="0"/>
              <a:t>1/30/2023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DF1B0-C0E0-4FEB-8F27-7ADD2CDECFB2}" type="slidenum">
              <a:rPr lang="en-US" smtClean="0"/>
              <a:t>‹#›</a:t>
            </a:fld>
            <a:endParaRPr lang="en-US"/>
          </a:p>
        </p:txBody>
      </p:sp>
    </p:spTree>
    <p:extLst>
      <p:ext uri="{BB962C8B-B14F-4D97-AF65-F5344CB8AC3E}">
        <p14:creationId xmlns:p14="http://schemas.microsoft.com/office/powerpoint/2010/main" val="2287828283"/>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228600"/>
            <a:ext cx="1024128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69901" y="1463040"/>
            <a:ext cx="1024128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9901" y="6543676"/>
            <a:ext cx="195580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a:defRPr/>
            </a:pPr>
            <a:r>
              <a:rPr lang="en-US"/>
              <a:t>Sep 21, 2010</a:t>
            </a:r>
          </a:p>
        </p:txBody>
      </p:sp>
      <p:sp>
        <p:nvSpPr>
          <p:cNvPr id="5" name="Footer Placeholder 4"/>
          <p:cNvSpPr>
            <a:spLocks noGrp="1"/>
          </p:cNvSpPr>
          <p:nvPr>
            <p:ph type="ftr" sz="quarter" idx="3"/>
          </p:nvPr>
        </p:nvSpPr>
        <p:spPr>
          <a:xfrm>
            <a:off x="2412999" y="6543676"/>
            <a:ext cx="5448300"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a:defRPr/>
            </a:pPr>
            <a:r>
              <a:rPr lang="en-US" dirty="0"/>
              <a:t>GMAP 2023</a:t>
            </a:r>
          </a:p>
        </p:txBody>
      </p:sp>
      <p:sp>
        <p:nvSpPr>
          <p:cNvPr id="6" name="Slide Number Placeholder 5"/>
          <p:cNvSpPr>
            <a:spLocks noGrp="1"/>
          </p:cNvSpPr>
          <p:nvPr>
            <p:ph type="sldNum" sz="quarter" idx="4"/>
          </p:nvPr>
        </p:nvSpPr>
        <p:spPr>
          <a:xfrm>
            <a:off x="10515600" y="6543676"/>
            <a:ext cx="11684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a:defRPr/>
            </a:pPr>
            <a:fld id="{F7BFE9A7-8FA3-4947-B268-5A532545689F}" type="slidenum">
              <a:rPr lang="en-US" smtClean="0"/>
              <a:pPr>
                <a:defRPr/>
              </a:pPr>
              <a:t>‹#›</a:t>
            </a:fld>
            <a:endParaRPr lang="en-US"/>
          </a:p>
        </p:txBody>
      </p:sp>
    </p:spTree>
    <p:extLst>
      <p:ext uri="{BB962C8B-B14F-4D97-AF65-F5344CB8AC3E}">
        <p14:creationId xmlns:p14="http://schemas.microsoft.com/office/powerpoint/2010/main" val="530732504"/>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web/How%20to%20Get%20to%20Mars.%20Very%20Cool!%20HD.mp4"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3133/sim346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doi.org/10.5066/P906QQT8"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doi.org/10.5066/P9QJDP48"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mars.nasa.gov/mars2020/multimedia/videos/?v=461"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rotWithShape="1">
          <a:blip r:embed="rId3">
            <a:extLst>
              <a:ext uri="{28A0092B-C50C-407E-A947-70E740481C1C}">
                <a14:useLocalDpi xmlns:a14="http://schemas.microsoft.com/office/drawing/2010/main" val="0"/>
              </a:ext>
            </a:extLst>
          </a:blip>
          <a:srcRect t="7715" b="29970"/>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ctrTitle"/>
          </p:nvPr>
        </p:nvSpPr>
        <p:spPr>
          <a:xfrm>
            <a:off x="40428" y="32898"/>
            <a:ext cx="7909606" cy="2994877"/>
          </a:xfrm>
        </p:spPr>
        <p:txBody>
          <a:bodyPr>
            <a:noAutofit/>
          </a:bodyPr>
          <a:lstStyle/>
          <a:p>
            <a:r>
              <a:rPr lang="en-US" altLang="en-US" sz="3200" dirty="0"/>
              <a:t>Base mapping product generation for autonomous landing</a:t>
            </a:r>
            <a:br>
              <a:rPr lang="en-US" altLang="en-US" sz="3200" dirty="0"/>
            </a:br>
            <a:br>
              <a:rPr lang="en-US" altLang="en-US" sz="3200" dirty="0"/>
            </a:br>
            <a:r>
              <a:rPr lang="en-US" altLang="en-US" sz="2000" dirty="0"/>
              <a:t>original title: Helping to Land a Mars </a:t>
            </a:r>
            <a:br>
              <a:rPr lang="en-US" altLang="en-US" sz="2000" dirty="0"/>
            </a:br>
            <a:r>
              <a:rPr lang="en-US" altLang="en-US" sz="2000" dirty="0"/>
              <a:t>Rover using FOSS4G Tools</a:t>
            </a:r>
            <a:br>
              <a:rPr lang="en-US" altLang="en-US" sz="2400" dirty="0"/>
            </a:br>
            <a:br>
              <a:rPr lang="en-US" altLang="en-US" sz="3200" dirty="0"/>
            </a:br>
            <a:r>
              <a:rPr lang="en-US" altLang="en-US" sz="2400" dirty="0"/>
              <a:t>Trent Hare</a:t>
            </a:r>
          </a:p>
        </p:txBody>
      </p:sp>
      <p:sp>
        <p:nvSpPr>
          <p:cNvPr id="3077" name="TextBox 3"/>
          <p:cNvSpPr txBox="1">
            <a:spLocks noChangeArrowheads="1"/>
          </p:cNvSpPr>
          <p:nvPr/>
        </p:nvSpPr>
        <p:spPr bwMode="auto">
          <a:xfrm>
            <a:off x="2179839" y="6484180"/>
            <a:ext cx="3409908"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400"/>
              </a:spcBef>
              <a:buSzPct val="171000"/>
              <a:buFont typeface="Gill Sans" charset="0"/>
              <a:buChar char="•"/>
              <a:defRPr sz="4200">
                <a:solidFill>
                  <a:schemeClr val="tx1"/>
                </a:solidFill>
                <a:latin typeface="Gill Sans" charset="0"/>
                <a:sym typeface="Gill Sans" charset="0"/>
              </a:defRPr>
            </a:lvl1pPr>
            <a:lvl2pPr marL="742950" indent="-285750">
              <a:spcBef>
                <a:spcPts val="2400"/>
              </a:spcBef>
              <a:buSzPct val="171000"/>
              <a:buFont typeface="Gill Sans" charset="0"/>
              <a:buChar char="•"/>
              <a:defRPr sz="4200">
                <a:solidFill>
                  <a:schemeClr val="tx1"/>
                </a:solidFill>
                <a:latin typeface="Gill Sans" charset="0"/>
                <a:sym typeface="Gill Sans" charset="0"/>
              </a:defRPr>
            </a:lvl2pPr>
            <a:lvl3pPr marL="1143000" indent="-228600">
              <a:spcBef>
                <a:spcPts val="2400"/>
              </a:spcBef>
              <a:buSzPct val="171000"/>
              <a:buFont typeface="Gill Sans" charset="0"/>
              <a:buChar char="•"/>
              <a:defRPr sz="4200">
                <a:solidFill>
                  <a:schemeClr val="tx1"/>
                </a:solidFill>
                <a:latin typeface="Gill Sans" charset="0"/>
                <a:sym typeface="Gill Sans" charset="0"/>
              </a:defRPr>
            </a:lvl3pPr>
            <a:lvl4pPr marL="1600200" indent="-228600">
              <a:spcBef>
                <a:spcPts val="2400"/>
              </a:spcBef>
              <a:buSzPct val="171000"/>
              <a:buFont typeface="Gill Sans" charset="0"/>
              <a:buChar char="•"/>
              <a:defRPr sz="4200">
                <a:solidFill>
                  <a:schemeClr val="tx1"/>
                </a:solidFill>
                <a:latin typeface="Gill Sans" charset="0"/>
                <a:sym typeface="Gill Sans" charset="0"/>
              </a:defRPr>
            </a:lvl4pPr>
            <a:lvl5pPr marL="2057400" indent="-228600">
              <a:spcBef>
                <a:spcPts val="2400"/>
              </a:spcBef>
              <a:buSzPct val="171000"/>
              <a:buFont typeface="Gill Sans" charset="0"/>
              <a:buChar char="•"/>
              <a:defRPr sz="4200">
                <a:solidFill>
                  <a:schemeClr val="tx1"/>
                </a:solidFill>
                <a:latin typeface="Gill Sans" charset="0"/>
                <a:sym typeface="Gill Sans" charset="0"/>
              </a:defRPr>
            </a:lvl5pPr>
            <a:lvl6pPr marL="25146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6pPr>
            <a:lvl7pPr marL="29718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7pPr>
            <a:lvl8pPr marL="34290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8pPr>
            <a:lvl9pPr marL="3886200" indent="-228600" eaLnBrk="0" fontAlgn="base" hangingPunct="0">
              <a:spcBef>
                <a:spcPts val="2400"/>
              </a:spcBef>
              <a:spcAft>
                <a:spcPct val="0"/>
              </a:spcAft>
              <a:buSzPct val="171000"/>
              <a:buFont typeface="Gill Sans" charset="0"/>
              <a:buChar char="•"/>
              <a:defRPr sz="4200">
                <a:solidFill>
                  <a:schemeClr val="tx1"/>
                </a:solidFill>
                <a:latin typeface="Gill Sans" charset="0"/>
                <a:sym typeface="Gill Sans" charset="0"/>
              </a:defRPr>
            </a:lvl9pPr>
          </a:lstStyle>
          <a:p>
            <a:pPr algn="ctr" defTabSz="642915" fontAlgn="base">
              <a:spcBef>
                <a:spcPct val="0"/>
              </a:spcBef>
              <a:spcAft>
                <a:spcPct val="0"/>
              </a:spcAft>
              <a:buSzTx/>
              <a:buNone/>
            </a:pPr>
            <a:r>
              <a:rPr lang="en-US" altLang="en-US" sz="1125" dirty="0">
                <a:solidFill>
                  <a:srgbClr val="FFFFFF"/>
                </a:solidFill>
              </a:rPr>
              <a:t>Image: NASA/JPL-Caltech/</a:t>
            </a:r>
            <a:r>
              <a:rPr lang="en-US" altLang="en-US" sz="1125" dirty="0" err="1">
                <a:solidFill>
                  <a:srgbClr val="FFFFFF"/>
                </a:solidFill>
              </a:rPr>
              <a:t>Malin</a:t>
            </a:r>
            <a:r>
              <a:rPr lang="en-US" altLang="en-US" sz="1125" dirty="0">
                <a:solidFill>
                  <a:srgbClr val="FFFFFF"/>
                </a:solidFill>
              </a:rPr>
              <a:t> Space Science Systems</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6309" y="96252"/>
            <a:ext cx="1990725" cy="781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10</a:t>
            </a:fld>
            <a:endParaRPr lang="en-US"/>
          </a:p>
        </p:txBody>
      </p:sp>
      <p:sp>
        <p:nvSpPr>
          <p:cNvPr id="4" name="Footer Placeholder 3"/>
          <p:cNvSpPr>
            <a:spLocks noGrp="1"/>
          </p:cNvSpPr>
          <p:nvPr>
            <p:ph type="ftr" sz="quarter" idx="16"/>
          </p:nvPr>
        </p:nvSpPr>
        <p:spPr/>
        <p:txBody>
          <a:bodyPr/>
          <a:lstStyle/>
          <a:p>
            <a:pPr>
              <a:defRPr/>
            </a:pPr>
            <a:r>
              <a:rPr lang="en-US" dirty="0"/>
              <a:t>GMAP 2023</a:t>
            </a:r>
          </a:p>
        </p:txBody>
      </p:sp>
      <p:sp>
        <p:nvSpPr>
          <p:cNvPr id="5" name="Title 4"/>
          <p:cNvSpPr>
            <a:spLocks noGrp="1"/>
          </p:cNvSpPr>
          <p:nvPr>
            <p:ph type="title"/>
          </p:nvPr>
        </p:nvSpPr>
        <p:spPr>
          <a:xfrm>
            <a:off x="469901" y="537118"/>
            <a:ext cx="10241280" cy="2233792"/>
          </a:xfrm>
        </p:spPr>
        <p:txBody>
          <a:bodyPr>
            <a:normAutofit/>
          </a:bodyPr>
          <a:lstStyle/>
          <a:p>
            <a:r>
              <a:rPr lang="en-US" dirty="0"/>
              <a:t>Landing site</a:t>
            </a:r>
            <a:br>
              <a:rPr lang="en-US" dirty="0"/>
            </a:br>
            <a:r>
              <a:rPr lang="en-US" dirty="0"/>
              <a:t>support for</a:t>
            </a:r>
            <a:br>
              <a:rPr lang="en-US" dirty="0"/>
            </a:br>
            <a:r>
              <a:rPr lang="en-US" dirty="0"/>
              <a:t>Mars Pathfinder</a:t>
            </a:r>
          </a:p>
        </p:txBody>
      </p:sp>
      <p:sp>
        <p:nvSpPr>
          <p:cNvPr id="6" name="AutoShape 2" descr="https://img.purch.com/h/1400/aHR0cDovL3d3dy5zcGFjZS5jb20vaW1hZ2VzL2kvMDAwLzAwOS84NjAvb3JpZ2luYWwvbWFycy1wYXRoZmluZGVyLXNvam91cm5lci5qcGc/MTMwNjM1OTk3O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A panoramic view of Pathfinder's Ares Vallis landing site, reveals traces of this warmer, wetter past, showing a floodplain cove">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103" y="-2635065"/>
            <a:ext cx="7374835" cy="94930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FD23CE-6133-7866-CD2D-0F537221B695}"/>
              </a:ext>
            </a:extLst>
          </p:cNvPr>
          <p:cNvSpPr txBox="1"/>
          <p:nvPr/>
        </p:nvSpPr>
        <p:spPr>
          <a:xfrm>
            <a:off x="324660" y="5674552"/>
            <a:ext cx="6096000" cy="923330"/>
          </a:xfrm>
          <a:prstGeom prst="rect">
            <a:avLst/>
          </a:prstGeom>
          <a:noFill/>
        </p:spPr>
        <p:txBody>
          <a:bodyPr wrap="square">
            <a:spAutoFit/>
          </a:bodyPr>
          <a:lstStyle/>
          <a:p>
            <a:r>
              <a:rPr lang="en-US" b="0" i="0" dirty="0">
                <a:solidFill>
                  <a:srgbClr val="BDC1C6"/>
                </a:solidFill>
                <a:effectLst/>
                <a:latin typeface="arial" panose="020B0604020202020204" pitchFamily="34" charset="0"/>
              </a:rPr>
              <a:t>Mars' Ares </a:t>
            </a:r>
            <a:r>
              <a:rPr lang="en-US" b="0" i="0" dirty="0" err="1">
                <a:solidFill>
                  <a:srgbClr val="BDC1C6"/>
                </a:solidFill>
                <a:effectLst/>
                <a:latin typeface="arial" panose="020B0604020202020204" pitchFamily="34" charset="0"/>
              </a:rPr>
              <a:t>Vallis</a:t>
            </a:r>
            <a:r>
              <a:rPr lang="en-US" b="0" i="0" dirty="0">
                <a:solidFill>
                  <a:srgbClr val="BDC1C6"/>
                </a:solidFill>
                <a:effectLst/>
                <a:latin typeface="arial" panose="020B0604020202020204" pitchFamily="34" charset="0"/>
              </a:rPr>
              <a:t> </a:t>
            </a:r>
          </a:p>
          <a:p>
            <a:r>
              <a:rPr lang="en-US" b="0" i="0" dirty="0">
                <a:solidFill>
                  <a:srgbClr val="BDC1C6"/>
                </a:solidFill>
                <a:effectLst/>
                <a:latin typeface="arial" panose="020B0604020202020204" pitchFamily="34" charset="0"/>
              </a:rPr>
              <a:t>on July 4, 1997.</a:t>
            </a:r>
          </a:p>
          <a:p>
            <a:r>
              <a:rPr lang="en-US" dirty="0">
                <a:solidFill>
                  <a:srgbClr val="BDC1C6"/>
                </a:solidFill>
                <a:latin typeface="arial" panose="020B0604020202020204" pitchFamily="34" charset="0"/>
              </a:rPr>
              <a:t>Image: NASA</a:t>
            </a:r>
            <a:endParaRPr lang="en-US" dirty="0"/>
          </a:p>
        </p:txBody>
      </p:sp>
      <p:sp>
        <p:nvSpPr>
          <p:cNvPr id="10" name="TextBox 9">
            <a:extLst>
              <a:ext uri="{FF2B5EF4-FFF2-40B4-BE49-F238E27FC236}">
                <a16:creationId xmlns:a16="http://schemas.microsoft.com/office/drawing/2014/main" id="{3D417917-11EE-3527-0415-AEC1B5BB5663}"/>
              </a:ext>
            </a:extLst>
          </p:cNvPr>
          <p:cNvSpPr txBox="1"/>
          <p:nvPr/>
        </p:nvSpPr>
        <p:spPr>
          <a:xfrm>
            <a:off x="559551" y="3301725"/>
            <a:ext cx="3418089" cy="830997"/>
          </a:xfrm>
          <a:prstGeom prst="rect">
            <a:avLst/>
          </a:prstGeom>
          <a:noFill/>
        </p:spPr>
        <p:txBody>
          <a:bodyPr wrap="square">
            <a:spAutoFit/>
          </a:bodyPr>
          <a:lstStyle/>
          <a:p>
            <a:r>
              <a:rPr lang="en-US" sz="2400" dirty="0"/>
              <a:t>Sojourner rover is 10.6 kg Mars rover</a:t>
            </a:r>
          </a:p>
        </p:txBody>
      </p:sp>
    </p:spTree>
    <p:extLst>
      <p:ext uri="{BB962C8B-B14F-4D97-AF65-F5344CB8AC3E}">
        <p14:creationId xmlns:p14="http://schemas.microsoft.com/office/powerpoint/2010/main" val="22168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3818DE-7F1B-34D0-2495-17254C7C40F9}"/>
              </a:ext>
            </a:extLst>
          </p:cNvPr>
          <p:cNvSpPr>
            <a:spLocks noGrp="1"/>
          </p:cNvSpPr>
          <p:nvPr>
            <p:ph type="sldNum" sz="quarter" idx="15"/>
          </p:nvPr>
        </p:nvSpPr>
        <p:spPr/>
        <p:txBody>
          <a:bodyPr/>
          <a:lstStyle/>
          <a:p>
            <a:pPr>
              <a:defRPr/>
            </a:pPr>
            <a:fld id="{3738CA68-3185-4CC7-8656-4EC42A473DB7}" type="slidenum">
              <a:rPr lang="en-US" smtClean="0"/>
              <a:pPr>
                <a:defRPr/>
              </a:pPr>
              <a:t>11</a:t>
            </a:fld>
            <a:endParaRPr lang="en-US"/>
          </a:p>
        </p:txBody>
      </p:sp>
      <p:sp>
        <p:nvSpPr>
          <p:cNvPr id="4" name="Footer Placeholder 3">
            <a:extLst>
              <a:ext uri="{FF2B5EF4-FFF2-40B4-BE49-F238E27FC236}">
                <a16:creationId xmlns:a16="http://schemas.microsoft.com/office/drawing/2014/main" id="{CC4E576D-D9C5-AAE3-CBFA-438883F0DA6D}"/>
              </a:ext>
            </a:extLst>
          </p:cNvPr>
          <p:cNvSpPr>
            <a:spLocks noGrp="1"/>
          </p:cNvSpPr>
          <p:nvPr>
            <p:ph type="ftr" sz="quarter" idx="16"/>
          </p:nvPr>
        </p:nvSpPr>
        <p:spPr>
          <a:xfrm>
            <a:off x="2412998" y="6430328"/>
            <a:ext cx="8102602" cy="405766"/>
          </a:xfrm>
        </p:spPr>
        <p:txBody>
          <a:bodyPr>
            <a:normAutofit/>
          </a:bodyPr>
          <a:lstStyle/>
          <a:p>
            <a:pPr>
              <a:defRPr/>
            </a:pPr>
            <a:r>
              <a:rPr lang="en-US" sz="1050" dirty="0"/>
              <a:t>GMAP 2023                      image:    https://www.reddit.com/r/space/comments/7ryuxl/a_size_comparison_of_three_generations_of_mars/</a:t>
            </a:r>
          </a:p>
        </p:txBody>
      </p:sp>
      <p:sp>
        <p:nvSpPr>
          <p:cNvPr id="8" name="Content Placeholder 7">
            <a:extLst>
              <a:ext uri="{FF2B5EF4-FFF2-40B4-BE49-F238E27FC236}">
                <a16:creationId xmlns:a16="http://schemas.microsoft.com/office/drawing/2014/main" id="{938357B0-09FD-9A8F-16BA-0A040F15206D}"/>
              </a:ext>
            </a:extLst>
          </p:cNvPr>
          <p:cNvSpPr>
            <a:spLocks noGrp="1"/>
          </p:cNvSpPr>
          <p:nvPr>
            <p:ph sz="quarter" idx="13"/>
          </p:nvPr>
        </p:nvSpPr>
        <p:spPr/>
        <p:txBody>
          <a:bodyPr/>
          <a:lstStyle/>
          <a:p>
            <a:endParaRPr lang="en-US"/>
          </a:p>
        </p:txBody>
      </p:sp>
      <p:pic>
        <p:nvPicPr>
          <p:cNvPr id="2050" name="Picture 2">
            <a:extLst>
              <a:ext uri="{FF2B5EF4-FFF2-40B4-BE49-F238E27FC236}">
                <a16:creationId xmlns:a16="http://schemas.microsoft.com/office/drawing/2014/main" id="{57B97EC6-0562-0523-D804-ACC4F590B1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50838"/>
            <a:ext cx="12192000" cy="615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48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8100"/>
            <a:ext cx="11312769" cy="1143000"/>
          </a:xfrm>
        </p:spPr>
        <p:txBody>
          <a:bodyPr>
            <a:normAutofit fontScale="90000"/>
          </a:bodyPr>
          <a:lstStyle/>
          <a:p>
            <a:pPr algn="l"/>
            <a:r>
              <a:rPr lang="en-US" b="1" dirty="0"/>
              <a:t>Landing Evolved: 2020 Perseverance Rover  </a:t>
            </a:r>
            <a:r>
              <a:rPr lang="en-US" sz="3100" dirty="0"/>
              <a:t>(1025 kg)</a:t>
            </a:r>
            <a:endParaRPr lang="en-US" dirty="0"/>
          </a:p>
        </p:txBody>
      </p:sp>
      <p:sp>
        <p:nvSpPr>
          <p:cNvPr id="3" name="Content Placeholder 2"/>
          <p:cNvSpPr>
            <a:spLocks noGrp="1"/>
          </p:cNvSpPr>
          <p:nvPr>
            <p:ph sz="half" idx="1"/>
          </p:nvPr>
        </p:nvSpPr>
        <p:spPr>
          <a:xfrm>
            <a:off x="133351" y="1329689"/>
            <a:ext cx="4981381" cy="4724400"/>
          </a:xfrm>
        </p:spPr>
        <p:txBody>
          <a:bodyPr>
            <a:noAutofit/>
          </a:bodyPr>
          <a:lstStyle/>
          <a:p>
            <a:r>
              <a:rPr lang="en-US" sz="2500" dirty="0"/>
              <a:t>The Mars 2020 Rover used an entry descent and “</a:t>
            </a:r>
            <a:r>
              <a:rPr lang="en-US" sz="2500" dirty="0" err="1"/>
              <a:t>Skycrane</a:t>
            </a:r>
            <a:r>
              <a:rPr lang="en-US" sz="2500" dirty="0"/>
              <a:t>” landing technique pioneered by the Curiosity Rover.</a:t>
            </a:r>
          </a:p>
          <a:p>
            <a:r>
              <a:rPr lang="en-US" sz="2500" dirty="0"/>
              <a:t>However, the  mission is incorporating major new technologies that improve entry, descent, and landing: Range Trigger, </a:t>
            </a:r>
            <a:r>
              <a:rPr lang="en-US" b="1" dirty="0"/>
              <a:t>Terrain-Relative Navigation (TRN) </a:t>
            </a:r>
            <a:r>
              <a:rPr lang="en-US" sz="2500" dirty="0"/>
              <a:t>with EDL cameras and microphone.</a:t>
            </a:r>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14732" y="1333499"/>
            <a:ext cx="6943917" cy="459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26CD4C2-7CEB-681A-63D7-733D9117773A}"/>
              </a:ext>
            </a:extLst>
          </p:cNvPr>
          <p:cNvSpPr txBox="1"/>
          <p:nvPr/>
        </p:nvSpPr>
        <p:spPr>
          <a:xfrm>
            <a:off x="4983480" y="5951219"/>
            <a:ext cx="6096000" cy="369332"/>
          </a:xfrm>
          <a:prstGeom prst="rect">
            <a:avLst/>
          </a:prstGeom>
          <a:noFill/>
        </p:spPr>
        <p:txBody>
          <a:bodyPr wrap="square">
            <a:spAutoFit/>
          </a:bodyPr>
          <a:lstStyle/>
          <a:p>
            <a:r>
              <a:rPr lang="en-US" dirty="0">
                <a:solidFill>
                  <a:srgbClr val="BDC1C6"/>
                </a:solidFill>
                <a:latin typeface="arial" panose="020B0604020202020204" pitchFamily="34" charset="0"/>
              </a:rPr>
              <a:t>Image: NASA</a:t>
            </a:r>
            <a:endParaRPr lang="en-US" dirty="0"/>
          </a:p>
        </p:txBody>
      </p:sp>
    </p:spTree>
    <p:extLst>
      <p:ext uri="{BB962C8B-B14F-4D97-AF65-F5344CB8AC3E}">
        <p14:creationId xmlns:p14="http://schemas.microsoft.com/office/powerpoint/2010/main" val="58144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8229600" cy="1143000"/>
          </a:xfrm>
        </p:spPr>
        <p:txBody>
          <a:bodyPr>
            <a:normAutofit fontScale="90000"/>
          </a:bodyPr>
          <a:lstStyle/>
          <a:p>
            <a:r>
              <a:rPr lang="en-US" b="1" dirty="0"/>
              <a:t>2020 Rover Landing: </a:t>
            </a:r>
            <a:br>
              <a:rPr lang="en-US" b="1" dirty="0"/>
            </a:br>
            <a:r>
              <a:rPr lang="en-US" b="1" dirty="0">
                <a:latin typeface="Calibri" panose="020F0502020204030204" pitchFamily="34" charset="0"/>
                <a:ea typeface="Calibri" panose="020F0502020204030204" pitchFamily="34" charset="0"/>
                <a:cs typeface="Times New Roman" panose="02020603050405020304" pitchFamily="18" charset="0"/>
              </a:rPr>
              <a:t>Entry, Descent, and Landing (EDL) Cameras and Microphone</a:t>
            </a:r>
            <a:br>
              <a:rPr lang="en-US" b="1" dirty="0">
                <a:latin typeface="Calibri" panose="020F0502020204030204" pitchFamily="34" charset="0"/>
                <a:ea typeface="Calibri" panose="020F0502020204030204" pitchFamily="34" charset="0"/>
                <a:cs typeface="Times New Roman" panose="02020603050405020304" pitchFamily="18" charset="0"/>
              </a:rPr>
            </a:br>
            <a:endParaRPr lang="en-US" b="1" dirty="0"/>
          </a:p>
        </p:txBody>
      </p:sp>
      <p:sp>
        <p:nvSpPr>
          <p:cNvPr id="3" name="Content Placeholder 2"/>
          <p:cNvSpPr>
            <a:spLocks noGrp="1"/>
          </p:cNvSpPr>
          <p:nvPr>
            <p:ph sz="half" idx="1"/>
          </p:nvPr>
        </p:nvSpPr>
        <p:spPr>
          <a:xfrm>
            <a:off x="426720" y="2013647"/>
            <a:ext cx="4983480" cy="4525963"/>
          </a:xfrm>
        </p:spPr>
        <p:txBody>
          <a:bodyPr>
            <a:normAutofit lnSpcReduction="10000"/>
          </a:bodyPr>
          <a:lstStyle/>
          <a:p>
            <a:r>
              <a:rPr lang="en-US" dirty="0"/>
              <a:t>Mars 2020 has a suite of cameras that can help engineers understand what is happening during one of the riskiest parts of the mission: entry, descent, and landing. </a:t>
            </a:r>
          </a:p>
          <a:p>
            <a:r>
              <a:rPr lang="en-US" dirty="0"/>
              <a:t>The Mars 2020 EDL system also includes a microphone to capture sounds during EDL, such as the firing of descent engines.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0200" y="2286000"/>
            <a:ext cx="5105400" cy="3794288"/>
          </a:xfrm>
          <a:prstGeom prst="rect">
            <a:avLst/>
          </a:prstGeom>
        </p:spPr>
      </p:pic>
    </p:spTree>
    <p:extLst>
      <p:ext uri="{BB962C8B-B14F-4D97-AF65-F5344CB8AC3E}">
        <p14:creationId xmlns:p14="http://schemas.microsoft.com/office/powerpoint/2010/main" val="118100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b="1" dirty="0"/>
              <a:t>2020 Rover Landing: </a:t>
            </a:r>
            <a:br>
              <a:rPr lang="en-US" b="1" dirty="0"/>
            </a:br>
            <a:r>
              <a:rPr lang="en-US" b="1" u="sng" dirty="0"/>
              <a:t>Terrain–Relative Navigation</a:t>
            </a:r>
            <a:r>
              <a:rPr lang="en-US" b="1" dirty="0"/>
              <a:t> (TRN)</a:t>
            </a:r>
          </a:p>
        </p:txBody>
      </p:sp>
      <p:sp>
        <p:nvSpPr>
          <p:cNvPr id="3" name="Content Placeholder 2"/>
          <p:cNvSpPr>
            <a:spLocks noGrp="1"/>
          </p:cNvSpPr>
          <p:nvPr>
            <p:ph sz="half" idx="1"/>
          </p:nvPr>
        </p:nvSpPr>
        <p:spPr>
          <a:xfrm>
            <a:off x="243840" y="1428750"/>
            <a:ext cx="5142093" cy="5105400"/>
          </a:xfrm>
        </p:spPr>
        <p:txBody>
          <a:bodyPr>
            <a:noAutofit/>
          </a:bodyPr>
          <a:lstStyle/>
          <a:p>
            <a:r>
              <a:rPr lang="en-US" sz="2400" dirty="0"/>
              <a:t>Some of the most interesting places to explore lie in tricky terrain. Using terrain relative navigation, allowing it to land in more  landing sites with far less risk. </a:t>
            </a:r>
          </a:p>
          <a:p>
            <a:r>
              <a:rPr lang="en-US" sz="2400" dirty="0"/>
              <a:t>Until now, many of these potential landing sites have been off-limits. The risks of landing in challenging terrain were much too great. Using Terrain-Relative Navigation, the Mars 2020 rover will estimate its location while descending through the Martian atmosphere on its parachute. </a:t>
            </a:r>
          </a:p>
        </p:txBody>
      </p:sp>
      <p:pic>
        <p:nvPicPr>
          <p:cNvPr id="921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47833" y="1859132"/>
            <a:ext cx="6844167" cy="385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98D0C4F-A90D-E41E-48B8-6F70474959A1}"/>
              </a:ext>
            </a:extLst>
          </p:cNvPr>
          <p:cNvSpPr txBox="1"/>
          <p:nvPr/>
        </p:nvSpPr>
        <p:spPr>
          <a:xfrm>
            <a:off x="5347833" y="5766553"/>
            <a:ext cx="6096000" cy="369332"/>
          </a:xfrm>
          <a:prstGeom prst="rect">
            <a:avLst/>
          </a:prstGeom>
          <a:noFill/>
        </p:spPr>
        <p:txBody>
          <a:bodyPr wrap="square">
            <a:spAutoFit/>
          </a:bodyPr>
          <a:lstStyle/>
          <a:p>
            <a:r>
              <a:rPr lang="en-US" dirty="0">
                <a:solidFill>
                  <a:srgbClr val="BDC1C6"/>
                </a:solidFill>
                <a:latin typeface="arial" panose="020B0604020202020204" pitchFamily="34" charset="0"/>
              </a:rPr>
              <a:t>Image: NASA</a:t>
            </a:r>
            <a:endParaRPr lang="en-US" dirty="0"/>
          </a:p>
        </p:txBody>
      </p:sp>
    </p:spTree>
    <p:extLst>
      <p:ext uri="{BB962C8B-B14F-4D97-AF65-F5344CB8AC3E}">
        <p14:creationId xmlns:p14="http://schemas.microsoft.com/office/powerpoint/2010/main" val="240084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775012"/>
          </a:xfrm>
        </p:spPr>
        <p:txBody>
          <a:bodyPr/>
          <a:lstStyle/>
          <a:p>
            <a:r>
              <a:rPr lang="en-US" dirty="0"/>
              <a:t>Mars 2020 Mission Objectives</a:t>
            </a:r>
          </a:p>
        </p:txBody>
      </p:sp>
      <p:sp>
        <p:nvSpPr>
          <p:cNvPr id="5" name="TextBox 4"/>
          <p:cNvSpPr txBox="1"/>
          <p:nvPr/>
        </p:nvSpPr>
        <p:spPr>
          <a:xfrm>
            <a:off x="1535922" y="6152067"/>
            <a:ext cx="9132078" cy="369332"/>
          </a:xfrm>
          <a:prstGeom prst="rect">
            <a:avLst/>
          </a:prstGeom>
          <a:solidFill>
            <a:schemeClr val="tx2">
              <a:lumMod val="60000"/>
              <a:lumOff val="40000"/>
            </a:schemeClr>
          </a:solidFill>
        </p:spPr>
        <p:txBody>
          <a:bodyPr wrap="square" rtlCol="0">
            <a:spAutoFit/>
          </a:bodyPr>
          <a:lstStyle/>
          <a:p>
            <a:pPr algn="ctr"/>
            <a:r>
              <a:rPr lang="en-US" b="1" i="1" dirty="0">
                <a:solidFill>
                  <a:schemeClr val="bg1"/>
                </a:solidFill>
              </a:rPr>
              <a:t>These are a thoroughly integrated set of objectives to support Agency’s Journey to Mars</a:t>
            </a:r>
          </a:p>
        </p:txBody>
      </p:sp>
      <p:sp>
        <p:nvSpPr>
          <p:cNvPr id="8" name="Slide Number Placeholder 4"/>
          <p:cNvSpPr txBox="1">
            <a:spLocks/>
          </p:cNvSpPr>
          <p:nvPr/>
        </p:nvSpPr>
        <p:spPr>
          <a:xfrm>
            <a:off x="8202842" y="6542104"/>
            <a:ext cx="2323304" cy="1708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01A60-177B-466A-9341-9EF933434FEE}" type="slidenum">
              <a:rPr lang="en-US" sz="1100">
                <a:solidFill>
                  <a:prstClr val="white">
                    <a:lumMod val="50000"/>
                  </a:prstClr>
                </a:solidFill>
                <a:latin typeface="Arial Narrow"/>
                <a:cs typeface="Arial Narrow"/>
              </a:rPr>
              <a:pPr algn="r"/>
              <a:t>15</a:t>
            </a:fld>
            <a:endParaRPr lang="en-US" sz="1100" dirty="0">
              <a:solidFill>
                <a:prstClr val="white">
                  <a:lumMod val="50000"/>
                </a:prstClr>
              </a:solidFill>
              <a:latin typeface="Arial Narrow"/>
              <a:cs typeface="Arial Narrow"/>
            </a:endParaRPr>
          </a:p>
        </p:txBody>
      </p:sp>
      <p:sp>
        <p:nvSpPr>
          <p:cNvPr id="7" name="Content Placeholder 2"/>
          <p:cNvSpPr txBox="1">
            <a:spLocks/>
          </p:cNvSpPr>
          <p:nvPr/>
        </p:nvSpPr>
        <p:spPr>
          <a:xfrm>
            <a:off x="253218" y="1205902"/>
            <a:ext cx="11591779" cy="547174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00"/>
              </a:spcAft>
              <a:buFont typeface="Wingdings" panose="05000000000000000000" pitchFamily="2" charset="2"/>
              <a:buChar char="n"/>
            </a:pPr>
            <a:r>
              <a:rPr lang="en-US" sz="2400" b="1" dirty="0">
                <a:solidFill>
                  <a:schemeClr val="tx2">
                    <a:lumMod val="75000"/>
                    <a:lumOff val="25000"/>
                  </a:schemeClr>
                </a:solidFill>
                <a:latin typeface="Calibri" panose="020F0502020204030204" pitchFamily="34" charset="0"/>
                <a:cs typeface="Arial"/>
              </a:rPr>
              <a:t>Conduct Rigorous </a:t>
            </a:r>
            <a:r>
              <a:rPr lang="en-US" sz="2400" b="1" i="1" dirty="0">
                <a:solidFill>
                  <a:schemeClr val="tx2">
                    <a:lumMod val="75000"/>
                    <a:lumOff val="25000"/>
                  </a:schemeClr>
                </a:solidFill>
                <a:latin typeface="Calibri" panose="020F0502020204030204" pitchFamily="34" charset="0"/>
                <a:cs typeface="Arial"/>
              </a:rPr>
              <a:t>In Situ </a:t>
            </a:r>
            <a:r>
              <a:rPr lang="en-US" sz="2400" b="1" dirty="0">
                <a:solidFill>
                  <a:schemeClr val="tx2">
                    <a:lumMod val="75000"/>
                    <a:lumOff val="25000"/>
                  </a:schemeClr>
                </a:solidFill>
                <a:latin typeface="Calibri" panose="020F0502020204030204" pitchFamily="34" charset="0"/>
                <a:cs typeface="Arial"/>
              </a:rPr>
              <a:t>Science</a:t>
            </a:r>
          </a:p>
          <a:p>
            <a:pPr marL="800100" lvl="1" indent="-342900">
              <a:spcAft>
                <a:spcPts val="400"/>
              </a:spcAft>
              <a:buFont typeface="+mj-lt"/>
              <a:buAutoNum type="alphaUcPeriod"/>
            </a:pPr>
            <a:r>
              <a:rPr lang="en-US" sz="2000" b="1" u="sng" dirty="0">
                <a:latin typeface="Calibri" panose="020F0502020204030204" pitchFamily="34" charset="0"/>
                <a:cs typeface="Arial"/>
              </a:rPr>
              <a:t>Geologic Context and History</a:t>
            </a:r>
            <a:r>
              <a:rPr lang="en-US" sz="2000" b="1" dirty="0">
                <a:latin typeface="Calibri" panose="020F0502020204030204" pitchFamily="34" charset="0"/>
                <a:cs typeface="Arial"/>
              </a:rPr>
              <a:t> </a:t>
            </a:r>
            <a:r>
              <a:rPr lang="en-US" sz="2000" dirty="0">
                <a:latin typeface="Calibri" panose="020F0502020204030204" pitchFamily="34" charset="0"/>
                <a:cs typeface="Arial"/>
              </a:rPr>
              <a:t>Carry out an integrated set of context, contact, and spatially-coordinated measurements to characterize the geology of the landing site</a:t>
            </a:r>
            <a:endParaRPr lang="en-US" sz="2000" b="1" u="sng" dirty="0">
              <a:latin typeface="Calibri" panose="020F0502020204030204" pitchFamily="34" charset="0"/>
              <a:cs typeface="Arial"/>
            </a:endParaRPr>
          </a:p>
          <a:p>
            <a:pPr marL="800100" lvl="1" indent="-342900">
              <a:spcAft>
                <a:spcPts val="400"/>
              </a:spcAft>
              <a:buFont typeface="+mj-lt"/>
              <a:buAutoNum type="alphaUcPeriod"/>
            </a:pPr>
            <a:r>
              <a:rPr lang="en-US" sz="2000" b="1" u="sng" dirty="0">
                <a:latin typeface="Calibri" panose="020F0502020204030204" pitchFamily="34" charset="0"/>
                <a:cs typeface="Arial"/>
              </a:rPr>
              <a:t>In Situ Astrobiology</a:t>
            </a:r>
            <a:r>
              <a:rPr lang="en-US" sz="2000" dirty="0">
                <a:solidFill>
                  <a:schemeClr val="tx2">
                    <a:lumMod val="75000"/>
                    <a:lumOff val="25000"/>
                  </a:schemeClr>
                </a:solidFill>
                <a:latin typeface="Calibri" panose="020F0502020204030204" pitchFamily="34" charset="0"/>
                <a:cs typeface="Arial"/>
              </a:rPr>
              <a:t> </a:t>
            </a:r>
            <a:r>
              <a:rPr lang="en-US" sz="2000" dirty="0">
                <a:latin typeface="Calibri" panose="020F0502020204030204" pitchFamily="34" charset="0"/>
              </a:rPr>
              <a:t>Using the geologic context as a foundation, find and characterize </a:t>
            </a:r>
            <a:r>
              <a:rPr lang="en-US" sz="2000" b="1" dirty="0">
                <a:latin typeface="Calibri" panose="020F0502020204030204" pitchFamily="34" charset="0"/>
              </a:rPr>
              <a:t>ancient</a:t>
            </a:r>
            <a:r>
              <a:rPr lang="en-US" sz="2000" dirty="0">
                <a:latin typeface="Calibri" panose="020F0502020204030204" pitchFamily="34" charset="0"/>
              </a:rPr>
              <a:t> habitable environments, identify rocks with the highest chance of preserving </a:t>
            </a:r>
            <a:r>
              <a:rPr lang="en-US" sz="2000" b="1" dirty="0">
                <a:latin typeface="Calibri" panose="020F0502020204030204" pitchFamily="34" charset="0"/>
              </a:rPr>
              <a:t>signs</a:t>
            </a:r>
            <a:r>
              <a:rPr lang="en-US" sz="2000" dirty="0">
                <a:latin typeface="Calibri" panose="020F0502020204030204" pitchFamily="34" charset="0"/>
              </a:rPr>
              <a:t> of </a:t>
            </a:r>
            <a:r>
              <a:rPr lang="en-US" sz="2000" b="1" dirty="0">
                <a:latin typeface="Calibri" panose="020F0502020204030204" pitchFamily="34" charset="0"/>
              </a:rPr>
              <a:t>ancient</a:t>
            </a:r>
            <a:r>
              <a:rPr lang="en-US" sz="2000" dirty="0">
                <a:latin typeface="Calibri" panose="020F0502020204030204" pitchFamily="34" charset="0"/>
              </a:rPr>
              <a:t> Martian life if it were present, and within those environments, seek the signs of life</a:t>
            </a:r>
          </a:p>
          <a:p>
            <a:pPr>
              <a:spcAft>
                <a:spcPts val="400"/>
              </a:spcAft>
              <a:buFont typeface="Wingdings" panose="05000000000000000000" pitchFamily="2" charset="2"/>
              <a:buChar char="n"/>
            </a:pPr>
            <a:r>
              <a:rPr lang="en-US" sz="2400" b="1" dirty="0">
                <a:solidFill>
                  <a:schemeClr val="tx2">
                    <a:lumMod val="75000"/>
                    <a:lumOff val="25000"/>
                  </a:schemeClr>
                </a:solidFill>
                <a:latin typeface="Calibri" panose="020F0502020204030204" pitchFamily="34" charset="0"/>
              </a:rPr>
              <a:t>Enable the Future</a:t>
            </a:r>
          </a:p>
          <a:p>
            <a:pPr marL="800100" lvl="1" indent="-342900">
              <a:spcAft>
                <a:spcPts val="400"/>
              </a:spcAft>
              <a:buFont typeface="+mj-lt"/>
              <a:buAutoNum type="alphaUcPeriod" startAt="3"/>
            </a:pPr>
            <a:r>
              <a:rPr lang="en-US" sz="2000" b="1" u="sng" dirty="0">
                <a:latin typeface="Calibri" panose="020F0502020204030204" pitchFamily="34" charset="0"/>
              </a:rPr>
              <a:t>Sample Return</a:t>
            </a:r>
            <a:r>
              <a:rPr lang="en-US" sz="2000" dirty="0">
                <a:latin typeface="Calibri" panose="020F0502020204030204" pitchFamily="34" charset="0"/>
              </a:rPr>
              <a:t> Assemble rigorously documented and returnable cached samples for possible return to Earth </a:t>
            </a:r>
          </a:p>
          <a:p>
            <a:pPr marL="800100" lvl="1" indent="-342900">
              <a:spcAft>
                <a:spcPts val="400"/>
              </a:spcAft>
              <a:buFont typeface="+mj-lt"/>
              <a:buAutoNum type="alphaUcPeriod" startAt="4"/>
            </a:pPr>
            <a:r>
              <a:rPr lang="en-US" sz="2000" b="1" u="sng" dirty="0">
                <a:latin typeface="Calibri" panose="020F0502020204030204" pitchFamily="34" charset="0"/>
              </a:rPr>
              <a:t>Human Exploration</a:t>
            </a:r>
            <a:r>
              <a:rPr lang="en-US" sz="2000" b="1" dirty="0">
                <a:latin typeface="Calibri" panose="020F0502020204030204" pitchFamily="34" charset="0"/>
              </a:rPr>
              <a:t> </a:t>
            </a:r>
            <a:r>
              <a:rPr lang="en-US" sz="2000" dirty="0">
                <a:latin typeface="Calibri" panose="020F0502020204030204" pitchFamily="34" charset="0"/>
              </a:rPr>
              <a:t>Facilitate future human exploration by making significant progress towards filling major strategic knowledge gaps and… </a:t>
            </a:r>
          </a:p>
          <a:p>
            <a:pPr marL="749300" lvl="1" indent="0">
              <a:spcAft>
                <a:spcPts val="400"/>
              </a:spcAft>
              <a:buNone/>
            </a:pPr>
            <a:r>
              <a:rPr lang="en-US" sz="2000" b="1" u="sng" dirty="0">
                <a:latin typeface="Calibri" panose="020F0502020204030204" pitchFamily="34" charset="0"/>
              </a:rPr>
              <a:t>Technology</a:t>
            </a:r>
            <a:r>
              <a:rPr lang="en-US" sz="2000" b="1" dirty="0">
                <a:latin typeface="Calibri" panose="020F0502020204030204" pitchFamily="34" charset="0"/>
              </a:rPr>
              <a:t>  </a:t>
            </a:r>
            <a:r>
              <a:rPr lang="en-US" sz="2000" dirty="0">
                <a:latin typeface="Calibri" panose="020F0502020204030204" pitchFamily="34" charset="0"/>
              </a:rPr>
              <a:t>…demonstrate technology required for future Mars exploration</a:t>
            </a:r>
          </a:p>
        </p:txBody>
      </p:sp>
    </p:spTree>
    <p:extLst>
      <p:ext uri="{BB962C8B-B14F-4D97-AF65-F5344CB8AC3E}">
        <p14:creationId xmlns:p14="http://schemas.microsoft.com/office/powerpoint/2010/main" val="215127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984" y="995607"/>
            <a:ext cx="11090031" cy="4525963"/>
          </a:xfrm>
        </p:spPr>
        <p:txBody>
          <a:bodyPr>
            <a:noAutofit/>
          </a:bodyPr>
          <a:lstStyle/>
          <a:p>
            <a:r>
              <a:rPr lang="en-US" sz="2000" b="1" dirty="0"/>
              <a:t>Rocks - Large dangerous rocks identified through HiRISE imagery and smaller dangerous rocks estimated by analytical models</a:t>
            </a:r>
          </a:p>
          <a:p>
            <a:endParaRPr lang="en-US" sz="2000" b="1" dirty="0"/>
          </a:p>
          <a:p>
            <a:r>
              <a:rPr lang="en-US" sz="2000" b="1" dirty="0"/>
              <a:t>High slopes - Identified through Digital Elevation Models of the environment</a:t>
            </a:r>
          </a:p>
          <a:p>
            <a:endParaRPr lang="en-US" sz="2000" b="1" dirty="0"/>
          </a:p>
          <a:p>
            <a:r>
              <a:rPr lang="en-US" sz="2000" b="1" dirty="0"/>
              <a:t>Inescapable areas</a:t>
            </a:r>
          </a:p>
          <a:p>
            <a:pPr lvl="1"/>
            <a:r>
              <a:rPr lang="en-US" sz="2000" b="1" dirty="0"/>
              <a:t>Fresh craters with non-traversable boundaries</a:t>
            </a:r>
          </a:p>
          <a:p>
            <a:pPr lvl="1"/>
            <a:r>
              <a:rPr lang="en-US" sz="2000" b="1" dirty="0"/>
              <a:t>Sand ripples that look very challenging for traversal; identified through </a:t>
            </a:r>
            <a:r>
              <a:rPr lang="en-US" sz="2000" b="1" dirty="0" err="1"/>
              <a:t>HiRISE</a:t>
            </a:r>
            <a:r>
              <a:rPr lang="en-US" sz="2000" b="1" dirty="0"/>
              <a:t> imagery</a:t>
            </a:r>
          </a:p>
          <a:p>
            <a:endParaRPr lang="en-US" sz="2000" b="1" dirty="0"/>
          </a:p>
          <a:p>
            <a:r>
              <a:rPr lang="en-US" sz="2000" b="1" dirty="0"/>
              <a:t>Thruster plume interaction</a:t>
            </a:r>
          </a:p>
          <a:p>
            <a:pPr lvl="1"/>
            <a:r>
              <a:rPr lang="en-US" sz="2000" b="1" dirty="0"/>
              <a:t>Bounding analysis for interaction risk with the thruster plume when landing on a given slope</a:t>
            </a:r>
          </a:p>
          <a:p>
            <a:endParaRPr lang="en-US" sz="2000" b="1" dirty="0"/>
          </a:p>
          <a:p>
            <a:r>
              <a:rPr lang="en-US" sz="2000" b="1" dirty="0"/>
              <a:t>Relief over a 2.5km baseline</a:t>
            </a:r>
          </a:p>
          <a:p>
            <a:pPr lvl="1"/>
            <a:r>
              <a:rPr lang="en-US" sz="2000" b="1" dirty="0"/>
              <a:t>Topographical relief may require more fuel for a safe landing</a:t>
            </a:r>
          </a:p>
          <a:p>
            <a:pPr lvl="1"/>
            <a:r>
              <a:rPr lang="en-US" sz="2000" b="1" dirty="0"/>
              <a:t>A fuel budget constrains the amount of relief we can mitigate</a:t>
            </a:r>
          </a:p>
        </p:txBody>
      </p:sp>
      <p:sp>
        <p:nvSpPr>
          <p:cNvPr id="3" name="Title 2"/>
          <p:cNvSpPr>
            <a:spLocks noGrp="1"/>
          </p:cNvSpPr>
          <p:nvPr>
            <p:ph type="title"/>
          </p:nvPr>
        </p:nvSpPr>
        <p:spPr>
          <a:xfrm>
            <a:off x="609600" y="0"/>
            <a:ext cx="10972800" cy="995607"/>
          </a:xfrm>
        </p:spPr>
        <p:txBody>
          <a:bodyPr/>
          <a:lstStyle/>
          <a:p>
            <a:r>
              <a:rPr lang="en-US" dirty="0"/>
              <a:t>Terrain Hazards Considered</a:t>
            </a:r>
          </a:p>
        </p:txBody>
      </p:sp>
      <p:sp>
        <p:nvSpPr>
          <p:cNvPr id="5" name="Slide Number Placeholder 4"/>
          <p:cNvSpPr>
            <a:spLocks noGrp="1"/>
          </p:cNvSpPr>
          <p:nvPr>
            <p:ph type="sldNum" sz="quarter" idx="11"/>
          </p:nvPr>
        </p:nvSpPr>
        <p:spPr/>
        <p:txBody>
          <a:bodyPr/>
          <a:lstStyle/>
          <a:p>
            <a:pPr>
              <a:defRPr/>
            </a:pPr>
            <a:fld id="{3A701A60-177B-466A-9341-9EF933434FEE}" type="slidenum">
              <a:rPr lang="en-US">
                <a:solidFill>
                  <a:prstClr val="white">
                    <a:lumMod val="50000"/>
                  </a:prstClr>
                </a:solidFill>
              </a:rPr>
              <a:pPr>
                <a:defRPr/>
              </a:pPr>
              <a:t>16</a:t>
            </a:fld>
            <a:endParaRPr lang="en-US" dirty="0">
              <a:solidFill>
                <a:prstClr val="white">
                  <a:lumMod val="50000"/>
                </a:prstClr>
              </a:solidFill>
            </a:endParaRPr>
          </a:p>
        </p:txBody>
      </p:sp>
    </p:spTree>
    <p:extLst>
      <p:ext uri="{BB962C8B-B14F-4D97-AF65-F5344CB8AC3E}">
        <p14:creationId xmlns:p14="http://schemas.microsoft.com/office/powerpoint/2010/main" val="20096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142E5-49E1-A6DE-ED84-ACD8ABE1289F}"/>
              </a:ext>
            </a:extLst>
          </p:cNvPr>
          <p:cNvPicPr>
            <a:picLocks noChangeAspect="1"/>
          </p:cNvPicPr>
          <p:nvPr/>
        </p:nvPicPr>
        <p:blipFill>
          <a:blip r:embed="rId3"/>
          <a:stretch>
            <a:fillRect/>
          </a:stretch>
        </p:blipFill>
        <p:spPr>
          <a:xfrm>
            <a:off x="26966" y="1"/>
            <a:ext cx="12134554" cy="6858000"/>
          </a:xfrm>
          <a:prstGeom prst="rect">
            <a:avLst/>
          </a:prstGeom>
        </p:spPr>
      </p:pic>
      <p:sp>
        <p:nvSpPr>
          <p:cNvPr id="2" name="Title 1">
            <a:extLst>
              <a:ext uri="{FF2B5EF4-FFF2-40B4-BE49-F238E27FC236}">
                <a16:creationId xmlns:a16="http://schemas.microsoft.com/office/drawing/2014/main" id="{F579DC6B-F90C-7124-5403-2D94FBA293F9}"/>
              </a:ext>
            </a:extLst>
          </p:cNvPr>
          <p:cNvSpPr>
            <a:spLocks noGrp="1"/>
          </p:cNvSpPr>
          <p:nvPr>
            <p:ph type="title"/>
          </p:nvPr>
        </p:nvSpPr>
        <p:spPr>
          <a:xfrm>
            <a:off x="487680" y="-228600"/>
            <a:ext cx="10972800" cy="1143000"/>
          </a:xfrm>
        </p:spPr>
        <p:txBody>
          <a:bodyPr>
            <a:normAutofit/>
          </a:bodyPr>
          <a:lstStyle/>
          <a:p>
            <a:r>
              <a:rPr lang="en-US" sz="4800" dirty="0"/>
              <a:t>Site Selected: Jezero Crater</a:t>
            </a:r>
          </a:p>
        </p:txBody>
      </p:sp>
      <p:sp>
        <p:nvSpPr>
          <p:cNvPr id="6" name="TextBox 5">
            <a:extLst>
              <a:ext uri="{FF2B5EF4-FFF2-40B4-BE49-F238E27FC236}">
                <a16:creationId xmlns:a16="http://schemas.microsoft.com/office/drawing/2014/main" id="{5F5CF587-04BD-8FF0-99C5-25C4DB05DCB5}"/>
              </a:ext>
            </a:extLst>
          </p:cNvPr>
          <p:cNvSpPr txBox="1"/>
          <p:nvPr/>
        </p:nvSpPr>
        <p:spPr>
          <a:xfrm>
            <a:off x="6437581" y="6488667"/>
            <a:ext cx="5723939" cy="369332"/>
          </a:xfrm>
          <a:prstGeom prst="rect">
            <a:avLst/>
          </a:prstGeom>
          <a:solidFill>
            <a:schemeClr val="accent5"/>
          </a:solidFill>
        </p:spPr>
        <p:txBody>
          <a:bodyPr wrap="none" rtlCol="0">
            <a:spAutoFit/>
          </a:bodyPr>
          <a:lstStyle/>
          <a:p>
            <a:r>
              <a:rPr lang="en-US" dirty="0"/>
              <a:t>Geologic Map: Sun et. al., </a:t>
            </a:r>
            <a:r>
              <a:rPr lang="en-US" dirty="0">
                <a:hlinkClick r:id="rId4"/>
              </a:rPr>
              <a:t>https://doi.org/10.3133/sim3464</a:t>
            </a:r>
            <a:endParaRPr lang="en-US" dirty="0"/>
          </a:p>
        </p:txBody>
      </p:sp>
    </p:spTree>
    <p:extLst>
      <p:ext uri="{BB962C8B-B14F-4D97-AF65-F5344CB8AC3E}">
        <p14:creationId xmlns:p14="http://schemas.microsoft.com/office/powerpoint/2010/main" val="181889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951-0739-AADC-9414-35A370141C78}"/>
              </a:ext>
            </a:extLst>
          </p:cNvPr>
          <p:cNvSpPr>
            <a:spLocks noGrp="1"/>
          </p:cNvSpPr>
          <p:nvPr>
            <p:ph type="title"/>
          </p:nvPr>
        </p:nvSpPr>
        <p:spPr/>
        <p:txBody>
          <a:bodyPr>
            <a:normAutofit fontScale="90000"/>
          </a:bodyPr>
          <a:lstStyle/>
          <a:p>
            <a:r>
              <a:rPr lang="en-US" dirty="0"/>
              <a:t>What does this require in terms of data?</a:t>
            </a:r>
            <a:br>
              <a:rPr lang="en-US" dirty="0"/>
            </a:br>
            <a:r>
              <a:rPr lang="en-US" dirty="0"/>
              <a:t>**  </a:t>
            </a:r>
            <a:r>
              <a:rPr lang="en-US" sz="3600" dirty="0"/>
              <a:t>lots of it  -- from both NASA and ESA **</a:t>
            </a:r>
            <a:endParaRPr lang="en-US" dirty="0"/>
          </a:p>
        </p:txBody>
      </p:sp>
      <p:pic>
        <p:nvPicPr>
          <p:cNvPr id="6" name="Content Placeholder 5">
            <a:extLst>
              <a:ext uri="{FF2B5EF4-FFF2-40B4-BE49-F238E27FC236}">
                <a16:creationId xmlns:a16="http://schemas.microsoft.com/office/drawing/2014/main" id="{773D491F-FF81-A4BD-7E05-ECB8A072F236}"/>
              </a:ext>
            </a:extLst>
          </p:cNvPr>
          <p:cNvPicPr>
            <a:picLocks noGrp="1" noChangeAspect="1"/>
          </p:cNvPicPr>
          <p:nvPr>
            <p:ph sz="half" idx="1"/>
          </p:nvPr>
        </p:nvPicPr>
        <p:blipFill rotWithShape="1">
          <a:blip r:embed="rId2"/>
          <a:srcRect t="2254"/>
          <a:stretch/>
        </p:blipFill>
        <p:spPr>
          <a:xfrm>
            <a:off x="909969" y="2222694"/>
            <a:ext cx="4784062" cy="4423972"/>
          </a:xfrm>
        </p:spPr>
      </p:pic>
      <p:pic>
        <p:nvPicPr>
          <p:cNvPr id="8" name="Content Placeholder 7">
            <a:extLst>
              <a:ext uri="{FF2B5EF4-FFF2-40B4-BE49-F238E27FC236}">
                <a16:creationId xmlns:a16="http://schemas.microsoft.com/office/drawing/2014/main" id="{432BA82D-35A3-CF86-FA3D-BD969EE49FD4}"/>
              </a:ext>
            </a:extLst>
          </p:cNvPr>
          <p:cNvPicPr>
            <a:picLocks noGrp="1" noChangeAspect="1"/>
          </p:cNvPicPr>
          <p:nvPr>
            <p:ph sz="half" idx="2"/>
          </p:nvPr>
        </p:nvPicPr>
        <p:blipFill>
          <a:blip r:embed="rId3"/>
          <a:stretch>
            <a:fillRect/>
          </a:stretch>
        </p:blipFill>
        <p:spPr>
          <a:xfrm>
            <a:off x="6738720" y="2191043"/>
            <a:ext cx="4302560" cy="4525963"/>
          </a:xfrm>
        </p:spPr>
      </p:pic>
      <p:sp>
        <p:nvSpPr>
          <p:cNvPr id="9" name="TextBox 8">
            <a:extLst>
              <a:ext uri="{FF2B5EF4-FFF2-40B4-BE49-F238E27FC236}">
                <a16:creationId xmlns:a16="http://schemas.microsoft.com/office/drawing/2014/main" id="{6D216BEB-4C2F-51A0-4024-809BE957FDCD}"/>
              </a:ext>
            </a:extLst>
          </p:cNvPr>
          <p:cNvSpPr txBox="1"/>
          <p:nvPr/>
        </p:nvSpPr>
        <p:spPr>
          <a:xfrm>
            <a:off x="909969" y="1497000"/>
            <a:ext cx="4784062" cy="646331"/>
          </a:xfrm>
          <a:prstGeom prst="rect">
            <a:avLst/>
          </a:prstGeom>
          <a:noFill/>
        </p:spPr>
        <p:txBody>
          <a:bodyPr wrap="square" rtlCol="0">
            <a:spAutoFit/>
          </a:bodyPr>
          <a:lstStyle/>
          <a:p>
            <a:r>
              <a:rPr lang="en-US" dirty="0"/>
              <a:t>Medium-res, 6m/p highly accurate, no internal distortion, context orthorectified mosaic</a:t>
            </a:r>
          </a:p>
        </p:txBody>
      </p:sp>
      <p:sp>
        <p:nvSpPr>
          <p:cNvPr id="10" name="TextBox 9">
            <a:extLst>
              <a:ext uri="{FF2B5EF4-FFF2-40B4-BE49-F238E27FC236}">
                <a16:creationId xmlns:a16="http://schemas.microsoft.com/office/drawing/2014/main" id="{4BD4FDB6-A6DC-7C34-DD0E-451C849EA9CB}"/>
              </a:ext>
            </a:extLst>
          </p:cNvPr>
          <p:cNvSpPr txBox="1"/>
          <p:nvPr/>
        </p:nvSpPr>
        <p:spPr>
          <a:xfrm>
            <a:off x="6738720" y="1522831"/>
            <a:ext cx="4784062" cy="646331"/>
          </a:xfrm>
          <a:prstGeom prst="rect">
            <a:avLst/>
          </a:prstGeom>
          <a:noFill/>
        </p:spPr>
        <p:txBody>
          <a:bodyPr wrap="square" rtlCol="0">
            <a:spAutoFit/>
          </a:bodyPr>
          <a:lstStyle/>
          <a:p>
            <a:r>
              <a:rPr lang="en-US" dirty="0"/>
              <a:t>High-res, 25 cm/p orthorectified mosaic for hazards mask</a:t>
            </a:r>
          </a:p>
        </p:txBody>
      </p:sp>
      <p:pic>
        <p:nvPicPr>
          <p:cNvPr id="3" name="Picture 2">
            <a:extLst>
              <a:ext uri="{FF2B5EF4-FFF2-40B4-BE49-F238E27FC236}">
                <a16:creationId xmlns:a16="http://schemas.microsoft.com/office/drawing/2014/main" id="{1A70A56E-85AE-69C4-DA34-5B38924DAE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89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0959"/>
            <a:ext cx="8732520" cy="1158241"/>
          </a:xfrm>
        </p:spPr>
        <p:txBody>
          <a:bodyPr>
            <a:normAutofit fontScale="90000"/>
          </a:bodyPr>
          <a:lstStyle/>
          <a:p>
            <a:r>
              <a:rPr lang="en-US" sz="4000" dirty="0"/>
              <a:t>Context (CTX) Flight Mosaic for TRN (6m/p)</a:t>
            </a:r>
            <a:br>
              <a:rPr lang="en-US" dirty="0"/>
            </a:br>
            <a:endParaRPr lang="en-US" dirty="0"/>
          </a:p>
        </p:txBody>
      </p:sp>
      <p:sp>
        <p:nvSpPr>
          <p:cNvPr id="7" name="TextBox 6"/>
          <p:cNvSpPr txBox="1"/>
          <p:nvPr/>
        </p:nvSpPr>
        <p:spPr>
          <a:xfrm>
            <a:off x="11747286" y="154034"/>
            <a:ext cx="301686" cy="369332"/>
          </a:xfrm>
          <a:prstGeom prst="rect">
            <a:avLst/>
          </a:prstGeom>
          <a:noFill/>
        </p:spPr>
        <p:txBody>
          <a:bodyPr wrap="none" rtlCol="0">
            <a:spAutoFit/>
          </a:bodyPr>
          <a:lstStyle/>
          <a:p>
            <a:r>
              <a:rPr lang="en-US" dirty="0">
                <a:solidFill>
                  <a:schemeClr val="bg1"/>
                </a:solidFill>
              </a:rPr>
              <a:t>3</a:t>
            </a:r>
          </a:p>
        </p:txBody>
      </p:sp>
      <p:sp>
        <p:nvSpPr>
          <p:cNvPr id="9" name="Content Placeholder 2">
            <a:extLst>
              <a:ext uri="{FF2B5EF4-FFF2-40B4-BE49-F238E27FC236}">
                <a16:creationId xmlns:a16="http://schemas.microsoft.com/office/drawing/2014/main" id="{B113BA1F-6499-43CD-B6C4-BC02A191C615}"/>
              </a:ext>
            </a:extLst>
          </p:cNvPr>
          <p:cNvSpPr>
            <a:spLocks noGrp="1"/>
          </p:cNvSpPr>
          <p:nvPr>
            <p:ph idx="1"/>
          </p:nvPr>
        </p:nvSpPr>
        <p:spPr>
          <a:xfrm>
            <a:off x="6740382" y="1015268"/>
            <a:ext cx="5197724" cy="5573353"/>
          </a:xfrm>
        </p:spPr>
        <p:txBody>
          <a:bodyPr>
            <a:normAutofit fontScale="77500" lnSpcReduction="20000"/>
          </a:bodyPr>
          <a:lstStyle/>
          <a:p>
            <a:r>
              <a:rPr lang="en-US" dirty="0"/>
              <a:t>Orthoimage mosaic will be onboard the Mars2020 spacecraft</a:t>
            </a:r>
          </a:p>
          <a:p>
            <a:r>
              <a:rPr lang="en-US" dirty="0"/>
              <a:t>Considered “truth” when locating the surface landing site during EDL.</a:t>
            </a:r>
          </a:p>
          <a:p>
            <a:r>
              <a:rPr lang="en-US" dirty="0"/>
              <a:t>Requirements (subset)</a:t>
            </a:r>
          </a:p>
          <a:p>
            <a:pPr lvl="1"/>
            <a:r>
              <a:rPr lang="en-US" dirty="0"/>
              <a:t>Absolute vertical elevation error less than 20 m (3 sigma) with respect </a:t>
            </a:r>
            <a:r>
              <a:rPr lang="en-US"/>
              <a:t>to HRSC L5 DM</a:t>
            </a:r>
            <a:endParaRPr lang="en-US" dirty="0"/>
          </a:p>
          <a:p>
            <a:pPr lvl="1"/>
            <a:r>
              <a:rPr lang="en-US" dirty="0"/>
              <a:t>CTX to CTX elevation values will be co-registered to within 6 m (99%-tile)</a:t>
            </a:r>
          </a:p>
          <a:p>
            <a:pPr lvl="1"/>
            <a:r>
              <a:rPr lang="en-US" dirty="0"/>
              <a:t>Horizontally co-registered to within 60 m (99%-tile) relative to HRSC</a:t>
            </a:r>
          </a:p>
          <a:p>
            <a:pPr lvl="1"/>
            <a:r>
              <a:rPr lang="en-US" dirty="0"/>
              <a:t>CTX to CTX orthoimages will be horizontally co-registered to within 6 m (99%-tile)</a:t>
            </a:r>
          </a:p>
        </p:txBody>
      </p:sp>
      <p:pic>
        <p:nvPicPr>
          <p:cNvPr id="10" name="Content Placeholder 5">
            <a:extLst>
              <a:ext uri="{FF2B5EF4-FFF2-40B4-BE49-F238E27FC236}">
                <a16:creationId xmlns:a16="http://schemas.microsoft.com/office/drawing/2014/main" id="{EE689FC2-582F-7253-C917-E8EF98ED4829}"/>
              </a:ext>
            </a:extLst>
          </p:cNvPr>
          <p:cNvPicPr>
            <a:picLocks noChangeAspect="1"/>
          </p:cNvPicPr>
          <p:nvPr/>
        </p:nvPicPr>
        <p:blipFill>
          <a:blip r:embed="rId3"/>
          <a:stretch>
            <a:fillRect/>
          </a:stretch>
        </p:blipFill>
        <p:spPr>
          <a:xfrm>
            <a:off x="382461" y="640080"/>
            <a:ext cx="6357921" cy="6014913"/>
          </a:xfrm>
          <a:prstGeom prst="rect">
            <a:avLst/>
          </a:prstGeom>
        </p:spPr>
      </p:pic>
      <p:pic>
        <p:nvPicPr>
          <p:cNvPr id="3" name="Picture 2">
            <a:extLst>
              <a:ext uri="{FF2B5EF4-FFF2-40B4-BE49-F238E27FC236}">
                <a16:creationId xmlns:a16="http://schemas.microsoft.com/office/drawing/2014/main" id="{536FD7D9-3828-B24C-C9F6-1A71B67621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D41B794-28DF-77D1-3442-B2636F0C12AA}"/>
              </a:ext>
            </a:extLst>
          </p:cNvPr>
          <p:cNvSpPr txBox="1"/>
          <p:nvPr/>
        </p:nvSpPr>
        <p:spPr>
          <a:xfrm>
            <a:off x="7002303" y="6242301"/>
            <a:ext cx="6096000" cy="461665"/>
          </a:xfrm>
          <a:prstGeom prst="rect">
            <a:avLst/>
          </a:prstGeom>
          <a:noFill/>
        </p:spPr>
        <p:txBody>
          <a:bodyPr wrap="square">
            <a:spAutoFit/>
          </a:bodyPr>
          <a:lstStyle/>
          <a:p>
            <a:r>
              <a:rPr lang="en-US" sz="2400" b="1" i="1" u="sng" dirty="0">
                <a:effectLst/>
                <a:latin typeface="Open Sans" panose="020B0604020202020204" pitchFamily="34" charset="0"/>
                <a:hlinkClick r:id="rId5">
                  <a:extLst>
                    <a:ext uri="{A12FA001-AC4F-418D-AE19-62706E023703}">
                      <ahyp:hlinkClr xmlns:ahyp="http://schemas.microsoft.com/office/drawing/2018/hyperlinkcolor" val="tx"/>
                    </a:ext>
                  </a:extLst>
                </a:hlinkClick>
              </a:rPr>
              <a:t>https://doi.org/10.5066/P906QQT8</a:t>
            </a:r>
            <a:endParaRPr lang="en-US" sz="2400" dirty="0"/>
          </a:p>
        </p:txBody>
      </p:sp>
    </p:spTree>
    <p:extLst>
      <p:ext uri="{BB962C8B-B14F-4D97-AF65-F5344CB8AC3E}">
        <p14:creationId xmlns:p14="http://schemas.microsoft.com/office/powerpoint/2010/main" val="16333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p:txBody>
          <a:bodyPr>
            <a:normAutofit/>
          </a:bodyPr>
          <a:lstStyle/>
          <a:p>
            <a:pPr eaLnBrk="1" hangingPunct="1"/>
            <a:r>
              <a:rPr lang="en-US" altLang="en-US" dirty="0"/>
              <a:t>Astrogeology - USGS</a:t>
            </a:r>
          </a:p>
        </p:txBody>
      </p:sp>
      <p:sp>
        <p:nvSpPr>
          <p:cNvPr id="3075" name="Rectangle 4"/>
          <p:cNvSpPr>
            <a:spLocks noGrp="1" noChangeArrowheads="1"/>
          </p:cNvSpPr>
          <p:nvPr>
            <p:ph type="body" idx="4294967295"/>
          </p:nvPr>
        </p:nvSpPr>
        <p:spPr>
          <a:xfrm>
            <a:off x="1981200" y="1447800"/>
            <a:ext cx="8534400" cy="2057400"/>
          </a:xfrm>
          <a:prstGeom prst="rect">
            <a:avLst/>
          </a:prstGeom>
        </p:spPr>
        <p:txBody>
          <a:bodyPr>
            <a:noAutofit/>
          </a:bodyPr>
          <a:lstStyle/>
          <a:p>
            <a:pPr eaLnBrk="1" hangingPunct="1"/>
            <a:r>
              <a:rPr lang="en-US" altLang="en-US" sz="2600" dirty="0"/>
              <a:t>Founded in 1963 by Dr. Eugene M. Shoemaker </a:t>
            </a:r>
          </a:p>
          <a:p>
            <a:pPr lvl="2"/>
            <a:r>
              <a:rPr lang="en-US" altLang="en-US" sz="2600" b="1" dirty="0">
                <a:solidFill>
                  <a:srgbClr val="0070C0"/>
                </a:solidFill>
              </a:rPr>
              <a:t> 2023 - 60-year anniversary</a:t>
            </a:r>
          </a:p>
          <a:p>
            <a:pPr eaLnBrk="1" hangingPunct="1"/>
            <a:r>
              <a:rPr lang="en-US" altLang="en-US" sz="2600" dirty="0"/>
              <a:t>Mission  -- to support U.S. Space Program</a:t>
            </a:r>
          </a:p>
          <a:p>
            <a:pPr lvl="1" eaLnBrk="1" hangingPunct="1"/>
            <a:r>
              <a:rPr lang="en-US" altLang="en-US" sz="2600" b="1" dirty="0"/>
              <a:t>Lunar  Geologic  Mapping</a:t>
            </a:r>
          </a:p>
          <a:p>
            <a:pPr lvl="1" eaLnBrk="1" hangingPunct="1"/>
            <a:r>
              <a:rPr lang="en-US" altLang="en-US" sz="2600" b="1" dirty="0"/>
              <a:t>Lunar  Landing  Site  Characterization                 (now Mars)</a:t>
            </a:r>
          </a:p>
          <a:p>
            <a:pPr lvl="1" eaLnBrk="1" hangingPunct="1"/>
            <a:r>
              <a:rPr lang="en-US" altLang="en-US" sz="2600" dirty="0"/>
              <a:t>Training Astronauts in Field Geology and Techniques</a:t>
            </a:r>
          </a:p>
        </p:txBody>
      </p:sp>
      <p:pic>
        <p:nvPicPr>
          <p:cNvPr id="3076" name="Picture 6" descr="hi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4533" y="4572003"/>
            <a:ext cx="4419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2"/>
          <p:cNvSpPr>
            <a:spLocks noGrp="1"/>
          </p:cNvSpPr>
          <p:nvPr>
            <p:ph type="sldNum" sz="quarter" idx="15"/>
          </p:nvPr>
        </p:nvSpPr>
        <p:spPr>
          <a:xfrm>
            <a:off x="9410700" y="6543676"/>
            <a:ext cx="876300" cy="247650"/>
          </a:xfrm>
        </p:spPr>
        <p:txBody>
          <a:bodyPr/>
          <a:lstStyle/>
          <a:p>
            <a:pPr defTabSz="914400" eaLnBrk="0" fontAlgn="base" hangingPunct="0">
              <a:spcBef>
                <a:spcPct val="0"/>
              </a:spcBef>
              <a:spcAft>
                <a:spcPct val="0"/>
              </a:spcAft>
              <a:defRPr/>
            </a:pPr>
            <a:fld id="{3738CA68-3185-4CC7-8656-4EC42A473DB7}" type="slidenum">
              <a:rPr lang="en-US">
                <a:solidFill>
                  <a:srgbClr val="FFFFFF">
                    <a:alpha val="65000"/>
                  </a:srgbClr>
                </a:solidFill>
                <a:latin typeface="Arial" charset="0"/>
              </a:rPr>
              <a:pPr defTabSz="914400" eaLnBrk="0" fontAlgn="base" hangingPunct="0">
                <a:spcBef>
                  <a:spcPct val="0"/>
                </a:spcBef>
                <a:spcAft>
                  <a:spcPct val="0"/>
                </a:spcAft>
                <a:defRPr/>
              </a:pPr>
              <a:t>2</a:t>
            </a:fld>
            <a:endParaRPr lang="en-US" dirty="0">
              <a:solidFill>
                <a:srgbClr val="FFFFFF">
                  <a:alpha val="65000"/>
                </a:srgbClr>
              </a:solidFill>
              <a:latin typeface="Arial" charset="0"/>
            </a:endParaRPr>
          </a:p>
        </p:txBody>
      </p:sp>
      <p:sp>
        <p:nvSpPr>
          <p:cNvPr id="6" name="Footer Placeholder 3"/>
          <p:cNvSpPr>
            <a:spLocks noGrp="1"/>
          </p:cNvSpPr>
          <p:nvPr>
            <p:ph type="ftr" sz="quarter" idx="16"/>
          </p:nvPr>
        </p:nvSpPr>
        <p:spPr>
          <a:xfrm>
            <a:off x="3333752" y="6534150"/>
            <a:ext cx="4086225" cy="247650"/>
          </a:xfrm>
        </p:spPr>
        <p:txBody>
          <a:bodyPr/>
          <a:lstStyle/>
          <a:p>
            <a:pPr defTabSz="914400" eaLnBrk="0" fontAlgn="base" hangingPunct="0">
              <a:spcBef>
                <a:spcPct val="0"/>
              </a:spcBef>
              <a:spcAft>
                <a:spcPct val="0"/>
              </a:spcAft>
              <a:defRPr/>
            </a:pPr>
            <a:r>
              <a:rPr lang="en-US" dirty="0">
                <a:solidFill>
                  <a:srgbClr val="FFFFFF">
                    <a:alpha val="65000"/>
                  </a:srgbClr>
                </a:solidFill>
                <a:latin typeface="Arial" charset="0"/>
              </a:rPr>
              <a:t>GMAP 2023</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1275" y="0"/>
            <a:ext cx="19907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81382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8241" y="711893"/>
            <a:ext cx="4891670" cy="5744391"/>
          </a:xfrm>
        </p:spPr>
        <p:txBody>
          <a:bodyPr>
            <a:normAutofit fontScale="85000" lnSpcReduction="20000"/>
          </a:bodyPr>
          <a:lstStyle/>
          <a:p>
            <a:r>
              <a:rPr lang="en-US" dirty="0"/>
              <a:t>HiRISE </a:t>
            </a:r>
            <a:r>
              <a:rPr lang="en-US" dirty="0" err="1"/>
              <a:t>orthomosaic</a:t>
            </a:r>
            <a:r>
              <a:rPr lang="en-US" dirty="0"/>
              <a:t> will be the </a:t>
            </a:r>
            <a:r>
              <a:rPr lang="en-US" dirty="0" err="1"/>
              <a:t>basemap</a:t>
            </a:r>
            <a:r>
              <a:rPr lang="en-US" dirty="0"/>
              <a:t> that landing hazards will be mapped upon.</a:t>
            </a:r>
          </a:p>
          <a:p>
            <a:pPr lvl="1"/>
            <a:r>
              <a:rPr lang="en-US" dirty="0"/>
              <a:t>Pixels will be aligned between the CTX flight mosaic and HiRISE </a:t>
            </a:r>
            <a:r>
              <a:rPr lang="en-US" dirty="0" err="1"/>
              <a:t>orthomosaic</a:t>
            </a:r>
            <a:r>
              <a:rPr lang="en-US" dirty="0"/>
              <a:t>.</a:t>
            </a:r>
          </a:p>
          <a:p>
            <a:r>
              <a:rPr lang="en-US" dirty="0"/>
              <a:t>Horizontal registration requirements</a:t>
            </a:r>
          </a:p>
          <a:p>
            <a:pPr lvl="1"/>
            <a:r>
              <a:rPr lang="en-US" dirty="0"/>
              <a:t>HiRISE orthoimage mosaic shall be co-registered to the LVS CTX orthoimage mosaic to a 99%-tile value &lt;6 </a:t>
            </a:r>
            <a:r>
              <a:rPr lang="en-US" dirty="0" err="1"/>
              <a:t>m.</a:t>
            </a:r>
            <a:endParaRPr lang="en-US" dirty="0"/>
          </a:p>
          <a:p>
            <a:pPr lvl="1"/>
            <a:r>
              <a:rPr lang="en-US" dirty="0"/>
              <a:t>HiRISE orthoimage mosaic shall be composed of HiRISE images that are co-registered to their neighboring HiRISE images to a 99%-tile value &lt;3m.</a:t>
            </a:r>
          </a:p>
        </p:txBody>
      </p:sp>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6998"/>
            <a:ext cx="6608241" cy="720715"/>
          </a:xfrm>
        </p:spPr>
        <p:txBody>
          <a:bodyPr>
            <a:normAutofit/>
          </a:bodyPr>
          <a:lstStyle/>
          <a:p>
            <a:r>
              <a:rPr lang="en-US" sz="4000" dirty="0"/>
              <a:t>HiRISE </a:t>
            </a:r>
            <a:r>
              <a:rPr lang="en-US" sz="4000" dirty="0" err="1"/>
              <a:t>Orthomosaic</a:t>
            </a:r>
            <a:r>
              <a:rPr lang="en-US" sz="4000" dirty="0"/>
              <a:t> (25cm/p) </a:t>
            </a:r>
            <a:endParaRPr lang="en-US" dirty="0"/>
          </a:p>
        </p:txBody>
      </p:sp>
      <p:sp>
        <p:nvSpPr>
          <p:cNvPr id="7" name="TextBox 6"/>
          <p:cNvSpPr txBox="1"/>
          <p:nvPr/>
        </p:nvSpPr>
        <p:spPr>
          <a:xfrm>
            <a:off x="11673144" y="154034"/>
            <a:ext cx="418704" cy="369332"/>
          </a:xfrm>
          <a:prstGeom prst="rect">
            <a:avLst/>
          </a:prstGeom>
          <a:noFill/>
        </p:spPr>
        <p:txBody>
          <a:bodyPr wrap="none" rtlCol="0">
            <a:spAutoFit/>
          </a:bodyPr>
          <a:lstStyle/>
          <a:p>
            <a:r>
              <a:rPr lang="en-US" dirty="0">
                <a:solidFill>
                  <a:schemeClr val="bg1"/>
                </a:solidFill>
              </a:rPr>
              <a:t>15</a:t>
            </a:r>
          </a:p>
        </p:txBody>
      </p:sp>
      <p:sp>
        <p:nvSpPr>
          <p:cNvPr id="12" name="Rectangle 11">
            <a:extLst>
              <a:ext uri="{FF2B5EF4-FFF2-40B4-BE49-F238E27FC236}">
                <a16:creationId xmlns:a16="http://schemas.microsoft.com/office/drawing/2014/main" id="{161DC89F-7D5A-447D-9F0F-7DA8024E9CE3}"/>
              </a:ext>
            </a:extLst>
          </p:cNvPr>
          <p:cNvSpPr/>
          <p:nvPr/>
        </p:nvSpPr>
        <p:spPr>
          <a:xfrm>
            <a:off x="97341" y="6657071"/>
            <a:ext cx="1261688" cy="92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C7AA23B-36DF-47BA-9092-CB85F38B93F7}"/>
              </a:ext>
            </a:extLst>
          </p:cNvPr>
          <p:cNvSpPr txBox="1"/>
          <p:nvPr/>
        </p:nvSpPr>
        <p:spPr>
          <a:xfrm>
            <a:off x="312017" y="6334122"/>
            <a:ext cx="760144" cy="369332"/>
          </a:xfrm>
          <a:prstGeom prst="rect">
            <a:avLst/>
          </a:prstGeom>
          <a:noFill/>
        </p:spPr>
        <p:txBody>
          <a:bodyPr wrap="none" rtlCol="0">
            <a:spAutoFit/>
          </a:bodyPr>
          <a:lstStyle/>
          <a:p>
            <a:r>
              <a:rPr lang="en-US" dirty="0">
                <a:solidFill>
                  <a:schemeClr val="bg1"/>
                </a:solidFill>
              </a:rPr>
              <a:t>10 km</a:t>
            </a:r>
          </a:p>
        </p:txBody>
      </p:sp>
      <p:pic>
        <p:nvPicPr>
          <p:cNvPr id="10" name="Picture 9">
            <a:extLst>
              <a:ext uri="{FF2B5EF4-FFF2-40B4-BE49-F238E27FC236}">
                <a16:creationId xmlns:a16="http://schemas.microsoft.com/office/drawing/2014/main" id="{29C82E8D-84BE-4B10-A4DD-36CC1E394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7" y="737713"/>
            <a:ext cx="5747434" cy="6101206"/>
          </a:xfrm>
          <a:prstGeom prst="rect">
            <a:avLst/>
          </a:prstGeom>
        </p:spPr>
      </p:pic>
      <p:pic>
        <p:nvPicPr>
          <p:cNvPr id="8" name="Picture 7">
            <a:extLst>
              <a:ext uri="{FF2B5EF4-FFF2-40B4-BE49-F238E27FC236}">
                <a16:creationId xmlns:a16="http://schemas.microsoft.com/office/drawing/2014/main" id="{D1C9C81A-8FFC-ABEC-73DB-4234F5EC7D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B20F72A-6B5D-8C19-E98D-6EDF2AF18E63}"/>
              </a:ext>
            </a:extLst>
          </p:cNvPr>
          <p:cNvSpPr txBox="1"/>
          <p:nvPr/>
        </p:nvSpPr>
        <p:spPr>
          <a:xfrm>
            <a:off x="6766560" y="6378544"/>
            <a:ext cx="6126480" cy="461665"/>
          </a:xfrm>
          <a:prstGeom prst="rect">
            <a:avLst/>
          </a:prstGeom>
          <a:noFill/>
        </p:spPr>
        <p:txBody>
          <a:bodyPr wrap="square">
            <a:spAutoFit/>
          </a:bodyPr>
          <a:lstStyle/>
          <a:p>
            <a:r>
              <a:rPr lang="en-US" sz="2400" b="1" i="1" u="sng" dirty="0">
                <a:effectLst/>
                <a:latin typeface="Open Sans" panose="020B0606030504020204" pitchFamily="34" charset="0"/>
                <a:hlinkClick r:id="rId5">
                  <a:extLst>
                    <a:ext uri="{A12FA001-AC4F-418D-AE19-62706E023703}">
                      <ahyp:hlinkClr xmlns:ahyp="http://schemas.microsoft.com/office/drawing/2018/hyperlinkcolor" val="tx"/>
                    </a:ext>
                  </a:extLst>
                </a:hlinkClick>
              </a:rPr>
              <a:t>https://doi.org/10.5066/P9QJDP48</a:t>
            </a:r>
            <a:endParaRPr lang="en-US" sz="2400" dirty="0"/>
          </a:p>
        </p:txBody>
      </p:sp>
    </p:spTree>
    <p:extLst>
      <p:ext uri="{BB962C8B-B14F-4D97-AF65-F5344CB8AC3E}">
        <p14:creationId xmlns:p14="http://schemas.microsoft.com/office/powerpoint/2010/main" val="34409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Down 20">
            <a:extLst>
              <a:ext uri="{FF2B5EF4-FFF2-40B4-BE49-F238E27FC236}">
                <a16:creationId xmlns:a16="http://schemas.microsoft.com/office/drawing/2014/main" id="{4737EB74-09B5-8104-54DC-A24DCED98F01}"/>
              </a:ext>
            </a:extLst>
          </p:cNvPr>
          <p:cNvSpPr/>
          <p:nvPr/>
        </p:nvSpPr>
        <p:spPr>
          <a:xfrm>
            <a:off x="932941" y="1591737"/>
            <a:ext cx="484456" cy="526626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2F951-0739-AADC-9414-35A370141C78}"/>
              </a:ext>
            </a:extLst>
          </p:cNvPr>
          <p:cNvSpPr>
            <a:spLocks noGrp="1"/>
          </p:cNvSpPr>
          <p:nvPr>
            <p:ph type="title"/>
          </p:nvPr>
        </p:nvSpPr>
        <p:spPr>
          <a:xfrm>
            <a:off x="609600" y="14972"/>
            <a:ext cx="10972800" cy="1143000"/>
          </a:xfrm>
        </p:spPr>
        <p:txBody>
          <a:bodyPr>
            <a:normAutofit/>
          </a:bodyPr>
          <a:lstStyle/>
          <a:p>
            <a:r>
              <a:rPr lang="en-US" dirty="0"/>
              <a:t>Workflow / Open Source Software</a:t>
            </a:r>
          </a:p>
        </p:txBody>
      </p:sp>
      <p:sp>
        <p:nvSpPr>
          <p:cNvPr id="9" name="TextBox 8">
            <a:extLst>
              <a:ext uri="{FF2B5EF4-FFF2-40B4-BE49-F238E27FC236}">
                <a16:creationId xmlns:a16="http://schemas.microsoft.com/office/drawing/2014/main" id="{6D216BEB-4C2F-51A0-4024-809BE957FDCD}"/>
              </a:ext>
            </a:extLst>
          </p:cNvPr>
          <p:cNvSpPr txBox="1"/>
          <p:nvPr/>
        </p:nvSpPr>
        <p:spPr>
          <a:xfrm>
            <a:off x="144225" y="1097603"/>
            <a:ext cx="6636402" cy="461665"/>
          </a:xfrm>
          <a:prstGeom prst="rect">
            <a:avLst/>
          </a:prstGeom>
          <a:noFill/>
        </p:spPr>
        <p:txBody>
          <a:bodyPr wrap="square" rtlCol="0">
            <a:spAutoFit/>
          </a:bodyPr>
          <a:lstStyle/>
          <a:p>
            <a:r>
              <a:rPr lang="en-US" sz="2400" dirty="0"/>
              <a:t>Context (CTX) and HiRISE Mosaic processing needs</a:t>
            </a:r>
          </a:p>
        </p:txBody>
      </p:sp>
      <p:sp>
        <p:nvSpPr>
          <p:cNvPr id="5" name="Rectangle: Rounded Corners 4">
            <a:extLst>
              <a:ext uri="{FF2B5EF4-FFF2-40B4-BE49-F238E27FC236}">
                <a16:creationId xmlns:a16="http://schemas.microsoft.com/office/drawing/2014/main" id="{889B74FA-2900-99A3-1C0F-6666B78A0673}"/>
              </a:ext>
            </a:extLst>
          </p:cNvPr>
          <p:cNvSpPr/>
          <p:nvPr/>
        </p:nvSpPr>
        <p:spPr>
          <a:xfrm>
            <a:off x="804408" y="1804936"/>
            <a:ext cx="1950647" cy="847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USGS ISIS3; JPL NAIF</a:t>
            </a:r>
            <a:endParaRPr lang="en-US" sz="1600" dirty="0"/>
          </a:p>
        </p:txBody>
      </p:sp>
      <p:sp>
        <p:nvSpPr>
          <p:cNvPr id="4" name="TextBox 3">
            <a:extLst>
              <a:ext uri="{FF2B5EF4-FFF2-40B4-BE49-F238E27FC236}">
                <a16:creationId xmlns:a16="http://schemas.microsoft.com/office/drawing/2014/main" id="{F6FFDA1B-7583-45CD-2C6B-2A9E5466D3BD}"/>
              </a:ext>
            </a:extLst>
          </p:cNvPr>
          <p:cNvSpPr txBox="1"/>
          <p:nvPr/>
        </p:nvSpPr>
        <p:spPr>
          <a:xfrm>
            <a:off x="2755054" y="1767854"/>
            <a:ext cx="4188573" cy="923330"/>
          </a:xfrm>
          <a:prstGeom prst="rect">
            <a:avLst/>
          </a:prstGeom>
          <a:noFill/>
        </p:spPr>
        <p:txBody>
          <a:bodyPr wrap="square">
            <a:spAutoFit/>
          </a:bodyPr>
          <a:lstStyle/>
          <a:p>
            <a:r>
              <a:rPr lang="en-US" b="0" i="0" dirty="0">
                <a:solidFill>
                  <a:srgbClr val="BDC1C6"/>
                </a:solidFill>
                <a:effectLst/>
                <a:latin typeface="Roboto" panose="020B0604020202020204" pitchFamily="2" charset="0"/>
              </a:rPr>
              <a:t>Integrated Software for Imagers and Spectrometers. Initial image calibration and SPICE (location).</a:t>
            </a:r>
            <a:endParaRPr lang="en-US" dirty="0"/>
          </a:p>
        </p:txBody>
      </p:sp>
      <p:sp>
        <p:nvSpPr>
          <p:cNvPr id="7" name="Rectangle: Rounded Corners 6">
            <a:extLst>
              <a:ext uri="{FF2B5EF4-FFF2-40B4-BE49-F238E27FC236}">
                <a16:creationId xmlns:a16="http://schemas.microsoft.com/office/drawing/2014/main" id="{6E1FEABC-4A23-279A-B952-F14FB9D85328}"/>
              </a:ext>
            </a:extLst>
          </p:cNvPr>
          <p:cNvSpPr/>
          <p:nvPr/>
        </p:nvSpPr>
        <p:spPr>
          <a:xfrm>
            <a:off x="818923" y="2771694"/>
            <a:ext cx="1936133" cy="847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lumOff val="15000"/>
                  </a:schemeClr>
                </a:solidFill>
              </a:rPr>
              <a:t>BAE’s SOCET SET</a:t>
            </a:r>
          </a:p>
        </p:txBody>
      </p:sp>
      <p:sp>
        <p:nvSpPr>
          <p:cNvPr id="11" name="TextBox 10">
            <a:extLst>
              <a:ext uri="{FF2B5EF4-FFF2-40B4-BE49-F238E27FC236}">
                <a16:creationId xmlns:a16="http://schemas.microsoft.com/office/drawing/2014/main" id="{BCCF4D90-855F-C685-C50D-816660D524AA}"/>
              </a:ext>
            </a:extLst>
          </p:cNvPr>
          <p:cNvSpPr txBox="1"/>
          <p:nvPr/>
        </p:nvSpPr>
        <p:spPr>
          <a:xfrm>
            <a:off x="2736113" y="2715262"/>
            <a:ext cx="4044513" cy="923330"/>
          </a:xfrm>
          <a:prstGeom prst="rect">
            <a:avLst/>
          </a:prstGeom>
          <a:noFill/>
        </p:spPr>
        <p:txBody>
          <a:bodyPr wrap="square">
            <a:spAutoFit/>
          </a:bodyPr>
          <a:lstStyle>
            <a:defPPr>
              <a:defRPr lang="en-US"/>
            </a:defPPr>
            <a:lvl1pPr>
              <a:defRPr b="0" i="0">
                <a:solidFill>
                  <a:srgbClr val="BDC1C6"/>
                </a:solidFill>
                <a:effectLst/>
                <a:latin typeface="Roboto" panose="020B0604020202020204" pitchFamily="2" charset="0"/>
              </a:defRPr>
            </a:lvl1pPr>
          </a:lstStyle>
          <a:p>
            <a:r>
              <a:rPr lang="en-US" dirty="0">
                <a:solidFill>
                  <a:schemeClr val="bg2">
                    <a:lumMod val="40000"/>
                    <a:lumOff val="60000"/>
                  </a:schemeClr>
                </a:solidFill>
              </a:rPr>
              <a:t>Stereo image triangulation, Z registration, DEM generation</a:t>
            </a:r>
          </a:p>
          <a:p>
            <a:r>
              <a:rPr lang="en-US" dirty="0">
                <a:solidFill>
                  <a:schemeClr val="bg2">
                    <a:lumMod val="40000"/>
                    <a:lumOff val="60000"/>
                  </a:schemeClr>
                </a:solidFill>
              </a:rPr>
              <a:t>(iterative w/ ASP), Ortho generation.</a:t>
            </a:r>
          </a:p>
        </p:txBody>
      </p:sp>
      <p:sp>
        <p:nvSpPr>
          <p:cNvPr id="12" name="Rectangle: Rounded Corners 11">
            <a:extLst>
              <a:ext uri="{FF2B5EF4-FFF2-40B4-BE49-F238E27FC236}">
                <a16:creationId xmlns:a16="http://schemas.microsoft.com/office/drawing/2014/main" id="{DFFB38F9-FFF3-F675-F5E7-69A37E5B9912}"/>
              </a:ext>
            </a:extLst>
          </p:cNvPr>
          <p:cNvSpPr/>
          <p:nvPr/>
        </p:nvSpPr>
        <p:spPr>
          <a:xfrm>
            <a:off x="827946" y="3738451"/>
            <a:ext cx="1903569" cy="1022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NASA ASP</a:t>
            </a:r>
            <a:endParaRPr lang="en-US" dirty="0"/>
          </a:p>
        </p:txBody>
      </p:sp>
      <p:sp>
        <p:nvSpPr>
          <p:cNvPr id="13" name="TextBox 12">
            <a:extLst>
              <a:ext uri="{FF2B5EF4-FFF2-40B4-BE49-F238E27FC236}">
                <a16:creationId xmlns:a16="http://schemas.microsoft.com/office/drawing/2014/main" id="{132B4E26-9B58-BDCB-4725-F120B1AEACCB}"/>
              </a:ext>
            </a:extLst>
          </p:cNvPr>
          <p:cNvSpPr txBox="1"/>
          <p:nvPr/>
        </p:nvSpPr>
        <p:spPr>
          <a:xfrm>
            <a:off x="2761584" y="3619645"/>
            <a:ext cx="3840480" cy="1200329"/>
          </a:xfrm>
          <a:prstGeom prst="rect">
            <a:avLst/>
          </a:prstGeom>
          <a:noFill/>
        </p:spPr>
        <p:txBody>
          <a:bodyPr wrap="square">
            <a:spAutoFit/>
          </a:bodyPr>
          <a:lstStyle/>
          <a:p>
            <a:r>
              <a:rPr lang="en-US" b="0" i="0" dirty="0">
                <a:solidFill>
                  <a:srgbClr val="BDC1C6"/>
                </a:solidFill>
                <a:effectLst/>
                <a:latin typeface="Roboto" panose="020B0604020202020204" pitchFamily="2" charset="0"/>
              </a:rPr>
              <a:t>NASA Ames Stereo Pipeline. 3D </a:t>
            </a:r>
            <a:r>
              <a:rPr lang="en-US" dirty="0">
                <a:solidFill>
                  <a:srgbClr val="BDC1C6"/>
                </a:solidFill>
                <a:latin typeface="Roboto" panose="020B0604020202020204" pitchFamily="2" charset="0"/>
              </a:rPr>
              <a:t>aligns two point clouds, Iterative Closest Point (ICP), to MOLA “lidar”.</a:t>
            </a:r>
          </a:p>
          <a:p>
            <a:r>
              <a:rPr lang="en-US" dirty="0">
                <a:solidFill>
                  <a:srgbClr val="BDC1C6"/>
                </a:solidFill>
                <a:latin typeface="Roboto" panose="020B0604020202020204" pitchFamily="2" charset="0"/>
              </a:rPr>
              <a:t>(DEM and Ortho blended mosaics)</a:t>
            </a:r>
            <a:endParaRPr lang="en-US" dirty="0"/>
          </a:p>
        </p:txBody>
      </p:sp>
      <p:sp>
        <p:nvSpPr>
          <p:cNvPr id="14" name="Rectangle: Rounded Corners 13">
            <a:extLst>
              <a:ext uri="{FF2B5EF4-FFF2-40B4-BE49-F238E27FC236}">
                <a16:creationId xmlns:a16="http://schemas.microsoft.com/office/drawing/2014/main" id="{531CE355-DAC3-96FD-AB13-13281E134758}"/>
              </a:ext>
            </a:extLst>
          </p:cNvPr>
          <p:cNvSpPr/>
          <p:nvPr/>
        </p:nvSpPr>
        <p:spPr>
          <a:xfrm>
            <a:off x="818923" y="4876246"/>
            <a:ext cx="1903568" cy="1065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QGIS/SAGA</a:t>
            </a:r>
          </a:p>
        </p:txBody>
      </p:sp>
      <p:sp>
        <p:nvSpPr>
          <p:cNvPr id="17" name="Arc 16">
            <a:extLst>
              <a:ext uri="{FF2B5EF4-FFF2-40B4-BE49-F238E27FC236}">
                <a16:creationId xmlns:a16="http://schemas.microsoft.com/office/drawing/2014/main" id="{AD03C987-A79D-7B95-DEEF-642655363788}"/>
              </a:ext>
            </a:extLst>
          </p:cNvPr>
          <p:cNvSpPr/>
          <p:nvPr/>
        </p:nvSpPr>
        <p:spPr>
          <a:xfrm rot="4619721">
            <a:off x="5664246" y="2896776"/>
            <a:ext cx="1001380" cy="1483630"/>
          </a:xfrm>
          <a:prstGeom prst="arc">
            <a:avLst>
              <a:gd name="adj1" fmla="val 12428509"/>
              <a:gd name="adj2" fmla="val 20366430"/>
            </a:avLst>
          </a:prstGeom>
          <a:ln w="73025">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D51652F-B595-43C0-69B8-5AF365FC3CCE}"/>
              </a:ext>
            </a:extLst>
          </p:cNvPr>
          <p:cNvSpPr txBox="1"/>
          <p:nvPr/>
        </p:nvSpPr>
        <p:spPr>
          <a:xfrm>
            <a:off x="2781858" y="4819974"/>
            <a:ext cx="3998769" cy="1200329"/>
          </a:xfrm>
          <a:prstGeom prst="rect">
            <a:avLst/>
          </a:prstGeom>
          <a:noFill/>
        </p:spPr>
        <p:txBody>
          <a:bodyPr wrap="square">
            <a:spAutoFit/>
          </a:bodyPr>
          <a:lstStyle/>
          <a:p>
            <a:r>
              <a:rPr lang="en-US" dirty="0">
                <a:solidFill>
                  <a:schemeClr val="bg2">
                    <a:lumMod val="40000"/>
                    <a:lumOff val="60000"/>
                  </a:schemeClr>
                </a:solidFill>
                <a:latin typeface="Roboto" panose="020B0604020202020204" pitchFamily="2" charset="0"/>
              </a:rPr>
              <a:t>Evaluated horizontal registration between orthoimages using IMCORR (normalized cross-correlation). algorithm by NSIDC.</a:t>
            </a:r>
            <a:endParaRPr lang="en-US" dirty="0">
              <a:solidFill>
                <a:schemeClr val="bg2">
                  <a:lumMod val="40000"/>
                  <a:lumOff val="60000"/>
                </a:schemeClr>
              </a:solidFill>
            </a:endParaRPr>
          </a:p>
        </p:txBody>
      </p:sp>
      <p:sp>
        <p:nvSpPr>
          <p:cNvPr id="20" name="Rectangle: Rounded Corners 19">
            <a:extLst>
              <a:ext uri="{FF2B5EF4-FFF2-40B4-BE49-F238E27FC236}">
                <a16:creationId xmlns:a16="http://schemas.microsoft.com/office/drawing/2014/main" id="{09AE0390-0C57-2A11-90DF-8CFBEB31D5B3}"/>
              </a:ext>
            </a:extLst>
          </p:cNvPr>
          <p:cNvSpPr/>
          <p:nvPr/>
        </p:nvSpPr>
        <p:spPr>
          <a:xfrm>
            <a:off x="144224" y="1824126"/>
            <a:ext cx="558782" cy="4654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square" lIns="0" tIns="0" rIns="0" bIns="0" rtlCol="0" anchor="ctr">
            <a:normAutofit/>
          </a:bodyPr>
          <a:lstStyle/>
          <a:p>
            <a:pPr algn="ctr"/>
            <a:r>
              <a:rPr lang="en-US" sz="3200" dirty="0"/>
              <a:t>GDAL / OGR / PROJ</a:t>
            </a:r>
            <a:endParaRPr lang="en-US" dirty="0"/>
          </a:p>
        </p:txBody>
      </p:sp>
      <p:sp>
        <p:nvSpPr>
          <p:cNvPr id="22" name="Rectangle: Rounded Corners 21">
            <a:extLst>
              <a:ext uri="{FF2B5EF4-FFF2-40B4-BE49-F238E27FC236}">
                <a16:creationId xmlns:a16="http://schemas.microsoft.com/office/drawing/2014/main" id="{47A16C29-DCA0-BAE2-6274-10F3302524A8}"/>
              </a:ext>
            </a:extLst>
          </p:cNvPr>
          <p:cNvSpPr/>
          <p:nvPr/>
        </p:nvSpPr>
        <p:spPr>
          <a:xfrm>
            <a:off x="759008" y="6108992"/>
            <a:ext cx="5786289"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Standards: GeoTIFF, OGC WMS/WMTS, IAU </a:t>
            </a:r>
            <a:endParaRPr lang="en-US" sz="1200" dirty="0"/>
          </a:p>
        </p:txBody>
      </p:sp>
      <p:pic>
        <p:nvPicPr>
          <p:cNvPr id="25" name="Picture 24">
            <a:extLst>
              <a:ext uri="{FF2B5EF4-FFF2-40B4-BE49-F238E27FC236}">
                <a16:creationId xmlns:a16="http://schemas.microsoft.com/office/drawing/2014/main" id="{7583431E-6536-B2EE-FF64-FCFFF0623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1989" y="1417638"/>
            <a:ext cx="5092598" cy="4817322"/>
          </a:xfrm>
          <a:prstGeom prst="rect">
            <a:avLst/>
          </a:prstGeom>
        </p:spPr>
      </p:pic>
      <p:sp>
        <p:nvSpPr>
          <p:cNvPr id="26" name="TextBox 25">
            <a:extLst>
              <a:ext uri="{FF2B5EF4-FFF2-40B4-BE49-F238E27FC236}">
                <a16:creationId xmlns:a16="http://schemas.microsoft.com/office/drawing/2014/main" id="{0CBB8642-AA7A-079D-9AE1-7AB963A6B48F}"/>
              </a:ext>
            </a:extLst>
          </p:cNvPr>
          <p:cNvSpPr txBox="1"/>
          <p:nvPr/>
        </p:nvSpPr>
        <p:spPr>
          <a:xfrm>
            <a:off x="10514469" y="6296206"/>
            <a:ext cx="1600118" cy="369332"/>
          </a:xfrm>
          <a:prstGeom prst="rect">
            <a:avLst/>
          </a:prstGeom>
          <a:noFill/>
        </p:spPr>
        <p:txBody>
          <a:bodyPr wrap="none" rtlCol="0">
            <a:spAutoFit/>
          </a:bodyPr>
          <a:lstStyle/>
          <a:p>
            <a:r>
              <a:rPr lang="en-US" dirty="0"/>
              <a:t>Color </a:t>
            </a:r>
            <a:r>
              <a:rPr lang="en-US" dirty="0" err="1"/>
              <a:t>Hillshade</a:t>
            </a:r>
            <a:endParaRPr lang="en-US" dirty="0"/>
          </a:p>
        </p:txBody>
      </p:sp>
      <p:pic>
        <p:nvPicPr>
          <p:cNvPr id="27" name="Picture 26">
            <a:extLst>
              <a:ext uri="{FF2B5EF4-FFF2-40B4-BE49-F238E27FC236}">
                <a16:creationId xmlns:a16="http://schemas.microsoft.com/office/drawing/2014/main" id="{5DA05F5C-1E80-3291-15FB-D847E15FDB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12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39" y="960717"/>
            <a:ext cx="3779919" cy="5698499"/>
          </a:xfrm>
        </p:spPr>
        <p:txBody>
          <a:bodyPr>
            <a:normAutofit fontScale="77500" lnSpcReduction="20000"/>
          </a:bodyPr>
          <a:lstStyle/>
          <a:p>
            <a:r>
              <a:rPr lang="en-US" dirty="0"/>
              <a:t>Tone matching was a manual process to align the tone of the different orthophotos. </a:t>
            </a:r>
          </a:p>
          <a:p>
            <a:pPr lvl="1"/>
            <a:r>
              <a:rPr lang="en-US" dirty="0"/>
              <a:t>A single value was added to shift J03 and  J21 </a:t>
            </a:r>
            <a:r>
              <a:rPr lang="en-US" dirty="0" err="1"/>
              <a:t>orthos</a:t>
            </a:r>
            <a:r>
              <a:rPr lang="en-US" dirty="0"/>
              <a:t> to match F05 </a:t>
            </a:r>
          </a:p>
          <a:p>
            <a:r>
              <a:rPr lang="en-US" dirty="0"/>
              <a:t>Blending was achieved using the </a:t>
            </a:r>
            <a:r>
              <a:rPr lang="en-US" i="1" dirty="0" err="1"/>
              <a:t>dem_mosaic</a:t>
            </a:r>
            <a:r>
              <a:rPr lang="en-US" i="1" dirty="0"/>
              <a:t> </a:t>
            </a:r>
            <a:r>
              <a:rPr lang="en-US" dirty="0"/>
              <a:t>tool in ASP.</a:t>
            </a:r>
          </a:p>
          <a:p>
            <a:pPr lvl="1"/>
            <a:r>
              <a:rPr lang="en-US" dirty="0"/>
              <a:t>120 pixel linear seam blend was applied to the 6 m </a:t>
            </a:r>
            <a:r>
              <a:rPr lang="en-US" dirty="0" err="1"/>
              <a:t>orthomosaic</a:t>
            </a:r>
            <a:r>
              <a:rPr lang="en-US" dirty="0"/>
              <a:t>.</a:t>
            </a:r>
          </a:p>
          <a:p>
            <a:r>
              <a:rPr lang="en-US" dirty="0"/>
              <a:t>Images were ordered to to push image seams as far from the center of the mosaic as possible.</a:t>
            </a:r>
          </a:p>
        </p:txBody>
      </p:sp>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60959"/>
            <a:ext cx="3474720" cy="1158241"/>
          </a:xfrm>
        </p:spPr>
        <p:txBody>
          <a:bodyPr>
            <a:normAutofit fontScale="90000"/>
          </a:bodyPr>
          <a:lstStyle/>
          <a:p>
            <a:r>
              <a:rPr lang="en-US" sz="4000" dirty="0"/>
              <a:t>Seam Removal</a:t>
            </a:r>
            <a:br>
              <a:rPr lang="en-US" dirty="0"/>
            </a:br>
            <a:endParaRPr lang="en-US" dirty="0"/>
          </a:p>
        </p:txBody>
      </p:sp>
      <p:pic>
        <p:nvPicPr>
          <p:cNvPr id="11" name="Picture 10">
            <a:extLst>
              <a:ext uri="{FF2B5EF4-FFF2-40B4-BE49-F238E27FC236}">
                <a16:creationId xmlns:a16="http://schemas.microsoft.com/office/drawing/2014/main" id="{B302180C-B4AC-49CD-B0CE-ADB7D97E4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139" y="722221"/>
            <a:ext cx="4172661" cy="6172184"/>
          </a:xfrm>
          <a:prstGeom prst="rect">
            <a:avLst/>
          </a:prstGeom>
        </p:spPr>
      </p:pic>
      <p:pic>
        <p:nvPicPr>
          <p:cNvPr id="13" name="Picture 12">
            <a:extLst>
              <a:ext uri="{FF2B5EF4-FFF2-40B4-BE49-F238E27FC236}">
                <a16:creationId xmlns:a16="http://schemas.microsoft.com/office/drawing/2014/main" id="{AC39CACE-48F4-4E23-83E9-4D9A704BF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8890" y="725535"/>
            <a:ext cx="4149163" cy="6165595"/>
          </a:xfrm>
          <a:prstGeom prst="rect">
            <a:avLst/>
          </a:prstGeom>
        </p:spPr>
      </p:pic>
      <p:sp>
        <p:nvSpPr>
          <p:cNvPr id="14" name="TextBox 13">
            <a:extLst>
              <a:ext uri="{FF2B5EF4-FFF2-40B4-BE49-F238E27FC236}">
                <a16:creationId xmlns:a16="http://schemas.microsoft.com/office/drawing/2014/main" id="{10581657-E65C-4B38-97B4-EEA768B27A2F}"/>
              </a:ext>
            </a:extLst>
          </p:cNvPr>
          <p:cNvSpPr txBox="1"/>
          <p:nvPr/>
        </p:nvSpPr>
        <p:spPr>
          <a:xfrm>
            <a:off x="3969026" y="6420089"/>
            <a:ext cx="1260281" cy="369332"/>
          </a:xfrm>
          <a:prstGeom prst="rect">
            <a:avLst/>
          </a:prstGeom>
          <a:noFill/>
        </p:spPr>
        <p:txBody>
          <a:bodyPr wrap="none" rtlCol="0">
            <a:spAutoFit/>
          </a:bodyPr>
          <a:lstStyle/>
          <a:p>
            <a:r>
              <a:rPr lang="en-US" dirty="0">
                <a:solidFill>
                  <a:schemeClr val="bg1"/>
                </a:solidFill>
              </a:rPr>
              <a:t>J21 and J03</a:t>
            </a:r>
          </a:p>
        </p:txBody>
      </p:sp>
      <p:sp>
        <p:nvSpPr>
          <p:cNvPr id="15" name="TextBox 14">
            <a:extLst>
              <a:ext uri="{FF2B5EF4-FFF2-40B4-BE49-F238E27FC236}">
                <a16:creationId xmlns:a16="http://schemas.microsoft.com/office/drawing/2014/main" id="{BDE68577-9CBF-4808-82C7-7EF154D36BFF}"/>
              </a:ext>
            </a:extLst>
          </p:cNvPr>
          <p:cNvSpPr txBox="1"/>
          <p:nvPr/>
        </p:nvSpPr>
        <p:spPr>
          <a:xfrm>
            <a:off x="10846905" y="6439244"/>
            <a:ext cx="1292341" cy="369332"/>
          </a:xfrm>
          <a:prstGeom prst="rect">
            <a:avLst/>
          </a:prstGeom>
          <a:noFill/>
        </p:spPr>
        <p:txBody>
          <a:bodyPr wrap="none" rtlCol="0">
            <a:spAutoFit/>
          </a:bodyPr>
          <a:lstStyle/>
          <a:p>
            <a:r>
              <a:rPr lang="en-US" dirty="0"/>
              <a:t>J03 and F05</a:t>
            </a:r>
          </a:p>
        </p:txBody>
      </p:sp>
      <p:sp>
        <p:nvSpPr>
          <p:cNvPr id="16" name="Rectangle 15">
            <a:extLst>
              <a:ext uri="{FF2B5EF4-FFF2-40B4-BE49-F238E27FC236}">
                <a16:creationId xmlns:a16="http://schemas.microsoft.com/office/drawing/2014/main" id="{76553D25-087E-498C-98DA-7FED90BB10F2}"/>
              </a:ext>
            </a:extLst>
          </p:cNvPr>
          <p:cNvSpPr/>
          <p:nvPr/>
        </p:nvSpPr>
        <p:spPr>
          <a:xfrm>
            <a:off x="4092857" y="6346479"/>
            <a:ext cx="735495" cy="92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5F1CD51-2737-426A-AD79-52C734F2103C}"/>
              </a:ext>
            </a:extLst>
          </p:cNvPr>
          <p:cNvSpPr txBox="1"/>
          <p:nvPr/>
        </p:nvSpPr>
        <p:spPr>
          <a:xfrm>
            <a:off x="4074119" y="6022806"/>
            <a:ext cx="772969" cy="369332"/>
          </a:xfrm>
          <a:prstGeom prst="rect">
            <a:avLst/>
          </a:prstGeom>
          <a:noFill/>
        </p:spPr>
        <p:txBody>
          <a:bodyPr wrap="none" rtlCol="0">
            <a:spAutoFit/>
          </a:bodyPr>
          <a:lstStyle/>
          <a:p>
            <a:r>
              <a:rPr lang="en-US" dirty="0">
                <a:solidFill>
                  <a:schemeClr val="bg1"/>
                </a:solidFill>
              </a:rPr>
              <a:t>820 m</a:t>
            </a:r>
          </a:p>
        </p:txBody>
      </p:sp>
      <p:sp>
        <p:nvSpPr>
          <p:cNvPr id="20" name="Rectangle 19">
            <a:extLst>
              <a:ext uri="{FF2B5EF4-FFF2-40B4-BE49-F238E27FC236}">
                <a16:creationId xmlns:a16="http://schemas.microsoft.com/office/drawing/2014/main" id="{458CE120-3C39-433E-AC86-1EE8C59159D7}"/>
              </a:ext>
            </a:extLst>
          </p:cNvPr>
          <p:cNvSpPr/>
          <p:nvPr/>
        </p:nvSpPr>
        <p:spPr>
          <a:xfrm>
            <a:off x="11325765" y="6372983"/>
            <a:ext cx="639416" cy="793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4BAE68-52CB-44AB-A920-1DD85AD77232}"/>
              </a:ext>
            </a:extLst>
          </p:cNvPr>
          <p:cNvSpPr txBox="1"/>
          <p:nvPr/>
        </p:nvSpPr>
        <p:spPr>
          <a:xfrm>
            <a:off x="11245220" y="6046992"/>
            <a:ext cx="772969" cy="369332"/>
          </a:xfrm>
          <a:prstGeom prst="rect">
            <a:avLst/>
          </a:prstGeom>
          <a:noFill/>
        </p:spPr>
        <p:txBody>
          <a:bodyPr wrap="none" rtlCol="0">
            <a:spAutoFit/>
          </a:bodyPr>
          <a:lstStyle/>
          <a:p>
            <a:r>
              <a:rPr lang="en-US" dirty="0"/>
              <a:t>750 m</a:t>
            </a:r>
          </a:p>
        </p:txBody>
      </p:sp>
      <p:pic>
        <p:nvPicPr>
          <p:cNvPr id="4" name="Picture 3">
            <a:extLst>
              <a:ext uri="{FF2B5EF4-FFF2-40B4-BE49-F238E27FC236}">
                <a16:creationId xmlns:a16="http://schemas.microsoft.com/office/drawing/2014/main" id="{D6D8DB2A-DE54-88AA-B4A0-631AF17328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57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2874" y="337624"/>
            <a:ext cx="9825789" cy="1158241"/>
          </a:xfrm>
        </p:spPr>
        <p:txBody>
          <a:bodyPr>
            <a:normAutofit fontScale="90000"/>
          </a:bodyPr>
          <a:lstStyle/>
          <a:p>
            <a:r>
              <a:rPr lang="en-US" sz="4000" dirty="0"/>
              <a:t>Horizontal Registration Results</a:t>
            </a:r>
            <a:br>
              <a:rPr lang="en-US" sz="4000" dirty="0"/>
            </a:br>
            <a:r>
              <a:rPr lang="en-US" sz="4000" dirty="0"/>
              <a:t>HiRISE (25cm) vs. CTX (6m)</a:t>
            </a:r>
            <a:br>
              <a:rPr lang="en-US" dirty="0"/>
            </a:br>
            <a:endParaRPr lang="en-US" dirty="0"/>
          </a:p>
        </p:txBody>
      </p:sp>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pic>
        <p:nvPicPr>
          <p:cNvPr id="7" name="Picture 6">
            <a:extLst>
              <a:ext uri="{FF2B5EF4-FFF2-40B4-BE49-F238E27FC236}">
                <a16:creationId xmlns:a16="http://schemas.microsoft.com/office/drawing/2014/main" id="{C3A10740-A8D7-4055-9D36-6885FE11349A}"/>
              </a:ext>
            </a:extLst>
          </p:cNvPr>
          <p:cNvPicPr>
            <a:picLocks noChangeAspect="1"/>
          </p:cNvPicPr>
          <p:nvPr/>
        </p:nvPicPr>
        <p:blipFill rotWithShape="1">
          <a:blip r:embed="rId3">
            <a:extLst>
              <a:ext uri="{28A0092B-C50C-407E-A947-70E740481C1C}">
                <a14:useLocalDpi xmlns:a14="http://schemas.microsoft.com/office/drawing/2010/main" val="0"/>
              </a:ext>
            </a:extLst>
          </a:blip>
          <a:srcRect l="19362" t="12205" r="3307" b="5949"/>
          <a:stretch/>
        </p:blipFill>
        <p:spPr>
          <a:xfrm>
            <a:off x="1162527" y="1295398"/>
            <a:ext cx="9676136" cy="5414003"/>
          </a:xfrm>
          <a:prstGeom prst="rect">
            <a:avLst/>
          </a:prstGeom>
        </p:spPr>
      </p:pic>
      <p:pic>
        <p:nvPicPr>
          <p:cNvPr id="3" name="Picture 2">
            <a:extLst>
              <a:ext uri="{FF2B5EF4-FFF2-40B4-BE49-F238E27FC236}">
                <a16:creationId xmlns:a16="http://schemas.microsoft.com/office/drawing/2014/main" id="{4BA70D7D-BCCA-0143-A5DF-744A6368E3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31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6714" y="1189894"/>
            <a:ext cx="9678572" cy="1158241"/>
          </a:xfrm>
        </p:spPr>
        <p:txBody>
          <a:bodyPr>
            <a:normAutofit/>
          </a:bodyPr>
          <a:lstStyle/>
          <a:p>
            <a:r>
              <a:rPr lang="en-US" sz="4000" dirty="0"/>
              <a:t>In Conclusion - we landed Safely</a:t>
            </a:r>
            <a:endParaRPr lang="en-US" dirty="0"/>
          </a:p>
        </p:txBody>
      </p:sp>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pic>
        <p:nvPicPr>
          <p:cNvPr id="3" name="Picture 2">
            <a:extLst>
              <a:ext uri="{FF2B5EF4-FFF2-40B4-BE49-F238E27FC236}">
                <a16:creationId xmlns:a16="http://schemas.microsoft.com/office/drawing/2014/main" id="{4BA70D7D-BCCA-0143-A5DF-744A6368E3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0939" y="0"/>
            <a:ext cx="1721061" cy="6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0FDCFAEA-0D8F-C26C-BF6A-FD587BD62EC0}"/>
              </a:ext>
            </a:extLst>
          </p:cNvPr>
          <p:cNvSpPr txBox="1"/>
          <p:nvPr/>
        </p:nvSpPr>
        <p:spPr>
          <a:xfrm>
            <a:off x="10206548" y="3429000"/>
            <a:ext cx="1335558" cy="369332"/>
          </a:xfrm>
          <a:prstGeom prst="rect">
            <a:avLst/>
          </a:prstGeom>
          <a:noFill/>
        </p:spPr>
        <p:txBody>
          <a:bodyPr wrap="none" rtlCol="0">
            <a:spAutoFit/>
          </a:bodyPr>
          <a:lstStyle/>
          <a:p>
            <a:r>
              <a:rPr lang="en-US" dirty="0"/>
              <a:t>video: NASA</a:t>
            </a:r>
          </a:p>
        </p:txBody>
      </p:sp>
      <p:sp>
        <p:nvSpPr>
          <p:cNvPr id="12" name="TextBox 11">
            <a:hlinkClick r:id="rId4"/>
            <a:extLst>
              <a:ext uri="{FF2B5EF4-FFF2-40B4-BE49-F238E27FC236}">
                <a16:creationId xmlns:a16="http://schemas.microsoft.com/office/drawing/2014/main" id="{DA41A859-FB80-52E0-9B66-726A8C7DDD79}"/>
              </a:ext>
            </a:extLst>
          </p:cNvPr>
          <p:cNvSpPr txBox="1"/>
          <p:nvPr/>
        </p:nvSpPr>
        <p:spPr>
          <a:xfrm>
            <a:off x="950728" y="2659559"/>
            <a:ext cx="10927080" cy="584775"/>
          </a:xfrm>
          <a:prstGeom prst="rect">
            <a:avLst/>
          </a:prstGeom>
          <a:noFill/>
        </p:spPr>
        <p:txBody>
          <a:bodyPr wrap="square">
            <a:spAutoFit/>
          </a:bodyPr>
          <a:lstStyle/>
          <a:p>
            <a:r>
              <a:rPr lang="en-US" sz="3200" b="1" dirty="0"/>
              <a:t>https://mars.nasa.gov/mars2020/multimedia/videos/?v=461</a:t>
            </a:r>
          </a:p>
        </p:txBody>
      </p:sp>
    </p:spTree>
    <p:extLst>
      <p:ext uri="{BB962C8B-B14F-4D97-AF65-F5344CB8AC3E}">
        <p14:creationId xmlns:p14="http://schemas.microsoft.com/office/powerpoint/2010/main" val="169879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10222_Perseverances_Descent_Touchdown_Mars-1280">
            <a:hlinkClick r:id="" action="ppaction://media"/>
            <a:extLst>
              <a:ext uri="{FF2B5EF4-FFF2-40B4-BE49-F238E27FC236}">
                <a16:creationId xmlns:a16="http://schemas.microsoft.com/office/drawing/2014/main" id="{7653FD50-B8BB-0517-D1CB-3204554E1B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spTree>
    <p:extLst>
      <p:ext uri="{BB962C8B-B14F-4D97-AF65-F5344CB8AC3E}">
        <p14:creationId xmlns:p14="http://schemas.microsoft.com/office/powerpoint/2010/main" val="413521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2CBCC0-7EE9-ACB7-3F80-A661A2D49B98}"/>
              </a:ext>
            </a:extLst>
          </p:cNvPr>
          <p:cNvPicPr>
            <a:picLocks noChangeAspect="1"/>
          </p:cNvPicPr>
          <p:nvPr/>
        </p:nvPicPr>
        <p:blipFill>
          <a:blip r:embed="rId3"/>
          <a:stretch>
            <a:fillRect/>
          </a:stretch>
        </p:blipFill>
        <p:spPr>
          <a:xfrm>
            <a:off x="-513" y="-288"/>
            <a:ext cx="12192182" cy="6858102"/>
          </a:xfrm>
          <a:prstGeom prst="rect">
            <a:avLst/>
          </a:prstGeom>
        </p:spPr>
      </p:pic>
      <p:sp>
        <p:nvSpPr>
          <p:cNvPr id="6" name="Rectangle 5"/>
          <p:cNvSpPr/>
          <p:nvPr/>
        </p:nvSpPr>
        <p:spPr>
          <a:xfrm>
            <a:off x="0" y="640080"/>
            <a:ext cx="12192183" cy="91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31066"/>
            <a:ext cx="5760719" cy="1158241"/>
          </a:xfrm>
        </p:spPr>
        <p:txBody>
          <a:bodyPr>
            <a:normAutofit/>
          </a:bodyPr>
          <a:lstStyle/>
          <a:p>
            <a:r>
              <a:rPr lang="en-US" sz="4000" dirty="0"/>
              <a:t>Next TRN – The Moon</a:t>
            </a:r>
            <a:endParaRPr lang="en-US" dirty="0"/>
          </a:p>
        </p:txBody>
      </p:sp>
      <p:sp>
        <p:nvSpPr>
          <p:cNvPr id="13" name="TextBox 12">
            <a:extLst>
              <a:ext uri="{FF2B5EF4-FFF2-40B4-BE49-F238E27FC236}">
                <a16:creationId xmlns:a16="http://schemas.microsoft.com/office/drawing/2014/main" id="{A573A9A5-A4EB-40B4-A89D-FA6D2EE5C2F1}"/>
              </a:ext>
            </a:extLst>
          </p:cNvPr>
          <p:cNvSpPr txBox="1"/>
          <p:nvPr/>
        </p:nvSpPr>
        <p:spPr>
          <a:xfrm>
            <a:off x="11668456" y="154034"/>
            <a:ext cx="418704" cy="369332"/>
          </a:xfrm>
          <a:prstGeom prst="rect">
            <a:avLst/>
          </a:prstGeom>
          <a:noFill/>
        </p:spPr>
        <p:txBody>
          <a:bodyPr wrap="none" rtlCol="0">
            <a:spAutoFit/>
          </a:bodyPr>
          <a:lstStyle/>
          <a:p>
            <a:r>
              <a:rPr lang="en-US" dirty="0">
                <a:solidFill>
                  <a:schemeClr val="bg1"/>
                </a:solidFill>
              </a:rPr>
              <a:t>25</a:t>
            </a:r>
          </a:p>
        </p:txBody>
      </p:sp>
      <p:sp>
        <p:nvSpPr>
          <p:cNvPr id="4" name="TextBox 3">
            <a:extLst>
              <a:ext uri="{FF2B5EF4-FFF2-40B4-BE49-F238E27FC236}">
                <a16:creationId xmlns:a16="http://schemas.microsoft.com/office/drawing/2014/main" id="{D726E3CA-E7BE-32CA-BD6B-EA0BEF89D2A4}"/>
              </a:ext>
            </a:extLst>
          </p:cNvPr>
          <p:cNvSpPr txBox="1"/>
          <p:nvPr/>
        </p:nvSpPr>
        <p:spPr>
          <a:xfrm>
            <a:off x="10483259" y="6488668"/>
            <a:ext cx="1394549" cy="369332"/>
          </a:xfrm>
          <a:prstGeom prst="rect">
            <a:avLst/>
          </a:prstGeom>
          <a:noFill/>
        </p:spPr>
        <p:txBody>
          <a:bodyPr wrap="none" rtlCol="0">
            <a:spAutoFit/>
          </a:bodyPr>
          <a:lstStyle/>
          <a:p>
            <a:r>
              <a:rPr lang="en-US" dirty="0"/>
              <a:t>Image: NASA</a:t>
            </a:r>
          </a:p>
        </p:txBody>
      </p:sp>
    </p:spTree>
    <p:extLst>
      <p:ext uri="{BB962C8B-B14F-4D97-AF65-F5344CB8AC3E}">
        <p14:creationId xmlns:p14="http://schemas.microsoft.com/office/powerpoint/2010/main" val="368091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p:txBody>
          <a:bodyPr>
            <a:normAutofit/>
          </a:bodyPr>
          <a:lstStyle/>
          <a:p>
            <a:pPr eaLnBrk="1" hangingPunct="1"/>
            <a:r>
              <a:rPr lang="en-US" altLang="en-US" dirty="0"/>
              <a:t>Astrogeology - Standards</a:t>
            </a:r>
          </a:p>
        </p:txBody>
      </p:sp>
      <p:sp>
        <p:nvSpPr>
          <p:cNvPr id="3075" name="Rectangle 4"/>
          <p:cNvSpPr>
            <a:spLocks noGrp="1" noChangeArrowheads="1"/>
          </p:cNvSpPr>
          <p:nvPr>
            <p:ph type="body" idx="4294967295"/>
          </p:nvPr>
        </p:nvSpPr>
        <p:spPr>
          <a:xfrm>
            <a:off x="746759" y="1447800"/>
            <a:ext cx="10241279" cy="5105400"/>
          </a:xfrm>
          <a:prstGeom prst="rect">
            <a:avLst/>
          </a:prstGeom>
        </p:spPr>
        <p:txBody>
          <a:bodyPr>
            <a:normAutofit/>
          </a:bodyPr>
          <a:lstStyle/>
          <a:p>
            <a:pPr eaLnBrk="1" hangingPunct="1"/>
            <a:r>
              <a:rPr lang="en-US" altLang="en-US" sz="2400" dirty="0"/>
              <a:t>Help to facilitate:</a:t>
            </a:r>
          </a:p>
          <a:p>
            <a:pPr eaLnBrk="1" hangingPunct="1">
              <a:buFont typeface="Arial" pitchFamily="34" charset="0"/>
              <a:buChar char="•"/>
            </a:pPr>
            <a:r>
              <a:rPr lang="en-US" altLang="en-US" sz="2400" dirty="0"/>
              <a:t> Planetary</a:t>
            </a:r>
            <a:r>
              <a:rPr lang="en-US" altLang="en-US" sz="2400" b="1" dirty="0"/>
              <a:t> Geodesy  </a:t>
            </a:r>
            <a:r>
              <a:rPr lang="en-US" altLang="en-US" sz="2400" dirty="0"/>
              <a:t>- define size of planetary bodies (IAU)</a:t>
            </a:r>
          </a:p>
          <a:p>
            <a:pPr eaLnBrk="1" hangingPunct="1">
              <a:buFont typeface="Arial" pitchFamily="34" charset="0"/>
              <a:buChar char="•"/>
            </a:pPr>
            <a:r>
              <a:rPr lang="en-US" altLang="en-US" sz="2400" dirty="0"/>
              <a:t> Planetary</a:t>
            </a:r>
            <a:r>
              <a:rPr lang="en-US" altLang="en-US" sz="2400" b="1" dirty="0"/>
              <a:t> Nomenclature</a:t>
            </a:r>
            <a:r>
              <a:rPr lang="en-US" altLang="en-US" sz="2400" dirty="0"/>
              <a:t> – names of planetary features (IAU)</a:t>
            </a:r>
          </a:p>
          <a:p>
            <a:pPr eaLnBrk="1" hangingPunct="1">
              <a:buFont typeface="Arial" pitchFamily="34" charset="0"/>
              <a:buChar char="•"/>
            </a:pPr>
            <a:r>
              <a:rPr lang="en-US" altLang="en-US" sz="2400" dirty="0"/>
              <a:t> </a:t>
            </a:r>
            <a:r>
              <a:rPr lang="en-US" altLang="en-US" sz="2400" b="1" dirty="0"/>
              <a:t>Geologic Mapping </a:t>
            </a:r>
            <a:r>
              <a:rPr lang="en-US" altLang="en-US" sz="2400" dirty="0"/>
              <a:t>– Publication, GIS, templates (USGS, FGDC)</a:t>
            </a:r>
          </a:p>
          <a:p>
            <a:pPr eaLnBrk="1" hangingPunct="1">
              <a:buFont typeface="Arial" pitchFamily="34" charset="0"/>
              <a:buChar char="•"/>
            </a:pPr>
            <a:r>
              <a:rPr lang="en-US" altLang="en-US" sz="2400" dirty="0"/>
              <a:t> </a:t>
            </a:r>
            <a:r>
              <a:rPr lang="en-US" altLang="en-US" sz="2400" b="1" dirty="0"/>
              <a:t>PDS</a:t>
            </a:r>
            <a:r>
              <a:rPr lang="en-US" altLang="en-US" sz="2400" dirty="0"/>
              <a:t> – data publication, documentation, archives (NASA)</a:t>
            </a:r>
          </a:p>
          <a:p>
            <a:pPr eaLnBrk="1" hangingPunct="1">
              <a:buFont typeface="Arial" pitchFamily="34" charset="0"/>
              <a:buChar char="•"/>
            </a:pPr>
            <a:r>
              <a:rPr lang="en-US" altLang="en-US" sz="2400" dirty="0"/>
              <a:t> Planetary </a:t>
            </a:r>
            <a:r>
              <a:rPr lang="en-US" altLang="en-US" sz="2400" b="1" dirty="0"/>
              <a:t>Cartography / Mapping </a:t>
            </a:r>
            <a:r>
              <a:rPr lang="en-US" altLang="en-US" sz="2400" dirty="0"/>
              <a:t>(MAPSIT / NASA) </a:t>
            </a:r>
          </a:p>
          <a:p>
            <a:pPr eaLnBrk="1" hangingPunct="1">
              <a:buFont typeface="Arial" pitchFamily="34" charset="0"/>
              <a:buChar char="•"/>
            </a:pPr>
            <a:r>
              <a:rPr lang="en-US" altLang="en-US" sz="2400" dirty="0"/>
              <a:t> </a:t>
            </a:r>
            <a:r>
              <a:rPr lang="en-US" altLang="en-US" sz="2400" b="1" dirty="0">
                <a:solidFill>
                  <a:srgbClr val="FFFF00"/>
                </a:solidFill>
              </a:rPr>
              <a:t>Mapping /  Web Standards </a:t>
            </a:r>
            <a:r>
              <a:rPr lang="en-US" altLang="en-US" sz="2000" dirty="0"/>
              <a:t>(OGC – Open Geospatial Consortium)</a:t>
            </a:r>
            <a:endParaRPr lang="en-US" altLang="en-US" sz="2400" dirty="0"/>
          </a:p>
          <a:p>
            <a:pPr eaLnBrk="1" hangingPunct="1">
              <a:buFont typeface="Arial" pitchFamily="34" charset="0"/>
              <a:buChar char="•"/>
            </a:pPr>
            <a:r>
              <a:rPr lang="en-US" altLang="en-US" sz="2400" dirty="0"/>
              <a:t> </a:t>
            </a:r>
            <a:r>
              <a:rPr lang="en-US" altLang="en-US" sz="2400" b="1" dirty="0">
                <a:solidFill>
                  <a:srgbClr val="FFFF00"/>
                </a:solidFill>
              </a:rPr>
              <a:t>GIS Format Standards </a:t>
            </a:r>
            <a:r>
              <a:rPr lang="en-US" altLang="en-US" sz="2400" dirty="0"/>
              <a:t>(GeoTiff/COG, </a:t>
            </a:r>
            <a:r>
              <a:rPr lang="en-US" altLang="en-US" sz="2400" dirty="0" err="1"/>
              <a:t>GeoPackage</a:t>
            </a:r>
            <a:r>
              <a:rPr lang="en-US" altLang="en-US" sz="2400" dirty="0"/>
              <a:t>, WKT2   					         projections, STAC – most sponsored by OGC)</a:t>
            </a:r>
          </a:p>
          <a:p>
            <a:pPr eaLnBrk="1" hangingPunct="1">
              <a:buFont typeface="Arial" pitchFamily="34" charset="0"/>
              <a:buChar char="•"/>
            </a:pPr>
            <a:r>
              <a:rPr lang="en-US" altLang="en-US" sz="2400" dirty="0"/>
              <a:t>Help with </a:t>
            </a:r>
            <a:r>
              <a:rPr lang="en-US" altLang="en-US" sz="2400" b="1" dirty="0"/>
              <a:t>Camera Sensor</a:t>
            </a:r>
            <a:r>
              <a:rPr lang="en-US" altLang="en-US" sz="2400" dirty="0"/>
              <a:t> Model (CSM) Working Group</a:t>
            </a:r>
          </a:p>
        </p:txBody>
      </p:sp>
      <p:sp>
        <p:nvSpPr>
          <p:cNvPr id="4" name="Slide Number Placeholder 2"/>
          <p:cNvSpPr>
            <a:spLocks noGrp="1"/>
          </p:cNvSpPr>
          <p:nvPr>
            <p:ph type="sldNum" sz="quarter" idx="15"/>
          </p:nvPr>
        </p:nvSpPr>
        <p:spPr>
          <a:xfrm>
            <a:off x="9410700" y="6543676"/>
            <a:ext cx="876300" cy="247650"/>
          </a:xfrm>
        </p:spPr>
        <p:txBody>
          <a:bodyPr/>
          <a:lstStyle/>
          <a:p>
            <a:pPr defTabSz="914400" eaLnBrk="0" fontAlgn="base" hangingPunct="0">
              <a:spcBef>
                <a:spcPct val="0"/>
              </a:spcBef>
              <a:spcAft>
                <a:spcPct val="0"/>
              </a:spcAft>
              <a:defRPr/>
            </a:pPr>
            <a:fld id="{3738CA68-3185-4CC7-8656-4EC42A473DB7}" type="slidenum">
              <a:rPr lang="en-US">
                <a:solidFill>
                  <a:srgbClr val="FFFFFF">
                    <a:alpha val="65000"/>
                  </a:srgbClr>
                </a:solidFill>
                <a:latin typeface="Arial" charset="0"/>
              </a:rPr>
              <a:pPr defTabSz="914400" eaLnBrk="0" fontAlgn="base" hangingPunct="0">
                <a:spcBef>
                  <a:spcPct val="0"/>
                </a:spcBef>
                <a:spcAft>
                  <a:spcPct val="0"/>
                </a:spcAft>
                <a:defRPr/>
              </a:pPr>
              <a:t>3</a:t>
            </a:fld>
            <a:endParaRPr lang="en-US" dirty="0">
              <a:solidFill>
                <a:srgbClr val="FFFFFF">
                  <a:alpha val="65000"/>
                </a:srgbClr>
              </a:solidFill>
              <a:latin typeface="Arial" charset="0"/>
            </a:endParaRPr>
          </a:p>
        </p:txBody>
      </p:sp>
      <p:sp>
        <p:nvSpPr>
          <p:cNvPr id="5" name="Footer Placeholder 3"/>
          <p:cNvSpPr>
            <a:spLocks noGrp="1"/>
          </p:cNvSpPr>
          <p:nvPr>
            <p:ph type="ftr" sz="quarter" idx="16"/>
          </p:nvPr>
        </p:nvSpPr>
        <p:spPr>
          <a:xfrm>
            <a:off x="3333752" y="6534150"/>
            <a:ext cx="4086225" cy="247650"/>
          </a:xfrm>
        </p:spPr>
        <p:txBody>
          <a:bodyPr/>
          <a:lstStyle/>
          <a:p>
            <a:pPr defTabSz="914400" eaLnBrk="0" fontAlgn="base" hangingPunct="0">
              <a:spcBef>
                <a:spcPct val="0"/>
              </a:spcBef>
              <a:spcAft>
                <a:spcPct val="0"/>
              </a:spcAft>
              <a:defRPr/>
            </a:pPr>
            <a:r>
              <a:rPr lang="en-US" dirty="0">
                <a:solidFill>
                  <a:srgbClr val="FFFFFF">
                    <a:alpha val="65000"/>
                  </a:srgbClr>
                </a:solidFill>
                <a:latin typeface="Arial" charset="0"/>
              </a:rPr>
              <a:t>GMAP 2023</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1275" y="0"/>
            <a:ext cx="19907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07813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9901" y="0"/>
            <a:ext cx="10241280" cy="1066800"/>
          </a:xfrm>
        </p:spPr>
        <p:txBody>
          <a:bodyPr>
            <a:normAutofit/>
          </a:bodyPr>
          <a:lstStyle/>
          <a:p>
            <a:r>
              <a:rPr lang="en-US" altLang="en-US" sz="4400" dirty="0">
                <a:solidFill>
                  <a:schemeClr val="accent2"/>
                </a:solidFill>
              </a:rPr>
              <a:t>Lessons Learned</a:t>
            </a:r>
          </a:p>
        </p:txBody>
      </p:sp>
      <p:sp>
        <p:nvSpPr>
          <p:cNvPr id="26627" name="Rectangle 3"/>
          <p:cNvSpPr>
            <a:spLocks noGrp="1" noChangeArrowheads="1"/>
          </p:cNvSpPr>
          <p:nvPr>
            <p:ph type="body" idx="4294967295"/>
          </p:nvPr>
        </p:nvSpPr>
        <p:spPr>
          <a:xfrm>
            <a:off x="1435769" y="978569"/>
            <a:ext cx="10286330" cy="5410200"/>
          </a:xfrm>
          <a:prstGeom prst="rect">
            <a:avLst/>
          </a:prstGeom>
        </p:spPr>
        <p:txBody>
          <a:bodyPr/>
          <a:lstStyle/>
          <a:p>
            <a:pPr marL="457200" indent="-457200">
              <a:lnSpc>
                <a:spcPct val="80000"/>
              </a:lnSpc>
              <a:buSzPct val="50000"/>
              <a:defRPr/>
            </a:pPr>
            <a:endParaRPr lang="en-US" altLang="en-US" sz="2000" b="1" dirty="0"/>
          </a:p>
          <a:p>
            <a:pPr algn="ctr">
              <a:lnSpc>
                <a:spcPct val="80000"/>
              </a:lnSpc>
              <a:buSzPct val="50000"/>
              <a:defRPr/>
            </a:pPr>
            <a:r>
              <a:rPr lang="en-US" altLang="en-US" sz="2800" b="1" dirty="0"/>
              <a:t>Help make the DATA the focus</a:t>
            </a:r>
          </a:p>
          <a:p>
            <a:pPr>
              <a:lnSpc>
                <a:spcPct val="80000"/>
              </a:lnSpc>
              <a:buSzPct val="50000"/>
              <a:defRPr/>
            </a:pPr>
            <a:endParaRPr lang="en-US" altLang="en-US" sz="1050" b="1" dirty="0"/>
          </a:p>
          <a:p>
            <a:pPr>
              <a:lnSpc>
                <a:spcPct val="80000"/>
              </a:lnSpc>
              <a:buSzPct val="50000"/>
              <a:defRPr/>
            </a:pPr>
            <a:r>
              <a:rPr lang="en-US" altLang="en-US" sz="2800" b="1" dirty="0"/>
              <a:t>“Analysis-ready” (ARD) products are critical</a:t>
            </a:r>
          </a:p>
          <a:p>
            <a:pPr marL="0" lvl="1" indent="0">
              <a:lnSpc>
                <a:spcPct val="80000"/>
              </a:lnSpc>
              <a:buSzPct val="50000"/>
              <a:buNone/>
              <a:defRPr/>
            </a:pPr>
            <a:r>
              <a:rPr lang="en-US" altLang="en-US" sz="2400" b="1" dirty="0"/>
              <a:t>   -- to produce…</a:t>
            </a:r>
          </a:p>
          <a:p>
            <a:pPr marL="0" lvl="1" indent="0">
              <a:lnSpc>
                <a:spcPct val="80000"/>
              </a:lnSpc>
              <a:buSzPct val="50000"/>
              <a:buNone/>
              <a:defRPr/>
            </a:pPr>
            <a:r>
              <a:rPr lang="en-US" altLang="en-US" sz="2400" b="1" dirty="0"/>
              <a:t>   -- and release…</a:t>
            </a:r>
          </a:p>
          <a:p>
            <a:pPr>
              <a:lnSpc>
                <a:spcPct val="80000"/>
              </a:lnSpc>
              <a:buSzPct val="50000"/>
              <a:defRPr/>
            </a:pPr>
            <a:r>
              <a:rPr lang="en-US" altLang="en-US" sz="1050" b="1" dirty="0"/>
              <a:t>  </a:t>
            </a:r>
          </a:p>
          <a:p>
            <a:pPr>
              <a:lnSpc>
                <a:spcPct val="80000"/>
              </a:lnSpc>
              <a:buSzPct val="50000"/>
              <a:defRPr/>
            </a:pPr>
            <a:r>
              <a:rPr lang="en-US" altLang="en-US" sz="2800" b="1" dirty="0"/>
              <a:t>Support </a:t>
            </a:r>
            <a:r>
              <a:rPr lang="en-US" altLang="en-US" sz="2800" b="1" u="sng" dirty="0"/>
              <a:t>Open Standards</a:t>
            </a:r>
            <a:r>
              <a:rPr lang="en-US" altLang="en-US" sz="2800" b="1" dirty="0"/>
              <a:t> and </a:t>
            </a:r>
            <a:r>
              <a:rPr lang="en-US" altLang="en-US" sz="2800" b="1" u="sng" dirty="0"/>
              <a:t>Open Source</a:t>
            </a:r>
            <a:r>
              <a:rPr lang="en-US" altLang="en-US" sz="2800" b="1" dirty="0"/>
              <a:t> widely beneficial</a:t>
            </a:r>
          </a:p>
          <a:p>
            <a:pPr marL="0" lvl="1" indent="0">
              <a:lnSpc>
                <a:spcPct val="80000"/>
              </a:lnSpc>
              <a:buSzPct val="50000"/>
              <a:buNone/>
              <a:defRPr/>
            </a:pPr>
            <a:r>
              <a:rPr lang="en-US" altLang="en-US" sz="2400" b="1" dirty="0"/>
              <a:t>   -- </a:t>
            </a:r>
            <a:r>
              <a:rPr lang="en-US" altLang="en-US" sz="2400" b="1" u="sng" dirty="0"/>
              <a:t>adapting</a:t>
            </a:r>
            <a:r>
              <a:rPr lang="en-US" altLang="en-US" sz="2400" b="1" dirty="0"/>
              <a:t> standards/technology is almost always better than inventing</a:t>
            </a:r>
          </a:p>
          <a:p>
            <a:pPr>
              <a:lnSpc>
                <a:spcPct val="80000"/>
              </a:lnSpc>
              <a:buSzPct val="50000"/>
              <a:defRPr/>
            </a:pPr>
            <a:endParaRPr lang="en-US" altLang="en-US" sz="1050" b="1" dirty="0"/>
          </a:p>
          <a:p>
            <a:pPr>
              <a:lnSpc>
                <a:spcPct val="80000"/>
              </a:lnSpc>
              <a:buSzPct val="50000"/>
              <a:defRPr/>
            </a:pPr>
            <a:r>
              <a:rPr lang="en-US" altLang="en-US" sz="2800" b="1" dirty="0"/>
              <a:t>Always credit data providers</a:t>
            </a:r>
          </a:p>
          <a:p>
            <a:pPr marL="0" lvl="1" indent="0">
              <a:lnSpc>
                <a:spcPct val="80000"/>
              </a:lnSpc>
              <a:buSzPct val="50000"/>
              <a:buNone/>
              <a:defRPr/>
            </a:pPr>
            <a:r>
              <a:rPr lang="en-US" altLang="en-US" sz="2400" b="1" dirty="0"/>
              <a:t>   -- but two-way street, </a:t>
            </a:r>
            <a:r>
              <a:rPr lang="en-US" altLang="en-US" sz="2400" b="1" u="sng" dirty="0"/>
              <a:t>data providers</a:t>
            </a:r>
            <a:r>
              <a:rPr lang="en-US" altLang="en-US" sz="2400" b="1" dirty="0"/>
              <a:t> need good metadata!</a:t>
            </a:r>
          </a:p>
          <a:p>
            <a:pPr>
              <a:lnSpc>
                <a:spcPct val="80000"/>
              </a:lnSpc>
              <a:buSzPct val="50000"/>
              <a:defRPr/>
            </a:pPr>
            <a:endParaRPr lang="en-US" altLang="en-US" b="1" dirty="0">
              <a:solidFill>
                <a:schemeClr val="tx2"/>
              </a:solidFill>
            </a:endParaRPr>
          </a:p>
        </p:txBody>
      </p:sp>
      <p:sp>
        <p:nvSpPr>
          <p:cNvPr id="4" name="Slide Number Placeholder 2"/>
          <p:cNvSpPr>
            <a:spLocks noGrp="1"/>
          </p:cNvSpPr>
          <p:nvPr>
            <p:ph type="sldNum" sz="quarter" idx="15"/>
          </p:nvPr>
        </p:nvSpPr>
        <p:spPr>
          <a:xfrm>
            <a:off x="9410700" y="6543676"/>
            <a:ext cx="876300" cy="247650"/>
          </a:xfrm>
        </p:spPr>
        <p:txBody>
          <a:bodyPr/>
          <a:lstStyle/>
          <a:p>
            <a:pPr defTabSz="914400" eaLnBrk="0" fontAlgn="base" hangingPunct="0">
              <a:spcBef>
                <a:spcPct val="0"/>
              </a:spcBef>
              <a:spcAft>
                <a:spcPct val="0"/>
              </a:spcAft>
              <a:defRPr/>
            </a:pPr>
            <a:fld id="{3738CA68-3185-4CC7-8656-4EC42A473DB7}" type="slidenum">
              <a:rPr lang="en-US">
                <a:solidFill>
                  <a:srgbClr val="FFFFFF">
                    <a:alpha val="65000"/>
                  </a:srgbClr>
                </a:solidFill>
                <a:latin typeface="Arial" charset="0"/>
              </a:rPr>
              <a:pPr defTabSz="914400" eaLnBrk="0" fontAlgn="base" hangingPunct="0">
                <a:spcBef>
                  <a:spcPct val="0"/>
                </a:spcBef>
                <a:spcAft>
                  <a:spcPct val="0"/>
                </a:spcAft>
                <a:defRPr/>
              </a:pPr>
              <a:t>4</a:t>
            </a:fld>
            <a:endParaRPr lang="en-US" dirty="0">
              <a:solidFill>
                <a:srgbClr val="FFFFFF">
                  <a:alpha val="65000"/>
                </a:srgbClr>
              </a:solidFill>
              <a:latin typeface="Arial" charset="0"/>
            </a:endParaRPr>
          </a:p>
        </p:txBody>
      </p:sp>
      <p:sp>
        <p:nvSpPr>
          <p:cNvPr id="5" name="Footer Placeholder 3"/>
          <p:cNvSpPr>
            <a:spLocks noGrp="1"/>
          </p:cNvSpPr>
          <p:nvPr>
            <p:ph type="ftr" sz="quarter" idx="16"/>
          </p:nvPr>
        </p:nvSpPr>
        <p:spPr>
          <a:xfrm>
            <a:off x="3333752" y="6534150"/>
            <a:ext cx="4086225" cy="247650"/>
          </a:xfrm>
        </p:spPr>
        <p:txBody>
          <a:bodyPr/>
          <a:lstStyle/>
          <a:p>
            <a:pPr defTabSz="914400" eaLnBrk="0" fontAlgn="base" hangingPunct="0">
              <a:spcBef>
                <a:spcPct val="0"/>
              </a:spcBef>
              <a:spcAft>
                <a:spcPct val="0"/>
              </a:spcAft>
              <a:defRPr/>
            </a:pPr>
            <a:r>
              <a:rPr lang="en-US" dirty="0">
                <a:solidFill>
                  <a:srgbClr val="FFFFFF">
                    <a:alpha val="65000"/>
                  </a:srgbClr>
                </a:solidFill>
                <a:latin typeface="Arial" charset="0"/>
              </a:rPr>
              <a:t>GMAP 2023</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1275" y="0"/>
            <a:ext cx="19907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35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5</a:t>
            </a:fld>
            <a:endParaRPr lang="en-US"/>
          </a:p>
        </p:txBody>
      </p:sp>
      <p:sp>
        <p:nvSpPr>
          <p:cNvPr id="4" name="Footer Placeholder 3"/>
          <p:cNvSpPr>
            <a:spLocks noGrp="1"/>
          </p:cNvSpPr>
          <p:nvPr>
            <p:ph type="ftr" sz="quarter" idx="16"/>
          </p:nvPr>
        </p:nvSpPr>
        <p:spPr/>
        <p:txBody>
          <a:bodyPr/>
          <a:lstStyle/>
          <a:p>
            <a:pPr>
              <a:defRPr/>
            </a:pPr>
            <a:r>
              <a:rPr lang="en-US" dirty="0"/>
              <a:t>GMAP 2023</a:t>
            </a:r>
          </a:p>
        </p:txBody>
      </p:sp>
      <p:sp>
        <p:nvSpPr>
          <p:cNvPr id="5" name="Title 4"/>
          <p:cNvSpPr>
            <a:spLocks noGrp="1"/>
          </p:cNvSpPr>
          <p:nvPr>
            <p:ph type="title"/>
          </p:nvPr>
        </p:nvSpPr>
        <p:spPr/>
        <p:txBody>
          <a:bodyPr/>
          <a:lstStyle/>
          <a:p>
            <a:endParaRPr lang="en-US"/>
          </a:p>
        </p:txBody>
      </p:sp>
      <p:pic>
        <p:nvPicPr>
          <p:cNvPr id="2050" name="Picture 2" descr="https://upload.wikimedia.org/wikipedia/commons/b/b3/NASA-JourneyToMars-ScienceExplorationTechnology-20141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99" y="-1"/>
            <a:ext cx="12706999" cy="7502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08A292-B874-7035-7C08-DB72D4637C8C}"/>
              </a:ext>
            </a:extLst>
          </p:cNvPr>
          <p:cNvSpPr txBox="1"/>
          <p:nvPr/>
        </p:nvSpPr>
        <p:spPr>
          <a:xfrm>
            <a:off x="10038080" y="6213897"/>
            <a:ext cx="1859280" cy="369332"/>
          </a:xfrm>
          <a:prstGeom prst="rect">
            <a:avLst/>
          </a:prstGeom>
          <a:noFill/>
        </p:spPr>
        <p:txBody>
          <a:bodyPr wrap="square">
            <a:spAutoFit/>
          </a:bodyPr>
          <a:lstStyle/>
          <a:p>
            <a:r>
              <a:rPr lang="en-US" dirty="0">
                <a:solidFill>
                  <a:srgbClr val="BDC1C6"/>
                </a:solidFill>
                <a:latin typeface="arial" panose="020B0604020202020204" pitchFamily="34" charset="0"/>
              </a:rPr>
              <a:t>Image: NASA</a:t>
            </a:r>
            <a:endParaRPr lang="en-US" dirty="0"/>
          </a:p>
        </p:txBody>
      </p:sp>
    </p:spTree>
    <p:extLst>
      <p:ext uri="{BB962C8B-B14F-4D97-AF65-F5344CB8AC3E}">
        <p14:creationId xmlns:p14="http://schemas.microsoft.com/office/powerpoint/2010/main" val="188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6</a:t>
            </a:fld>
            <a:endParaRPr lang="en-US"/>
          </a:p>
        </p:txBody>
      </p:sp>
      <p:sp>
        <p:nvSpPr>
          <p:cNvPr id="4" name="Footer Placeholder 3"/>
          <p:cNvSpPr>
            <a:spLocks noGrp="1"/>
          </p:cNvSpPr>
          <p:nvPr>
            <p:ph type="ftr" sz="quarter" idx="16"/>
          </p:nvPr>
        </p:nvSpPr>
        <p:spPr/>
        <p:txBody>
          <a:bodyPr/>
          <a:lstStyle/>
          <a:p>
            <a:pPr>
              <a:defRPr/>
            </a:pPr>
            <a:r>
              <a:rPr lang="en-US" dirty="0"/>
              <a:t>GMAP 2023</a:t>
            </a:r>
          </a:p>
        </p:txBody>
      </p:sp>
      <p:sp>
        <p:nvSpPr>
          <p:cNvPr id="5" name="Title 4"/>
          <p:cNvSpPr>
            <a:spLocks noGrp="1"/>
          </p:cNvSpPr>
          <p:nvPr>
            <p:ph type="title"/>
          </p:nvPr>
        </p:nvSpPr>
        <p:spPr>
          <a:xfrm>
            <a:off x="469900" y="537118"/>
            <a:ext cx="11082019" cy="2233792"/>
          </a:xfrm>
        </p:spPr>
        <p:txBody>
          <a:bodyPr>
            <a:normAutofit/>
          </a:bodyPr>
          <a:lstStyle/>
          <a:p>
            <a:r>
              <a:rPr lang="en-US" dirty="0"/>
              <a:t>Previous landing site support for</a:t>
            </a:r>
            <a:br>
              <a:rPr lang="en-US" dirty="0"/>
            </a:br>
            <a:r>
              <a:rPr lang="en-US" dirty="0"/>
              <a:t>Mars Pathfinder (late 90’s)</a:t>
            </a:r>
          </a:p>
        </p:txBody>
      </p:sp>
      <p:sp>
        <p:nvSpPr>
          <p:cNvPr id="6" name="AutoShape 2" descr="https://img.purch.com/h/1400/aHR0cDovL3d3dy5zcGFjZS5jb20vaW1hZ2VzL2kvMDAwLzAwOS84NjAvb3JpZ2luYWwvbWFycy1wYXRoZmluZGVyLXNvam91cm5lci5qcGc/MTMwNjM1OTk3O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332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3738CA68-3185-4CC7-8656-4EC42A473DB7}" type="slidenum">
              <a:rPr lang="en-US" smtClean="0"/>
              <a:pPr>
                <a:defRPr/>
              </a:pPr>
              <a:t>7</a:t>
            </a:fld>
            <a:endParaRPr lang="en-US"/>
          </a:p>
        </p:txBody>
      </p:sp>
      <p:sp>
        <p:nvSpPr>
          <p:cNvPr id="4" name="Footer Placeholder 3"/>
          <p:cNvSpPr>
            <a:spLocks noGrp="1"/>
          </p:cNvSpPr>
          <p:nvPr>
            <p:ph type="ftr" sz="quarter" idx="16"/>
          </p:nvPr>
        </p:nvSpPr>
        <p:spPr/>
        <p:txBody>
          <a:bodyPr/>
          <a:lstStyle/>
          <a:p>
            <a:pPr>
              <a:defRPr/>
            </a:pPr>
            <a:r>
              <a:rPr lang="en-US" dirty="0"/>
              <a:t>GMAP 2023</a:t>
            </a:r>
          </a:p>
        </p:txBody>
      </p:sp>
      <p:pic>
        <p:nvPicPr>
          <p:cNvPr id="6" name="Picture 5"/>
          <p:cNvPicPr>
            <a:picLocks noChangeAspect="1"/>
          </p:cNvPicPr>
          <p:nvPr/>
        </p:nvPicPr>
        <p:blipFill>
          <a:blip r:embed="rId2"/>
          <a:stretch>
            <a:fillRect/>
          </a:stretch>
        </p:blipFill>
        <p:spPr>
          <a:xfrm>
            <a:off x="1212575" y="3"/>
            <a:ext cx="9699346" cy="6858001"/>
          </a:xfrm>
          <a:prstGeom prst="rect">
            <a:avLst/>
          </a:prstGeom>
        </p:spPr>
      </p:pic>
      <p:pic>
        <p:nvPicPr>
          <p:cNvPr id="7" name="Picture 2">
            <a:extLst>
              <a:ext uri="{FF2B5EF4-FFF2-40B4-BE49-F238E27FC236}">
                <a16:creationId xmlns:a16="http://schemas.microsoft.com/office/drawing/2014/main" id="{6C8659A7-D97B-F953-3C32-64B2EDC04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4213" y="0"/>
            <a:ext cx="1257787" cy="49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085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3B64D2-6EC2-BCC0-7E9D-3417ED31D0E8}"/>
              </a:ext>
            </a:extLst>
          </p:cNvPr>
          <p:cNvSpPr>
            <a:spLocks noGrp="1"/>
          </p:cNvSpPr>
          <p:nvPr>
            <p:ph type="sldNum" sz="quarter" idx="15"/>
          </p:nvPr>
        </p:nvSpPr>
        <p:spPr/>
        <p:txBody>
          <a:bodyPr/>
          <a:lstStyle/>
          <a:p>
            <a:pPr>
              <a:defRPr/>
            </a:pPr>
            <a:fld id="{3738CA68-3185-4CC7-8656-4EC42A473DB7}" type="slidenum">
              <a:rPr lang="en-US" smtClean="0"/>
              <a:pPr>
                <a:defRPr/>
              </a:pPr>
              <a:t>8</a:t>
            </a:fld>
            <a:endParaRPr lang="en-US"/>
          </a:p>
        </p:txBody>
      </p:sp>
      <p:sp>
        <p:nvSpPr>
          <p:cNvPr id="4" name="Footer Placeholder 3">
            <a:extLst>
              <a:ext uri="{FF2B5EF4-FFF2-40B4-BE49-F238E27FC236}">
                <a16:creationId xmlns:a16="http://schemas.microsoft.com/office/drawing/2014/main" id="{F959A6F1-B2F7-E32F-1619-3E38FCAB7DBD}"/>
              </a:ext>
            </a:extLst>
          </p:cNvPr>
          <p:cNvSpPr>
            <a:spLocks noGrp="1"/>
          </p:cNvSpPr>
          <p:nvPr>
            <p:ph type="ftr" sz="quarter" idx="16"/>
          </p:nvPr>
        </p:nvSpPr>
        <p:spPr>
          <a:xfrm>
            <a:off x="879621" y="6543676"/>
            <a:ext cx="5448300" cy="247650"/>
          </a:xfrm>
        </p:spPr>
        <p:txBody>
          <a:bodyPr/>
          <a:lstStyle/>
          <a:p>
            <a:pPr>
              <a:defRPr/>
            </a:pPr>
            <a:r>
              <a:rPr lang="en-US" dirty="0"/>
              <a:t>GMAP 2023</a:t>
            </a:r>
          </a:p>
        </p:txBody>
      </p:sp>
      <p:sp>
        <p:nvSpPr>
          <p:cNvPr id="5" name="Title 4">
            <a:extLst>
              <a:ext uri="{FF2B5EF4-FFF2-40B4-BE49-F238E27FC236}">
                <a16:creationId xmlns:a16="http://schemas.microsoft.com/office/drawing/2014/main" id="{2D2954C9-34F4-4EE5-089C-65DF8B22F194}"/>
              </a:ext>
            </a:extLst>
          </p:cNvPr>
          <p:cNvSpPr>
            <a:spLocks noGrp="1"/>
          </p:cNvSpPr>
          <p:nvPr>
            <p:ph type="title"/>
          </p:nvPr>
        </p:nvSpPr>
        <p:spPr>
          <a:xfrm>
            <a:off x="469901" y="1047750"/>
            <a:ext cx="10241280" cy="1066800"/>
          </a:xfrm>
        </p:spPr>
        <p:txBody>
          <a:bodyPr>
            <a:normAutofit fontScale="90000"/>
          </a:bodyPr>
          <a:lstStyle/>
          <a:p>
            <a:r>
              <a:rPr lang="en-US" dirty="0"/>
              <a:t>“Simple”</a:t>
            </a:r>
            <a:br>
              <a:rPr lang="en-US" dirty="0"/>
            </a:br>
            <a:r>
              <a:rPr lang="en-US" dirty="0"/>
              <a:t>Entry and </a:t>
            </a:r>
            <a:br>
              <a:rPr lang="en-US" dirty="0"/>
            </a:br>
            <a:r>
              <a:rPr lang="en-US" dirty="0"/>
              <a:t>Descent</a:t>
            </a:r>
          </a:p>
        </p:txBody>
      </p:sp>
      <p:pic>
        <p:nvPicPr>
          <p:cNvPr id="2050" name="Picture 2">
            <a:extLst>
              <a:ext uri="{FF2B5EF4-FFF2-40B4-BE49-F238E27FC236}">
                <a16:creationId xmlns:a16="http://schemas.microsoft.com/office/drawing/2014/main" id="{1DE091EF-E3E9-2D4F-F8FE-2DF309FC2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026" y="24470"/>
            <a:ext cx="9018659" cy="682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9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CD9F15-4E53-4A68-95B2-7A22370FEE26}"/>
              </a:ext>
            </a:extLst>
          </p:cNvPr>
          <p:cNvSpPr>
            <a:spLocks noGrp="1"/>
          </p:cNvSpPr>
          <p:nvPr>
            <p:ph type="sldNum" sz="quarter" idx="15"/>
          </p:nvPr>
        </p:nvSpPr>
        <p:spPr/>
        <p:txBody>
          <a:bodyPr/>
          <a:lstStyle/>
          <a:p>
            <a:pPr>
              <a:defRPr/>
            </a:pPr>
            <a:fld id="{3738CA68-3185-4CC7-8656-4EC42A473DB7}" type="slidenum">
              <a:rPr lang="en-US" smtClean="0"/>
              <a:pPr>
                <a:defRPr/>
              </a:pPr>
              <a:t>9</a:t>
            </a:fld>
            <a:endParaRPr lang="en-US"/>
          </a:p>
        </p:txBody>
      </p:sp>
      <p:sp>
        <p:nvSpPr>
          <p:cNvPr id="4" name="Footer Placeholder 3">
            <a:extLst>
              <a:ext uri="{FF2B5EF4-FFF2-40B4-BE49-F238E27FC236}">
                <a16:creationId xmlns:a16="http://schemas.microsoft.com/office/drawing/2014/main" id="{0983741C-1995-C4A3-553C-7456F8B10664}"/>
              </a:ext>
            </a:extLst>
          </p:cNvPr>
          <p:cNvSpPr>
            <a:spLocks noGrp="1"/>
          </p:cNvSpPr>
          <p:nvPr>
            <p:ph type="ftr" sz="quarter" idx="16"/>
          </p:nvPr>
        </p:nvSpPr>
        <p:spPr/>
        <p:txBody>
          <a:bodyPr/>
          <a:lstStyle/>
          <a:p>
            <a:pPr>
              <a:defRPr/>
            </a:pPr>
            <a:r>
              <a:rPr lang="en-US" dirty="0"/>
              <a:t>GMAP 2023</a:t>
            </a:r>
          </a:p>
        </p:txBody>
      </p:sp>
      <p:sp>
        <p:nvSpPr>
          <p:cNvPr id="5" name="Title 4">
            <a:extLst>
              <a:ext uri="{FF2B5EF4-FFF2-40B4-BE49-F238E27FC236}">
                <a16:creationId xmlns:a16="http://schemas.microsoft.com/office/drawing/2014/main" id="{99CE59DF-08DF-EEE3-CBCC-1385C5B6BD78}"/>
              </a:ext>
            </a:extLst>
          </p:cNvPr>
          <p:cNvSpPr>
            <a:spLocks noGrp="1"/>
          </p:cNvSpPr>
          <p:nvPr>
            <p:ph type="title"/>
          </p:nvPr>
        </p:nvSpPr>
        <p:spPr/>
        <p:txBody>
          <a:bodyPr/>
          <a:lstStyle/>
          <a:p>
            <a:r>
              <a:rPr lang="en-US" dirty="0"/>
              <a:t>Bouncing Airbag Entry!</a:t>
            </a:r>
          </a:p>
        </p:txBody>
      </p:sp>
      <p:pic>
        <p:nvPicPr>
          <p:cNvPr id="1026" name="Picture 2" descr="Mars Exploration Rover Mission: The Mission">
            <a:extLst>
              <a:ext uri="{FF2B5EF4-FFF2-40B4-BE49-F238E27FC236}">
                <a16:creationId xmlns:a16="http://schemas.microsoft.com/office/drawing/2014/main" id="{D10717F2-2FA5-26D9-372C-83E725396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37" y="1510784"/>
            <a:ext cx="6267701" cy="4675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ce history, nasa, Pathfinder">
            <a:extLst>
              <a:ext uri="{FF2B5EF4-FFF2-40B4-BE49-F238E27FC236}">
                <a16:creationId xmlns:a16="http://schemas.microsoft.com/office/drawing/2014/main" id="{73E75509-C8E3-EEBE-3EAA-5F09FD210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277" y="1510784"/>
            <a:ext cx="7024533" cy="467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9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ylar">
  <a:themeElements>
    <a:clrScheme name="Custom 4">
      <a:dk1>
        <a:srgbClr val="000000"/>
      </a:dk1>
      <a:lt1>
        <a:srgbClr val="FFFFFF"/>
      </a:lt1>
      <a:dk2>
        <a:srgbClr val="656162"/>
      </a:dk2>
      <a:lt2>
        <a:srgbClr val="E0DACC"/>
      </a:lt2>
      <a:accent1>
        <a:srgbClr val="4A5A7A"/>
      </a:accent1>
      <a:accent2>
        <a:srgbClr val="FFFFFF"/>
      </a:accent2>
      <a:accent3>
        <a:srgbClr val="975C00"/>
      </a:accent3>
      <a:accent4>
        <a:srgbClr val="754D41"/>
      </a:accent4>
      <a:accent5>
        <a:srgbClr val="838995"/>
      </a:accent5>
      <a:accent6>
        <a:srgbClr val="687B66"/>
      </a:accent6>
      <a:hlink>
        <a:srgbClr val="FFAA27"/>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40477</TotalTime>
  <Words>2220</Words>
  <Application>Microsoft Office PowerPoint</Application>
  <PresentationFormat>Widescreen</PresentationFormat>
  <Paragraphs>226</Paragraphs>
  <Slides>26</Slides>
  <Notes>16</Notes>
  <HiddenSlides>2</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Arial</vt:lpstr>
      <vt:lpstr>Arial Narrow</vt:lpstr>
      <vt:lpstr>Calibri</vt:lpstr>
      <vt:lpstr>Corbel</vt:lpstr>
      <vt:lpstr>Gill Sans</vt:lpstr>
      <vt:lpstr>Open Sans</vt:lpstr>
      <vt:lpstr>Roboto</vt:lpstr>
      <vt:lpstr>Wingdings</vt:lpstr>
      <vt:lpstr>Office Theme</vt:lpstr>
      <vt:lpstr>Mylar</vt:lpstr>
      <vt:lpstr>Base mapping product generation for autonomous landing  original title: Helping to Land a Mars  Rover using FOSS4G Tools  Trent Hare</vt:lpstr>
      <vt:lpstr>Astrogeology - USGS</vt:lpstr>
      <vt:lpstr>Astrogeology - Standards</vt:lpstr>
      <vt:lpstr>Lessons Learned</vt:lpstr>
      <vt:lpstr>PowerPoint Presentation</vt:lpstr>
      <vt:lpstr>Previous landing site support for Mars Pathfinder (late 90’s)</vt:lpstr>
      <vt:lpstr>PowerPoint Presentation</vt:lpstr>
      <vt:lpstr>“Simple” Entry and  Descent</vt:lpstr>
      <vt:lpstr>Bouncing Airbag Entry!</vt:lpstr>
      <vt:lpstr>Landing site support for Mars Pathfinder</vt:lpstr>
      <vt:lpstr>PowerPoint Presentation</vt:lpstr>
      <vt:lpstr>Landing Evolved: 2020 Perseverance Rover  (1025 kg)</vt:lpstr>
      <vt:lpstr>2020 Rover Landing:  Entry, Descent, and Landing (EDL) Cameras and Microphone </vt:lpstr>
      <vt:lpstr>2020 Rover Landing:  Terrain–Relative Navigation (TRN)</vt:lpstr>
      <vt:lpstr>Mars 2020 Mission Objectives</vt:lpstr>
      <vt:lpstr>Terrain Hazards Considered</vt:lpstr>
      <vt:lpstr>Site Selected: Jezero Crater</vt:lpstr>
      <vt:lpstr>What does this require in terms of data? **  lots of it  -- from both NASA and ESA **</vt:lpstr>
      <vt:lpstr>Context (CTX) Flight Mosaic for TRN (6m/p) </vt:lpstr>
      <vt:lpstr>HiRISE Orthomosaic (25cm/p) </vt:lpstr>
      <vt:lpstr>Workflow / Open Source Software</vt:lpstr>
      <vt:lpstr>Seam Removal </vt:lpstr>
      <vt:lpstr>Horizontal Registration Results HiRISE (25cm) vs. CTX (6m) </vt:lpstr>
      <vt:lpstr>In Conclusion - we landed Safely</vt:lpstr>
      <vt:lpstr>PowerPoint Presentation</vt:lpstr>
      <vt:lpstr>Next TRN – The Moon</vt:lpstr>
    </vt:vector>
  </TitlesOfParts>
  <Manager/>
  <Company>NASA / Jet Propulsion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2020 Powerpoint Presentation</dc:title>
  <dc:subject/>
  <dc:creator>Hare, Trent M</dc:creator>
  <cp:keywords/>
  <dc:description/>
  <cp:lastModifiedBy>Trent or Lori Hare</cp:lastModifiedBy>
  <cp:revision>2097</cp:revision>
  <cp:lastPrinted>2016-11-15T15:35:38Z</cp:lastPrinted>
  <dcterms:created xsi:type="dcterms:W3CDTF">2013-07-02T22:41:38Z</dcterms:created>
  <dcterms:modified xsi:type="dcterms:W3CDTF">2023-01-30T14:52:46Z</dcterms:modified>
  <cp:category/>
</cp:coreProperties>
</file>