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slideLayouts/slideLayout1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  <p:sldMasterId id="2147483798" r:id="rId2"/>
    <p:sldMasterId id="2147483808" r:id="rId3"/>
    <p:sldMasterId id="2147483810" r:id="rId4"/>
    <p:sldMasterId id="2147483812" r:id="rId5"/>
    <p:sldMasterId id="2147483816" r:id="rId6"/>
  </p:sldMasterIdLst>
  <p:notesMasterIdLst>
    <p:notesMasterId r:id="rId21"/>
  </p:notesMasterIdLst>
  <p:handoutMasterIdLst>
    <p:handoutMasterId r:id="rId22"/>
  </p:handoutMasterIdLst>
  <p:sldIdLst>
    <p:sldId id="1284" r:id="rId7"/>
    <p:sldId id="1205" r:id="rId8"/>
    <p:sldId id="1146" r:id="rId9"/>
    <p:sldId id="1220" r:id="rId10"/>
    <p:sldId id="1189" r:id="rId11"/>
    <p:sldId id="1221" r:id="rId12"/>
    <p:sldId id="1223" r:id="rId13"/>
    <p:sldId id="1222" r:id="rId14"/>
    <p:sldId id="1249" r:id="rId15"/>
    <p:sldId id="1225" r:id="rId16"/>
    <p:sldId id="1226" r:id="rId17"/>
    <p:sldId id="1227" r:id="rId18"/>
    <p:sldId id="1287" r:id="rId19"/>
    <p:sldId id="1266" r:id="rId20"/>
  </p:sldIdLst>
  <p:sldSz cx="9144000" cy="5143500" type="screen16x9"/>
  <p:notesSz cx="7010400" cy="9296400"/>
  <p:defaultTextStyle>
    <a:defPPr>
      <a:defRPr lang="en-US"/>
    </a:defPPr>
    <a:lvl1pPr algn="l" rtl="0" eaLnBrk="0" fontAlgn="base" hangingPunct="0">
      <a:spcBef>
        <a:spcPct val="50000"/>
      </a:spcBef>
      <a:spcAft>
        <a:spcPct val="0"/>
      </a:spcAft>
      <a:buClr>
        <a:schemeClr val="tx1"/>
      </a:buClr>
      <a:buFont typeface="Wingdings" pitchFamily="2" charset="2"/>
      <a:buChar char="§"/>
      <a:defRPr sz="1700" kern="1200">
        <a:solidFill>
          <a:srgbClr val="000000"/>
        </a:solidFill>
        <a:latin typeface="Arial" pitchFamily="34" charset="0"/>
        <a:ea typeface="MS PGothic" pitchFamily="34" charset="-128"/>
        <a:cs typeface="+mn-cs"/>
      </a:defRPr>
    </a:lvl1pPr>
    <a:lvl2pPr marL="342946" algn="l" rtl="0" eaLnBrk="0" fontAlgn="base" hangingPunct="0">
      <a:spcBef>
        <a:spcPct val="50000"/>
      </a:spcBef>
      <a:spcAft>
        <a:spcPct val="0"/>
      </a:spcAft>
      <a:buClr>
        <a:schemeClr val="tx1"/>
      </a:buClr>
      <a:buFont typeface="Wingdings" pitchFamily="2" charset="2"/>
      <a:buChar char="§"/>
      <a:defRPr sz="1700" kern="1200">
        <a:solidFill>
          <a:srgbClr val="000000"/>
        </a:solidFill>
        <a:latin typeface="Arial" pitchFamily="34" charset="0"/>
        <a:ea typeface="MS PGothic" pitchFamily="34" charset="-128"/>
        <a:cs typeface="+mn-cs"/>
      </a:defRPr>
    </a:lvl2pPr>
    <a:lvl3pPr marL="685891" algn="l" rtl="0" eaLnBrk="0" fontAlgn="base" hangingPunct="0">
      <a:spcBef>
        <a:spcPct val="50000"/>
      </a:spcBef>
      <a:spcAft>
        <a:spcPct val="0"/>
      </a:spcAft>
      <a:buClr>
        <a:schemeClr val="tx1"/>
      </a:buClr>
      <a:buFont typeface="Wingdings" pitchFamily="2" charset="2"/>
      <a:buChar char="§"/>
      <a:defRPr sz="1700" kern="1200">
        <a:solidFill>
          <a:srgbClr val="000000"/>
        </a:solidFill>
        <a:latin typeface="Arial" pitchFamily="34" charset="0"/>
        <a:ea typeface="MS PGothic" pitchFamily="34" charset="-128"/>
        <a:cs typeface="+mn-cs"/>
      </a:defRPr>
    </a:lvl3pPr>
    <a:lvl4pPr marL="1028837" algn="l" rtl="0" eaLnBrk="0" fontAlgn="base" hangingPunct="0">
      <a:spcBef>
        <a:spcPct val="50000"/>
      </a:spcBef>
      <a:spcAft>
        <a:spcPct val="0"/>
      </a:spcAft>
      <a:buClr>
        <a:schemeClr val="tx1"/>
      </a:buClr>
      <a:buFont typeface="Wingdings" pitchFamily="2" charset="2"/>
      <a:buChar char="§"/>
      <a:defRPr sz="1700" kern="1200">
        <a:solidFill>
          <a:srgbClr val="000000"/>
        </a:solidFill>
        <a:latin typeface="Arial" pitchFamily="34" charset="0"/>
        <a:ea typeface="MS PGothic" pitchFamily="34" charset="-128"/>
        <a:cs typeface="+mn-cs"/>
      </a:defRPr>
    </a:lvl4pPr>
    <a:lvl5pPr marL="1371783" algn="l" rtl="0" eaLnBrk="0" fontAlgn="base" hangingPunct="0">
      <a:spcBef>
        <a:spcPct val="50000"/>
      </a:spcBef>
      <a:spcAft>
        <a:spcPct val="0"/>
      </a:spcAft>
      <a:buClr>
        <a:schemeClr val="tx1"/>
      </a:buClr>
      <a:buFont typeface="Wingdings" pitchFamily="2" charset="2"/>
      <a:buChar char="§"/>
      <a:defRPr sz="1700" kern="1200">
        <a:solidFill>
          <a:srgbClr val="000000"/>
        </a:solidFill>
        <a:latin typeface="Arial" pitchFamily="34" charset="0"/>
        <a:ea typeface="MS PGothic" pitchFamily="34" charset="-128"/>
        <a:cs typeface="+mn-cs"/>
      </a:defRPr>
    </a:lvl5pPr>
    <a:lvl6pPr marL="1714729" algn="l" defTabSz="685891" rtl="0" eaLnBrk="1" latinLnBrk="0" hangingPunct="1">
      <a:defRPr sz="1700" kern="1200">
        <a:solidFill>
          <a:srgbClr val="000000"/>
        </a:solidFill>
        <a:latin typeface="Arial" pitchFamily="34" charset="0"/>
        <a:ea typeface="MS PGothic" pitchFamily="34" charset="-128"/>
        <a:cs typeface="+mn-cs"/>
      </a:defRPr>
    </a:lvl6pPr>
    <a:lvl7pPr marL="2057674" algn="l" defTabSz="685891" rtl="0" eaLnBrk="1" latinLnBrk="0" hangingPunct="1">
      <a:defRPr sz="1700" kern="1200">
        <a:solidFill>
          <a:srgbClr val="000000"/>
        </a:solidFill>
        <a:latin typeface="Arial" pitchFamily="34" charset="0"/>
        <a:ea typeface="MS PGothic" pitchFamily="34" charset="-128"/>
        <a:cs typeface="+mn-cs"/>
      </a:defRPr>
    </a:lvl7pPr>
    <a:lvl8pPr marL="2400620" algn="l" defTabSz="685891" rtl="0" eaLnBrk="1" latinLnBrk="0" hangingPunct="1">
      <a:defRPr sz="1700" kern="1200">
        <a:solidFill>
          <a:srgbClr val="000000"/>
        </a:solidFill>
        <a:latin typeface="Arial" pitchFamily="34" charset="0"/>
        <a:ea typeface="MS PGothic" pitchFamily="34" charset="-128"/>
        <a:cs typeface="+mn-cs"/>
      </a:defRPr>
    </a:lvl8pPr>
    <a:lvl9pPr marL="2743566" algn="l" defTabSz="685891" rtl="0" eaLnBrk="1" latinLnBrk="0" hangingPunct="1">
      <a:defRPr sz="1700" kern="1200">
        <a:solidFill>
          <a:srgbClr val="000000"/>
        </a:solidFill>
        <a:latin typeface="Arial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ane Benjuya" initials="DB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00863D"/>
    <a:srgbClr val="13858B"/>
    <a:srgbClr val="5DFFFB"/>
    <a:srgbClr val="00C4BF"/>
    <a:srgbClr val="57FFFB"/>
    <a:srgbClr val="0064AA"/>
    <a:srgbClr val="00A8A4"/>
    <a:srgbClr val="000000"/>
    <a:srgbClr val="0064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00" autoAdjust="0"/>
    <p:restoredTop sz="76683" autoAdjust="0"/>
  </p:normalViewPr>
  <p:slideViewPr>
    <p:cSldViewPr snapToGrid="0">
      <p:cViewPr varScale="1">
        <p:scale>
          <a:sx n="113" d="100"/>
          <a:sy n="113" d="100"/>
        </p:scale>
        <p:origin x="330" y="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3952"/>
    </p:cViewPr>
  </p:sorterViewPr>
  <p:notesViewPr>
    <p:cSldViewPr snapToGrid="0">
      <p:cViewPr varScale="1">
        <p:scale>
          <a:sx n="74" d="100"/>
          <a:sy n="74" d="100"/>
        </p:scale>
        <p:origin x="3576" y="192"/>
      </p:cViewPr>
      <p:guideLst>
        <p:guide orient="horz" pos="2928"/>
        <p:guide pos="2208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commentAuthors" Target="commentAuthor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https://launchpad.net/~ibmpackages/+archive/ubuntu/mldl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https://launchpad.net/~ibmpackages/+archive/ubuntu/mldl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7486D1-FC2B-4F50-BE50-D03297598545}" type="doc">
      <dgm:prSet loTypeId="urn:microsoft.com/office/officeart/2005/8/layout/lProcess2" loCatId="list" qsTypeId="urn:microsoft.com/office/officeart/2005/8/quickstyle/simple4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1602A140-1D83-4DDD-BE8D-08E35EE6F0EA}">
      <dgm:prSet phldrT="[Text]" custT="1"/>
      <dgm:spPr>
        <a:xfrm>
          <a:off x="907" y="0"/>
          <a:ext cx="2359300" cy="3681944"/>
        </a:xfrm>
        <a:prstGeom prst="roundRect">
          <a:avLst>
            <a:gd name="adj" fmla="val 10000"/>
          </a:avLst>
        </a:prstGeom>
        <a:solidFill>
          <a:srgbClr val="00A8A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n-US" sz="2000" b="0" dirty="0">
              <a:solidFill>
                <a:schemeClr val="bg1"/>
              </a:solidFill>
              <a:latin typeface="Helvetica Neue" panose="02000503000000020004" pitchFamily="2"/>
              <a:ea typeface="+mn-ea"/>
              <a:cs typeface="+mn-cs"/>
            </a:rPr>
            <a:t>Accelerated and Open Source Data Bases</a:t>
          </a:r>
        </a:p>
      </dgm:t>
    </dgm:pt>
    <dgm:pt modelId="{295527A7-6F05-4AC7-9D7D-3D0D9D8D59A6}" type="parTrans" cxnId="{BAD87D4D-F1FB-4087-86FA-BE7104316150}">
      <dgm:prSet/>
      <dgm:spPr/>
      <dgm:t>
        <a:bodyPr/>
        <a:lstStyle/>
        <a:p>
          <a:endParaRPr lang="en-US" sz="3200"/>
        </a:p>
      </dgm:t>
    </dgm:pt>
    <dgm:pt modelId="{9A47C563-32C9-4EEB-A638-FB806FE41188}" type="sibTrans" cxnId="{BAD87D4D-F1FB-4087-86FA-BE7104316150}">
      <dgm:prSet/>
      <dgm:spPr/>
      <dgm:t>
        <a:bodyPr/>
        <a:lstStyle/>
        <a:p>
          <a:endParaRPr lang="en-US" sz="3200"/>
        </a:p>
      </dgm:t>
    </dgm:pt>
    <dgm:pt modelId="{832FE254-451C-4714-920A-65756F8A1E8F}">
      <dgm:prSet phldrT="[Text]" custT="1"/>
      <dgm:spPr>
        <a:xfrm>
          <a:off x="236837" y="1105661"/>
          <a:ext cx="1887440" cy="1110156"/>
        </a:xfrm>
        <a:prstGeom prst="roundRect">
          <a:avLst>
            <a:gd name="adj" fmla="val 10000"/>
          </a:avLst>
        </a:prstGeom>
        <a:solidFill>
          <a:srgbClr val="0064AA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 anchor="t" anchorCtr="0"/>
        <a:lstStyle/>
        <a:p>
          <a:r>
            <a:rPr lang="en-US" sz="900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Accelerated DB: </a:t>
          </a:r>
          <a:r>
            <a:rPr lang="en-US" sz="900" dirty="0" err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Kinetica</a:t>
          </a:r>
          <a:r>
            <a:rPr lang="en-US" sz="9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, </a:t>
          </a:r>
          <a:r>
            <a:rPr lang="en-US" sz="900" dirty="0" err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Blazegraph</a:t>
          </a:r>
          <a:r>
            <a:rPr lang="en-US" sz="9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, others </a:t>
          </a:r>
        </a:p>
      </dgm:t>
    </dgm:pt>
    <dgm:pt modelId="{4FFAAC3D-5A98-4DBE-8915-5528A9F5EC77}" type="parTrans" cxnId="{BA651BEE-2743-4011-9AEC-D13662B3F38D}">
      <dgm:prSet/>
      <dgm:spPr/>
      <dgm:t>
        <a:bodyPr/>
        <a:lstStyle/>
        <a:p>
          <a:endParaRPr lang="en-US" sz="3200"/>
        </a:p>
      </dgm:t>
    </dgm:pt>
    <dgm:pt modelId="{8C2378FF-1960-4DF7-BAEC-1E194A0D840E}" type="sibTrans" cxnId="{BA651BEE-2743-4011-9AEC-D13662B3F38D}">
      <dgm:prSet/>
      <dgm:spPr/>
      <dgm:t>
        <a:bodyPr/>
        <a:lstStyle/>
        <a:p>
          <a:endParaRPr lang="en-US" sz="3200"/>
        </a:p>
      </dgm:t>
    </dgm:pt>
    <dgm:pt modelId="{DA1C329C-E70A-452E-A020-F07C097DD8A1}">
      <dgm:prSet phldrT="[Text]" custT="1"/>
      <dgm:spPr>
        <a:xfrm>
          <a:off x="2537155" y="0"/>
          <a:ext cx="2359300" cy="3681944"/>
        </a:xfrm>
        <a:prstGeom prst="roundRect">
          <a:avLst>
            <a:gd name="adj" fmla="val 10000"/>
          </a:avLst>
        </a:prstGeom>
        <a:solidFill>
          <a:srgbClr val="00A8A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n-US" sz="2000" dirty="0">
              <a:solidFill>
                <a:schemeClr val="bg1"/>
              </a:solidFill>
              <a:latin typeface="Helvetica Neue" panose="02000503000000020004" pitchFamily="2"/>
              <a:ea typeface="+mn-ea"/>
              <a:cs typeface="+mn-cs"/>
            </a:rPr>
            <a:t>Top R&amp;D Applications</a:t>
          </a:r>
        </a:p>
      </dgm:t>
    </dgm:pt>
    <dgm:pt modelId="{5FBA7100-EA70-4CE4-B70E-0AD4EA320770}" type="parTrans" cxnId="{FDC04C99-C2C2-4F97-AEB9-AE1FF70B371D}">
      <dgm:prSet/>
      <dgm:spPr/>
      <dgm:t>
        <a:bodyPr/>
        <a:lstStyle/>
        <a:p>
          <a:endParaRPr lang="en-US" sz="3200"/>
        </a:p>
      </dgm:t>
    </dgm:pt>
    <dgm:pt modelId="{EB8A2C0D-84D2-45F5-9801-3954AF19BAC6}" type="sibTrans" cxnId="{FDC04C99-C2C2-4F97-AEB9-AE1FF70B371D}">
      <dgm:prSet/>
      <dgm:spPr/>
      <dgm:t>
        <a:bodyPr/>
        <a:lstStyle/>
        <a:p>
          <a:endParaRPr lang="en-US" sz="3200"/>
        </a:p>
      </dgm:t>
    </dgm:pt>
    <dgm:pt modelId="{0EA9D06C-8CE5-4752-A741-24FD62AF99EB}">
      <dgm:prSet phldrT="[Text]" custT="1"/>
      <dgm:spPr>
        <a:xfrm>
          <a:off x="5073403" y="0"/>
          <a:ext cx="2359300" cy="3681944"/>
        </a:xfrm>
        <a:prstGeom prst="roundRect">
          <a:avLst>
            <a:gd name="adj" fmla="val 10000"/>
          </a:avLst>
        </a:prstGeom>
        <a:solidFill>
          <a:srgbClr val="00A8A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n-US" sz="2000" dirty="0">
              <a:solidFill>
                <a:schemeClr val="bg1"/>
              </a:solidFill>
              <a:latin typeface="Helvetica Neue" panose="02000503000000020004" pitchFamily="2"/>
              <a:ea typeface="+mn-ea"/>
              <a:cs typeface="+mn-cs"/>
            </a:rPr>
            <a:t>ML/DL</a:t>
          </a:r>
        </a:p>
      </dgm:t>
    </dgm:pt>
    <dgm:pt modelId="{6DF36926-05A9-43F4-A838-E616121271DC}" type="parTrans" cxnId="{9647CACD-5BA5-4863-B86E-3D01C49A0A3B}">
      <dgm:prSet/>
      <dgm:spPr/>
      <dgm:t>
        <a:bodyPr/>
        <a:lstStyle/>
        <a:p>
          <a:endParaRPr lang="en-US" sz="3200"/>
        </a:p>
      </dgm:t>
    </dgm:pt>
    <dgm:pt modelId="{A0161963-3BF1-48BF-9C45-4E87A8AEF526}" type="sibTrans" cxnId="{9647CACD-5BA5-4863-B86E-3D01C49A0A3B}">
      <dgm:prSet/>
      <dgm:spPr/>
      <dgm:t>
        <a:bodyPr/>
        <a:lstStyle/>
        <a:p>
          <a:endParaRPr lang="en-US" sz="3200"/>
        </a:p>
      </dgm:t>
    </dgm:pt>
    <dgm:pt modelId="{99D6AECF-DFFB-41FE-B821-700C2E2EB1EE}">
      <dgm:prSet phldrT="[Text]" custT="1"/>
      <dgm:spPr>
        <a:xfrm>
          <a:off x="5309333" y="2774177"/>
          <a:ext cx="1887440" cy="723354"/>
        </a:xfrm>
        <a:prstGeom prst="roundRect">
          <a:avLst>
            <a:gd name="adj" fmla="val 10000"/>
          </a:avLst>
        </a:prstGeom>
        <a:solidFill>
          <a:srgbClr val="0064AA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n-US" sz="9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Custom </a:t>
          </a:r>
          <a:r>
            <a:rPr lang="en-US" sz="900" dirty="0" err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Caffe</a:t>
          </a:r>
          <a:r>
            <a:rPr lang="en-US" sz="9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- CPU/GPU NVLink Optimized</a:t>
          </a:r>
        </a:p>
      </dgm:t>
    </dgm:pt>
    <dgm:pt modelId="{104C6AB0-2440-404B-A738-ECA2864A1C15}" type="parTrans" cxnId="{BA512750-BC95-47F7-BD16-88E6616EF6E9}">
      <dgm:prSet/>
      <dgm:spPr/>
      <dgm:t>
        <a:bodyPr/>
        <a:lstStyle/>
        <a:p>
          <a:endParaRPr lang="en-US" sz="3200"/>
        </a:p>
      </dgm:t>
    </dgm:pt>
    <dgm:pt modelId="{DF684298-A660-48B2-A871-F2BD4744EA4C}" type="sibTrans" cxnId="{BA512750-BC95-47F7-BD16-88E6616EF6E9}">
      <dgm:prSet/>
      <dgm:spPr/>
      <dgm:t>
        <a:bodyPr/>
        <a:lstStyle/>
        <a:p>
          <a:endParaRPr lang="en-US" sz="3200"/>
        </a:p>
      </dgm:t>
    </dgm:pt>
    <dgm:pt modelId="{8B636D5E-4FAB-464C-8A74-8B054D1E1CFA}">
      <dgm:prSet custT="1"/>
      <dgm:spPr>
        <a:xfrm>
          <a:off x="236837" y="2386611"/>
          <a:ext cx="1887440" cy="1110156"/>
        </a:xfrm>
        <a:prstGeom prst="roundRect">
          <a:avLst>
            <a:gd name="adj" fmla="val 10000"/>
          </a:avLst>
        </a:prstGeom>
        <a:solidFill>
          <a:srgbClr val="0064AA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 anchor="t" anchorCtr="0"/>
        <a:lstStyle/>
        <a:p>
          <a:r>
            <a:rPr lang="en-US" sz="900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OSDB: </a:t>
          </a:r>
          <a:r>
            <a:rPr lang="en-US" sz="900" dirty="0" err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EnterpriseDB</a:t>
          </a:r>
          <a:r>
            <a:rPr lang="en-US" sz="9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, MongoDB, </a:t>
          </a:r>
          <a:r>
            <a:rPr lang="en-US" sz="900" dirty="0" err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Redis</a:t>
          </a:r>
          <a:r>
            <a:rPr lang="en-US" sz="9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, Neo4J, Cassandra</a:t>
          </a:r>
        </a:p>
      </dgm:t>
    </dgm:pt>
    <dgm:pt modelId="{8E2E8310-A2FE-4C36-B0B5-1C7F0D431479}" type="parTrans" cxnId="{1F60C0E7-90F4-447C-8681-E8ADEFC24838}">
      <dgm:prSet/>
      <dgm:spPr/>
      <dgm:t>
        <a:bodyPr/>
        <a:lstStyle/>
        <a:p>
          <a:endParaRPr lang="en-US" sz="3200"/>
        </a:p>
      </dgm:t>
    </dgm:pt>
    <dgm:pt modelId="{176DF276-5285-4ACF-9EBD-AB818EF19ECB}" type="sibTrans" cxnId="{1F60C0E7-90F4-447C-8681-E8ADEFC24838}">
      <dgm:prSet/>
      <dgm:spPr/>
      <dgm:t>
        <a:bodyPr/>
        <a:lstStyle/>
        <a:p>
          <a:endParaRPr lang="en-US" sz="3200"/>
        </a:p>
      </dgm:t>
    </dgm:pt>
    <dgm:pt modelId="{C09292B6-C1A9-408D-840B-F23C25459BDD}">
      <dgm:prSet custT="1"/>
      <dgm:spPr>
        <a:xfrm>
          <a:off x="2773085" y="1104897"/>
          <a:ext cx="1887440" cy="723354"/>
        </a:xfrm>
        <a:prstGeom prst="roundRect">
          <a:avLst>
            <a:gd name="adj" fmla="val 10000"/>
          </a:avLst>
        </a:prstGeom>
        <a:solidFill>
          <a:srgbClr val="0064AA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n-US" sz="900" b="0" i="0" u="none" dirty="0"/>
            <a:t>Gaussian , </a:t>
          </a:r>
          <a:r>
            <a:rPr lang="en-US" sz="900" b="0" i="0" u="none" dirty="0" err="1"/>
            <a:t>Ansys</a:t>
          </a:r>
          <a:r>
            <a:rPr lang="en-US" sz="900" b="0" i="0" u="none" dirty="0"/>
            <a:t> Fluent,</a:t>
          </a:r>
          <a:endParaRPr lang="en-US" sz="900" dirty="0"/>
        </a:p>
        <a:p>
          <a:r>
            <a:rPr lang="en-US" sz="900" b="0" i="0" u="none" dirty="0"/>
            <a:t>GROMACS, NAMD,</a:t>
          </a:r>
          <a:endParaRPr lang="en-US" sz="900" dirty="0"/>
        </a:p>
        <a:p>
          <a:r>
            <a:rPr lang="en-US" sz="900" b="0" i="0" u="none" dirty="0"/>
            <a:t>VMD, WRF, VASP,</a:t>
          </a:r>
          <a:endParaRPr lang="en-US" sz="900" dirty="0"/>
        </a:p>
        <a:p>
          <a:r>
            <a:rPr lang="en-US" sz="900" b="0" i="0" u="none" dirty="0"/>
            <a:t>OpenFOAM, LS Dyna,</a:t>
          </a:r>
          <a:endParaRPr lang="en-US" sz="900" dirty="0"/>
        </a:p>
        <a:p>
          <a:r>
            <a:rPr lang="en-US" sz="900" b="0" i="0" u="none" dirty="0"/>
            <a:t>AMBER, NCBI – BLAST, </a:t>
          </a:r>
          <a:endParaRPr lang="en-US" sz="900" dirty="0"/>
        </a:p>
        <a:p>
          <a:r>
            <a:rPr lang="en-US" sz="900" b="0" i="0" u="none" dirty="0" err="1"/>
            <a:t>NWChem</a:t>
          </a:r>
          <a:r>
            <a:rPr lang="en-US" sz="900" b="0" i="0" u="none" dirty="0"/>
            <a:t>  GAMESS, </a:t>
          </a:r>
          <a:endParaRPr lang="en-US" sz="900" dirty="0"/>
        </a:p>
        <a:p>
          <a:r>
            <a:rPr lang="en-US" sz="900" b="0" i="0" u="none" dirty="0"/>
            <a:t>Quantum ESPRESSO</a:t>
          </a:r>
          <a:endParaRPr lang="en-US" sz="900" dirty="0"/>
        </a:p>
        <a:p>
          <a:r>
            <a:rPr lang="en-US" sz="900" b="0" i="0" u="none" dirty="0"/>
            <a:t>LAMMPS, CHARMM</a:t>
          </a:r>
          <a:endParaRPr lang="en-US" sz="900" dirty="0"/>
        </a:p>
        <a:p>
          <a:r>
            <a:rPr lang="en-US" sz="900" b="0" i="0" u="none" dirty="0"/>
            <a:t>CP2K, LQCD, </a:t>
          </a:r>
          <a:r>
            <a:rPr lang="en-US" sz="900" b="0" i="0" u="none" dirty="0" err="1"/>
            <a:t>QMCPack</a:t>
          </a:r>
          <a:endParaRPr lang="en-US" sz="900" dirty="0"/>
        </a:p>
        <a:p>
          <a:r>
            <a:rPr lang="en-US" sz="900" b="0" i="0" u="none" dirty="0"/>
            <a:t>MILC, Chroma, QPACE</a:t>
          </a:r>
          <a:endParaRPr lang="en-US" sz="900" dirty="0"/>
        </a:p>
        <a:p>
          <a:r>
            <a:rPr lang="en-US" sz="900" b="0" i="0" u="none" dirty="0"/>
            <a:t>COSMO, </a:t>
          </a:r>
          <a:r>
            <a:rPr lang="en-US" sz="900" b="0" i="0" u="none" dirty="0" err="1"/>
            <a:t>Abinit</a:t>
          </a:r>
          <a:r>
            <a:rPr lang="en-US" sz="900" b="0" i="0" u="none" dirty="0"/>
            <a:t>, COMSOL, </a:t>
          </a:r>
          <a:endParaRPr lang="en-US" sz="900" dirty="0"/>
        </a:p>
        <a:p>
          <a:r>
            <a:rPr lang="en-US" sz="900" b="0" i="0" u="none" dirty="0"/>
            <a:t>CPMD, GTC, HOMME</a:t>
          </a:r>
          <a:endParaRPr lang="en-US" sz="900" dirty="0"/>
        </a:p>
        <a:p>
          <a:r>
            <a:rPr lang="en-US" sz="900" b="0" i="0" u="none" dirty="0"/>
            <a:t>HYCOM</a:t>
          </a:r>
          <a:endParaRPr lang="en-US" sz="9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9DF2A4D5-F0DC-46C8-A5EF-989335733ECB}" type="parTrans" cxnId="{64970BB3-301E-4F1B-9DFF-3E99679B78D6}">
      <dgm:prSet/>
      <dgm:spPr/>
      <dgm:t>
        <a:bodyPr/>
        <a:lstStyle/>
        <a:p>
          <a:endParaRPr lang="en-US" sz="3200"/>
        </a:p>
      </dgm:t>
    </dgm:pt>
    <dgm:pt modelId="{0A4DA52D-1B0C-4787-9846-EF730EE7735C}" type="sibTrans" cxnId="{64970BB3-301E-4F1B-9DFF-3E99679B78D6}">
      <dgm:prSet/>
      <dgm:spPr/>
      <dgm:t>
        <a:bodyPr/>
        <a:lstStyle/>
        <a:p>
          <a:endParaRPr lang="en-US" sz="3200"/>
        </a:p>
      </dgm:t>
    </dgm:pt>
    <dgm:pt modelId="{C21C75F8-CBBC-4DBD-8707-FF9FAF9C2D84}">
      <dgm:prSet custT="1"/>
      <dgm:spPr>
        <a:xfrm>
          <a:off x="5309333" y="1104897"/>
          <a:ext cx="1887440" cy="723354"/>
        </a:xfrm>
        <a:prstGeom prst="roundRect">
          <a:avLst>
            <a:gd name="adj" fmla="val 10000"/>
          </a:avLst>
        </a:prstGeom>
        <a:solidFill>
          <a:srgbClr val="0064AA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n-US" sz="900" dirty="0" err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PowerAI</a:t>
          </a:r>
          <a:r>
            <a:rPr lang="en-US" sz="9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ML/DL Software Distro </a:t>
          </a:r>
          <a:r>
            <a:rPr lang="en-US" sz="900" dirty="0">
              <a:solidFill>
                <a:sysClr val="window" lastClr="FFFFFF"/>
              </a:solidFill>
              <a:latin typeface="Calibri"/>
              <a:ea typeface="+mn-ea"/>
              <a:cs typeface="+mn-cs"/>
              <a:hlinkClick xmlns:r="http://schemas.openxmlformats.org/officeDocument/2006/relationships" r:id="rId1"/>
            </a:rPr>
            <a:t>(link)</a:t>
          </a:r>
          <a:endParaRPr lang="en-US" sz="9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4EDFFC46-8EEB-47B4-9A41-5DEC06597BF5}" type="parTrans" cxnId="{DB6FB057-2B9D-4919-A660-7F2A3EE5760C}">
      <dgm:prSet/>
      <dgm:spPr/>
      <dgm:t>
        <a:bodyPr/>
        <a:lstStyle/>
        <a:p>
          <a:endParaRPr lang="en-US" sz="3200"/>
        </a:p>
      </dgm:t>
    </dgm:pt>
    <dgm:pt modelId="{6C69F110-8277-4492-B6BA-1DEF8739631C}" type="sibTrans" cxnId="{DB6FB057-2B9D-4919-A660-7F2A3EE5760C}">
      <dgm:prSet/>
      <dgm:spPr/>
      <dgm:t>
        <a:bodyPr/>
        <a:lstStyle/>
        <a:p>
          <a:endParaRPr lang="en-US" sz="3200"/>
        </a:p>
      </dgm:t>
    </dgm:pt>
    <dgm:pt modelId="{54E68A2A-5D2B-4122-9B76-BD50E3F23580}">
      <dgm:prSet custT="1"/>
      <dgm:spPr>
        <a:xfrm>
          <a:off x="5309333" y="1104897"/>
          <a:ext cx="1887440" cy="723354"/>
        </a:xfrm>
        <a:prstGeom prst="roundRect">
          <a:avLst>
            <a:gd name="adj" fmla="val 10000"/>
          </a:avLst>
        </a:prstGeom>
        <a:solidFill>
          <a:srgbClr val="0064AA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n-US" sz="7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Built for Deployment Speed &amp; with Real Performance Optimization</a:t>
          </a:r>
        </a:p>
      </dgm:t>
    </dgm:pt>
    <dgm:pt modelId="{B79BA1F8-3AD2-48CD-AC87-03C474D19E7B}" type="parTrans" cxnId="{E1AADF67-061A-4EAE-82A9-B08AF9303F39}">
      <dgm:prSet/>
      <dgm:spPr/>
      <dgm:t>
        <a:bodyPr/>
        <a:lstStyle/>
        <a:p>
          <a:endParaRPr lang="en-US" sz="3200"/>
        </a:p>
      </dgm:t>
    </dgm:pt>
    <dgm:pt modelId="{1BA1809A-CBD0-444D-8465-10BE81FA8ECC}" type="sibTrans" cxnId="{E1AADF67-061A-4EAE-82A9-B08AF9303F39}">
      <dgm:prSet/>
      <dgm:spPr/>
      <dgm:t>
        <a:bodyPr/>
        <a:lstStyle/>
        <a:p>
          <a:endParaRPr lang="en-US" sz="3200"/>
        </a:p>
      </dgm:t>
    </dgm:pt>
    <dgm:pt modelId="{1FCE66B8-D639-46AA-A829-8BDC438481AB}">
      <dgm:prSet custT="1"/>
      <dgm:spPr>
        <a:xfrm>
          <a:off x="5309333" y="1104897"/>
          <a:ext cx="1887440" cy="723354"/>
        </a:xfrm>
        <a:prstGeom prst="roundRect">
          <a:avLst>
            <a:gd name="adj" fmla="val 10000"/>
          </a:avLst>
        </a:prstGeom>
        <a:solidFill>
          <a:srgbClr val="0064AA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n-US" sz="700" dirty="0" err="1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Caffe</a:t>
          </a:r>
          <a:r>
            <a:rPr lang="en-US" sz="7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, Torch, </a:t>
          </a:r>
          <a:r>
            <a:rPr lang="en-US" sz="700" dirty="0" err="1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Theano</a:t>
          </a:r>
          <a:r>
            <a:rPr lang="en-US" sz="7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, DIGITS</a:t>
          </a:r>
        </a:p>
      </dgm:t>
    </dgm:pt>
    <dgm:pt modelId="{9AA45D3A-838D-4286-B5A7-1472937CFE81}" type="parTrans" cxnId="{20627696-8C68-42C6-B5A9-649EC1BAD409}">
      <dgm:prSet/>
      <dgm:spPr/>
      <dgm:t>
        <a:bodyPr/>
        <a:lstStyle/>
        <a:p>
          <a:endParaRPr lang="en-US" sz="3200"/>
        </a:p>
      </dgm:t>
    </dgm:pt>
    <dgm:pt modelId="{0FE0AB10-1A0B-4683-86A1-B4D56D6A9F56}" type="sibTrans" cxnId="{20627696-8C68-42C6-B5A9-649EC1BAD409}">
      <dgm:prSet/>
      <dgm:spPr/>
      <dgm:t>
        <a:bodyPr/>
        <a:lstStyle/>
        <a:p>
          <a:endParaRPr lang="en-US" sz="3200"/>
        </a:p>
      </dgm:t>
    </dgm:pt>
    <dgm:pt modelId="{63A5D744-21CE-4258-A01D-A29726F8A093}">
      <dgm:prSet custT="1"/>
      <dgm:spPr>
        <a:xfrm>
          <a:off x="5309333" y="1939537"/>
          <a:ext cx="1887440" cy="723354"/>
        </a:xfrm>
        <a:prstGeom prst="roundRect">
          <a:avLst>
            <a:gd name="adj" fmla="val 10000"/>
          </a:avLst>
        </a:prstGeom>
        <a:solidFill>
          <a:srgbClr val="0064AA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 anchor="t" anchorCtr="0"/>
        <a:lstStyle/>
        <a:p>
          <a:r>
            <a:rPr lang="en-US" sz="900" dirty="0" err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Caffe</a:t>
          </a:r>
          <a:r>
            <a:rPr lang="en-US" sz="9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, Torch, </a:t>
          </a:r>
          <a:r>
            <a:rPr lang="en-US" sz="900" dirty="0" err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Theano</a:t>
          </a:r>
          <a:r>
            <a:rPr lang="en-US" sz="9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, DIGITS, </a:t>
          </a:r>
          <a:r>
            <a:rPr lang="en-US" sz="900" dirty="0" err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TensorFlow</a:t>
          </a:r>
          <a:r>
            <a:rPr lang="en-US" sz="9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, DL4J, more on POWER</a:t>
          </a:r>
        </a:p>
      </dgm:t>
    </dgm:pt>
    <dgm:pt modelId="{9C169BD6-A25B-460B-BDBE-0A05CD272808}" type="parTrans" cxnId="{F947C153-941F-4FDA-98A5-123BCEE5CAA9}">
      <dgm:prSet/>
      <dgm:spPr/>
      <dgm:t>
        <a:bodyPr/>
        <a:lstStyle/>
        <a:p>
          <a:endParaRPr lang="en-US" sz="3200"/>
        </a:p>
      </dgm:t>
    </dgm:pt>
    <dgm:pt modelId="{395349CC-A2F5-4BCC-BEAF-FA6543B39D57}" type="sibTrans" cxnId="{F947C153-941F-4FDA-98A5-123BCEE5CAA9}">
      <dgm:prSet/>
      <dgm:spPr/>
      <dgm:t>
        <a:bodyPr/>
        <a:lstStyle/>
        <a:p>
          <a:endParaRPr lang="en-US" sz="3200"/>
        </a:p>
      </dgm:t>
    </dgm:pt>
    <dgm:pt modelId="{C6B50EA9-D041-43A6-B22D-BF508E23955C}">
      <dgm:prSet custT="1"/>
      <dgm:spPr>
        <a:xfrm>
          <a:off x="5309333" y="1104897"/>
          <a:ext cx="1887440" cy="723354"/>
        </a:xfrm>
        <a:prstGeom prst="roundRect">
          <a:avLst>
            <a:gd name="adj" fmla="val 10000"/>
          </a:avLst>
        </a:prstGeom>
        <a:solidFill>
          <a:srgbClr val="0064AA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n-US" sz="7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Python, </a:t>
          </a:r>
          <a:r>
            <a:rPr lang="en-US" sz="700" dirty="0" err="1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OpenBLAS</a:t>
          </a:r>
          <a:r>
            <a:rPr lang="en-US" sz="7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 and other dependencies</a:t>
          </a:r>
        </a:p>
      </dgm:t>
    </dgm:pt>
    <dgm:pt modelId="{4D29E369-6F62-46D4-B7FE-65DFAB82DE24}" type="parTrans" cxnId="{32D0B200-E3F3-4A86-BE7E-68ABBD1B8B74}">
      <dgm:prSet/>
      <dgm:spPr/>
      <dgm:t>
        <a:bodyPr/>
        <a:lstStyle/>
        <a:p>
          <a:endParaRPr lang="en-US"/>
        </a:p>
      </dgm:t>
    </dgm:pt>
    <dgm:pt modelId="{8EAD6CFF-1060-4692-8CF4-DB059A0BD1E7}" type="sibTrans" cxnId="{32D0B200-E3F3-4A86-BE7E-68ABBD1B8B74}">
      <dgm:prSet/>
      <dgm:spPr/>
      <dgm:t>
        <a:bodyPr/>
        <a:lstStyle/>
        <a:p>
          <a:endParaRPr lang="en-US"/>
        </a:p>
      </dgm:t>
    </dgm:pt>
    <dgm:pt modelId="{C57CE299-104C-4C2C-A7FC-E1217EC2F9F1}" type="pres">
      <dgm:prSet presAssocID="{5A7486D1-FC2B-4F50-BE50-D03297598545}" presName="theList" presStyleCnt="0">
        <dgm:presLayoutVars>
          <dgm:dir/>
          <dgm:animLvl val="lvl"/>
          <dgm:resizeHandles val="exact"/>
        </dgm:presLayoutVars>
      </dgm:prSet>
      <dgm:spPr/>
    </dgm:pt>
    <dgm:pt modelId="{75E969DF-D505-4B40-B7DA-F80C137E04D0}" type="pres">
      <dgm:prSet presAssocID="{1602A140-1D83-4DDD-BE8D-08E35EE6F0EA}" presName="compNode" presStyleCnt="0"/>
      <dgm:spPr/>
    </dgm:pt>
    <dgm:pt modelId="{B4A7D848-86ED-4AC6-BBD4-AABBF1E2CB2E}" type="pres">
      <dgm:prSet presAssocID="{1602A140-1D83-4DDD-BE8D-08E35EE6F0EA}" presName="aNode" presStyleLbl="bgShp" presStyleIdx="0" presStyleCnt="3"/>
      <dgm:spPr/>
    </dgm:pt>
    <dgm:pt modelId="{CB3F4B76-39F3-4612-A08D-208A32CCCEFA}" type="pres">
      <dgm:prSet presAssocID="{1602A140-1D83-4DDD-BE8D-08E35EE6F0EA}" presName="textNode" presStyleLbl="bgShp" presStyleIdx="0" presStyleCnt="3"/>
      <dgm:spPr/>
    </dgm:pt>
    <dgm:pt modelId="{50EEEDC7-9826-4654-BC79-A31EF959B2C8}" type="pres">
      <dgm:prSet presAssocID="{1602A140-1D83-4DDD-BE8D-08E35EE6F0EA}" presName="compChildNode" presStyleCnt="0"/>
      <dgm:spPr/>
    </dgm:pt>
    <dgm:pt modelId="{472CD23C-9837-4390-AF24-F68C1AC733FA}" type="pres">
      <dgm:prSet presAssocID="{1602A140-1D83-4DDD-BE8D-08E35EE6F0EA}" presName="theInnerList" presStyleCnt="0"/>
      <dgm:spPr/>
    </dgm:pt>
    <dgm:pt modelId="{27A00908-80E9-4C08-BBF7-8FBF1DBBA60D}" type="pres">
      <dgm:prSet presAssocID="{832FE254-451C-4714-920A-65756F8A1E8F}" presName="childNode" presStyleLbl="node1" presStyleIdx="0" presStyleCnt="6">
        <dgm:presLayoutVars>
          <dgm:bulletEnabled val="1"/>
        </dgm:presLayoutVars>
      </dgm:prSet>
      <dgm:spPr/>
    </dgm:pt>
    <dgm:pt modelId="{C5C8A6D4-B951-42CA-97EC-512F7F6E2F45}" type="pres">
      <dgm:prSet presAssocID="{832FE254-451C-4714-920A-65756F8A1E8F}" presName="aSpace2" presStyleCnt="0"/>
      <dgm:spPr/>
    </dgm:pt>
    <dgm:pt modelId="{3B73BB47-F3FB-4C96-BC1B-C6CA0B29F28F}" type="pres">
      <dgm:prSet presAssocID="{8B636D5E-4FAB-464C-8A74-8B054D1E1CFA}" presName="childNode" presStyleLbl="node1" presStyleIdx="1" presStyleCnt="6">
        <dgm:presLayoutVars>
          <dgm:bulletEnabled val="1"/>
        </dgm:presLayoutVars>
      </dgm:prSet>
      <dgm:spPr/>
    </dgm:pt>
    <dgm:pt modelId="{3128A5BE-9C61-4530-AEA0-C3BD4DB275A5}" type="pres">
      <dgm:prSet presAssocID="{1602A140-1D83-4DDD-BE8D-08E35EE6F0EA}" presName="aSpace" presStyleCnt="0"/>
      <dgm:spPr/>
    </dgm:pt>
    <dgm:pt modelId="{822706EF-DCF4-4668-AC69-816A839187FE}" type="pres">
      <dgm:prSet presAssocID="{DA1C329C-E70A-452E-A020-F07C097DD8A1}" presName="compNode" presStyleCnt="0"/>
      <dgm:spPr/>
    </dgm:pt>
    <dgm:pt modelId="{59396A24-8925-4194-96CA-164BFC1E440C}" type="pres">
      <dgm:prSet presAssocID="{DA1C329C-E70A-452E-A020-F07C097DD8A1}" presName="aNode" presStyleLbl="bgShp" presStyleIdx="1" presStyleCnt="3"/>
      <dgm:spPr/>
    </dgm:pt>
    <dgm:pt modelId="{473562C6-8DAA-4E3F-AB0C-D0BA358B32A8}" type="pres">
      <dgm:prSet presAssocID="{DA1C329C-E70A-452E-A020-F07C097DD8A1}" presName="textNode" presStyleLbl="bgShp" presStyleIdx="1" presStyleCnt="3"/>
      <dgm:spPr/>
    </dgm:pt>
    <dgm:pt modelId="{64847CEF-7758-48C1-8E7B-2C818B896E92}" type="pres">
      <dgm:prSet presAssocID="{DA1C329C-E70A-452E-A020-F07C097DD8A1}" presName="compChildNode" presStyleCnt="0"/>
      <dgm:spPr/>
    </dgm:pt>
    <dgm:pt modelId="{5DFD293B-FC13-4F3B-B7E4-32DB87E4F89B}" type="pres">
      <dgm:prSet presAssocID="{DA1C329C-E70A-452E-A020-F07C097DD8A1}" presName="theInnerList" presStyleCnt="0"/>
      <dgm:spPr/>
    </dgm:pt>
    <dgm:pt modelId="{9B090F95-8DC8-4F3B-BE59-2F9BD5E9EC08}" type="pres">
      <dgm:prSet presAssocID="{C09292B6-C1A9-408D-840B-F23C25459BDD}" presName="childNode" presStyleLbl="node1" presStyleIdx="2" presStyleCnt="6">
        <dgm:presLayoutVars>
          <dgm:bulletEnabled val="1"/>
        </dgm:presLayoutVars>
      </dgm:prSet>
      <dgm:spPr/>
    </dgm:pt>
    <dgm:pt modelId="{490624D9-39B6-45A7-B829-D4A306B67E6D}" type="pres">
      <dgm:prSet presAssocID="{DA1C329C-E70A-452E-A020-F07C097DD8A1}" presName="aSpace" presStyleCnt="0"/>
      <dgm:spPr/>
    </dgm:pt>
    <dgm:pt modelId="{6F183F7D-7B84-4D2C-9D2B-DBE01999804F}" type="pres">
      <dgm:prSet presAssocID="{0EA9D06C-8CE5-4752-A741-24FD62AF99EB}" presName="compNode" presStyleCnt="0"/>
      <dgm:spPr/>
    </dgm:pt>
    <dgm:pt modelId="{85098E68-6A7B-45F9-94B8-2C9AD9EE6BE6}" type="pres">
      <dgm:prSet presAssocID="{0EA9D06C-8CE5-4752-A741-24FD62AF99EB}" presName="aNode" presStyleLbl="bgShp" presStyleIdx="2" presStyleCnt="3"/>
      <dgm:spPr/>
    </dgm:pt>
    <dgm:pt modelId="{21CAD8CE-0399-43FA-AF36-4E3A015D7664}" type="pres">
      <dgm:prSet presAssocID="{0EA9D06C-8CE5-4752-A741-24FD62AF99EB}" presName="textNode" presStyleLbl="bgShp" presStyleIdx="2" presStyleCnt="3"/>
      <dgm:spPr/>
    </dgm:pt>
    <dgm:pt modelId="{A88E4027-BCC8-476C-887C-021FC5F1D284}" type="pres">
      <dgm:prSet presAssocID="{0EA9D06C-8CE5-4752-A741-24FD62AF99EB}" presName="compChildNode" presStyleCnt="0"/>
      <dgm:spPr/>
    </dgm:pt>
    <dgm:pt modelId="{AD51E515-F783-431F-9E0D-90DF3020E447}" type="pres">
      <dgm:prSet presAssocID="{0EA9D06C-8CE5-4752-A741-24FD62AF99EB}" presName="theInnerList" presStyleCnt="0"/>
      <dgm:spPr/>
    </dgm:pt>
    <dgm:pt modelId="{7F8CE8C5-8345-4811-9496-3EB1A1E3046D}" type="pres">
      <dgm:prSet presAssocID="{C21C75F8-CBBC-4DBD-8707-FF9FAF9C2D84}" presName="childNode" presStyleLbl="node1" presStyleIdx="3" presStyleCnt="6">
        <dgm:presLayoutVars>
          <dgm:bulletEnabled val="1"/>
        </dgm:presLayoutVars>
      </dgm:prSet>
      <dgm:spPr/>
    </dgm:pt>
    <dgm:pt modelId="{4A1209D7-E37A-4BBF-9008-B0AD5AC13B85}" type="pres">
      <dgm:prSet presAssocID="{C21C75F8-CBBC-4DBD-8707-FF9FAF9C2D84}" presName="aSpace2" presStyleCnt="0"/>
      <dgm:spPr/>
    </dgm:pt>
    <dgm:pt modelId="{13B7F885-B376-4659-B422-0A2472BA4C2A}" type="pres">
      <dgm:prSet presAssocID="{63A5D744-21CE-4258-A01D-A29726F8A093}" presName="childNode" presStyleLbl="node1" presStyleIdx="4" presStyleCnt="6">
        <dgm:presLayoutVars>
          <dgm:bulletEnabled val="1"/>
        </dgm:presLayoutVars>
      </dgm:prSet>
      <dgm:spPr/>
    </dgm:pt>
    <dgm:pt modelId="{0A82CF23-AC0C-47CA-ABE2-29F720E8C531}" type="pres">
      <dgm:prSet presAssocID="{63A5D744-21CE-4258-A01D-A29726F8A093}" presName="aSpace2" presStyleCnt="0"/>
      <dgm:spPr/>
    </dgm:pt>
    <dgm:pt modelId="{DB836A2A-7AC6-40D0-91EB-D427E597E9A5}" type="pres">
      <dgm:prSet presAssocID="{99D6AECF-DFFB-41FE-B821-700C2E2EB1EE}" presName="childNode" presStyleLbl="node1" presStyleIdx="5" presStyleCnt="6">
        <dgm:presLayoutVars>
          <dgm:bulletEnabled val="1"/>
        </dgm:presLayoutVars>
      </dgm:prSet>
      <dgm:spPr/>
    </dgm:pt>
  </dgm:ptLst>
  <dgm:cxnLst>
    <dgm:cxn modelId="{8AC7C648-2854-4402-BC64-B6D7BAC9D7AF}" type="presOf" srcId="{1602A140-1D83-4DDD-BE8D-08E35EE6F0EA}" destId="{B4A7D848-86ED-4AC6-BBD4-AABBF1E2CB2E}" srcOrd="0" destOrd="0" presId="urn:microsoft.com/office/officeart/2005/8/layout/lProcess2"/>
    <dgm:cxn modelId="{BA512750-BC95-47F7-BD16-88E6616EF6E9}" srcId="{0EA9D06C-8CE5-4752-A741-24FD62AF99EB}" destId="{99D6AECF-DFFB-41FE-B821-700C2E2EB1EE}" srcOrd="2" destOrd="0" parTransId="{104C6AB0-2440-404B-A738-ECA2864A1C15}" sibTransId="{DF684298-A660-48B2-A871-F2BD4744EA4C}"/>
    <dgm:cxn modelId="{C7609FE4-8EFB-462D-829C-079B8F7818A5}" type="presOf" srcId="{63A5D744-21CE-4258-A01D-A29726F8A093}" destId="{13B7F885-B376-4659-B422-0A2472BA4C2A}" srcOrd="0" destOrd="0" presId="urn:microsoft.com/office/officeart/2005/8/layout/lProcess2"/>
    <dgm:cxn modelId="{64970BB3-301E-4F1B-9DFF-3E99679B78D6}" srcId="{DA1C329C-E70A-452E-A020-F07C097DD8A1}" destId="{C09292B6-C1A9-408D-840B-F23C25459BDD}" srcOrd="0" destOrd="0" parTransId="{9DF2A4D5-F0DC-46C8-A5EF-989335733ECB}" sibTransId="{0A4DA52D-1B0C-4787-9846-EF730EE7735C}"/>
    <dgm:cxn modelId="{145161CA-C6F2-401F-925D-2D35F213AD19}" type="presOf" srcId="{0EA9D06C-8CE5-4752-A741-24FD62AF99EB}" destId="{85098E68-6A7B-45F9-94B8-2C9AD9EE6BE6}" srcOrd="0" destOrd="0" presId="urn:microsoft.com/office/officeart/2005/8/layout/lProcess2"/>
    <dgm:cxn modelId="{96458B7A-AB26-411B-B0CC-C068062427AC}" type="presOf" srcId="{DA1C329C-E70A-452E-A020-F07C097DD8A1}" destId="{59396A24-8925-4194-96CA-164BFC1E440C}" srcOrd="0" destOrd="0" presId="urn:microsoft.com/office/officeart/2005/8/layout/lProcess2"/>
    <dgm:cxn modelId="{82574417-5E59-4D16-9D6C-E79957919EF9}" type="presOf" srcId="{C21C75F8-CBBC-4DBD-8707-FF9FAF9C2D84}" destId="{7F8CE8C5-8345-4811-9496-3EB1A1E3046D}" srcOrd="0" destOrd="0" presId="urn:microsoft.com/office/officeart/2005/8/layout/lProcess2"/>
    <dgm:cxn modelId="{DB6FB057-2B9D-4919-A660-7F2A3EE5760C}" srcId="{0EA9D06C-8CE5-4752-A741-24FD62AF99EB}" destId="{C21C75F8-CBBC-4DBD-8707-FF9FAF9C2D84}" srcOrd="0" destOrd="0" parTransId="{4EDFFC46-8EEB-47B4-9A41-5DEC06597BF5}" sibTransId="{6C69F110-8277-4492-B6BA-1DEF8739631C}"/>
    <dgm:cxn modelId="{32D0B200-E3F3-4A86-BE7E-68ABBD1B8B74}" srcId="{C21C75F8-CBBC-4DBD-8707-FF9FAF9C2D84}" destId="{C6B50EA9-D041-43A6-B22D-BF508E23955C}" srcOrd="2" destOrd="0" parTransId="{4D29E369-6F62-46D4-B7FE-65DFAB82DE24}" sibTransId="{8EAD6CFF-1060-4692-8CF4-DB059A0BD1E7}"/>
    <dgm:cxn modelId="{8B4400D7-C258-4FBF-8393-BEC130A20540}" type="presOf" srcId="{C6B50EA9-D041-43A6-B22D-BF508E23955C}" destId="{7F8CE8C5-8345-4811-9496-3EB1A1E3046D}" srcOrd="0" destOrd="3" presId="urn:microsoft.com/office/officeart/2005/8/layout/lProcess2"/>
    <dgm:cxn modelId="{F947C153-941F-4FDA-98A5-123BCEE5CAA9}" srcId="{0EA9D06C-8CE5-4752-A741-24FD62AF99EB}" destId="{63A5D744-21CE-4258-A01D-A29726F8A093}" srcOrd="1" destOrd="0" parTransId="{9C169BD6-A25B-460B-BDBE-0A05CD272808}" sibTransId="{395349CC-A2F5-4BCC-BEAF-FA6543B39D57}"/>
    <dgm:cxn modelId="{E1AADF67-061A-4EAE-82A9-B08AF9303F39}" srcId="{C21C75F8-CBBC-4DBD-8707-FF9FAF9C2D84}" destId="{54E68A2A-5D2B-4122-9B76-BD50E3F23580}" srcOrd="0" destOrd="0" parTransId="{B79BA1F8-3AD2-48CD-AC87-03C474D19E7B}" sibTransId="{1BA1809A-CBD0-444D-8465-10BE81FA8ECC}"/>
    <dgm:cxn modelId="{B97F486A-7FA8-4207-BDC1-5B663B4A3F3F}" type="presOf" srcId="{832FE254-451C-4714-920A-65756F8A1E8F}" destId="{27A00908-80E9-4C08-BBF7-8FBF1DBBA60D}" srcOrd="0" destOrd="0" presId="urn:microsoft.com/office/officeart/2005/8/layout/lProcess2"/>
    <dgm:cxn modelId="{73096FDE-A8B3-428C-A395-DE9A2ACA2546}" type="presOf" srcId="{DA1C329C-E70A-452E-A020-F07C097DD8A1}" destId="{473562C6-8DAA-4E3F-AB0C-D0BA358B32A8}" srcOrd="1" destOrd="0" presId="urn:microsoft.com/office/officeart/2005/8/layout/lProcess2"/>
    <dgm:cxn modelId="{0DDEB740-78A5-42D0-87B7-4E68F351A042}" type="presOf" srcId="{1602A140-1D83-4DDD-BE8D-08E35EE6F0EA}" destId="{CB3F4B76-39F3-4612-A08D-208A32CCCEFA}" srcOrd="1" destOrd="0" presId="urn:microsoft.com/office/officeart/2005/8/layout/lProcess2"/>
    <dgm:cxn modelId="{9647CACD-5BA5-4863-B86E-3D01C49A0A3B}" srcId="{5A7486D1-FC2B-4F50-BE50-D03297598545}" destId="{0EA9D06C-8CE5-4752-A741-24FD62AF99EB}" srcOrd="2" destOrd="0" parTransId="{6DF36926-05A9-43F4-A838-E616121271DC}" sibTransId="{A0161963-3BF1-48BF-9C45-4E87A8AEF526}"/>
    <dgm:cxn modelId="{4D918862-F4E0-4FFA-80EE-BD06F8E33F7A}" type="presOf" srcId="{99D6AECF-DFFB-41FE-B821-700C2E2EB1EE}" destId="{DB836A2A-7AC6-40D0-91EB-D427E597E9A5}" srcOrd="0" destOrd="0" presId="urn:microsoft.com/office/officeart/2005/8/layout/lProcess2"/>
    <dgm:cxn modelId="{83602FE9-1B7C-4A9B-9557-644D31414811}" type="presOf" srcId="{8B636D5E-4FAB-464C-8A74-8B054D1E1CFA}" destId="{3B73BB47-F3FB-4C96-BC1B-C6CA0B29F28F}" srcOrd="0" destOrd="0" presId="urn:microsoft.com/office/officeart/2005/8/layout/lProcess2"/>
    <dgm:cxn modelId="{993A3794-A387-489F-932B-64F441328D43}" type="presOf" srcId="{C09292B6-C1A9-408D-840B-F23C25459BDD}" destId="{9B090F95-8DC8-4F3B-BE59-2F9BD5E9EC08}" srcOrd="0" destOrd="0" presId="urn:microsoft.com/office/officeart/2005/8/layout/lProcess2"/>
    <dgm:cxn modelId="{20627696-8C68-42C6-B5A9-649EC1BAD409}" srcId="{C21C75F8-CBBC-4DBD-8707-FF9FAF9C2D84}" destId="{1FCE66B8-D639-46AA-A829-8BDC438481AB}" srcOrd="1" destOrd="0" parTransId="{9AA45D3A-838D-4286-B5A7-1472937CFE81}" sibTransId="{0FE0AB10-1A0B-4683-86A1-B4D56D6A9F56}"/>
    <dgm:cxn modelId="{BAD87D4D-F1FB-4087-86FA-BE7104316150}" srcId="{5A7486D1-FC2B-4F50-BE50-D03297598545}" destId="{1602A140-1D83-4DDD-BE8D-08E35EE6F0EA}" srcOrd="0" destOrd="0" parTransId="{295527A7-6F05-4AC7-9D7D-3D0D9D8D59A6}" sibTransId="{9A47C563-32C9-4EEB-A638-FB806FE41188}"/>
    <dgm:cxn modelId="{8A4A6B0F-5677-463B-9E51-E35A093E90FE}" type="presOf" srcId="{0EA9D06C-8CE5-4752-A741-24FD62AF99EB}" destId="{21CAD8CE-0399-43FA-AF36-4E3A015D7664}" srcOrd="1" destOrd="0" presId="urn:microsoft.com/office/officeart/2005/8/layout/lProcess2"/>
    <dgm:cxn modelId="{BA651BEE-2743-4011-9AEC-D13662B3F38D}" srcId="{1602A140-1D83-4DDD-BE8D-08E35EE6F0EA}" destId="{832FE254-451C-4714-920A-65756F8A1E8F}" srcOrd="0" destOrd="0" parTransId="{4FFAAC3D-5A98-4DBE-8915-5528A9F5EC77}" sibTransId="{8C2378FF-1960-4DF7-BAEC-1E194A0D840E}"/>
    <dgm:cxn modelId="{1F60C0E7-90F4-447C-8681-E8ADEFC24838}" srcId="{1602A140-1D83-4DDD-BE8D-08E35EE6F0EA}" destId="{8B636D5E-4FAB-464C-8A74-8B054D1E1CFA}" srcOrd="1" destOrd="0" parTransId="{8E2E8310-A2FE-4C36-B0B5-1C7F0D431479}" sibTransId="{176DF276-5285-4ACF-9EBD-AB818EF19ECB}"/>
    <dgm:cxn modelId="{AA40B535-11EE-46AC-844F-EEC8501DA534}" type="presOf" srcId="{1FCE66B8-D639-46AA-A829-8BDC438481AB}" destId="{7F8CE8C5-8345-4811-9496-3EB1A1E3046D}" srcOrd="0" destOrd="2" presId="urn:microsoft.com/office/officeart/2005/8/layout/lProcess2"/>
    <dgm:cxn modelId="{C3B0908E-0761-4852-8293-64AA029E8163}" type="presOf" srcId="{5A7486D1-FC2B-4F50-BE50-D03297598545}" destId="{C57CE299-104C-4C2C-A7FC-E1217EC2F9F1}" srcOrd="0" destOrd="0" presId="urn:microsoft.com/office/officeart/2005/8/layout/lProcess2"/>
    <dgm:cxn modelId="{C3814D29-BF40-453B-B371-336B33E80B1F}" type="presOf" srcId="{54E68A2A-5D2B-4122-9B76-BD50E3F23580}" destId="{7F8CE8C5-8345-4811-9496-3EB1A1E3046D}" srcOrd="0" destOrd="1" presId="urn:microsoft.com/office/officeart/2005/8/layout/lProcess2"/>
    <dgm:cxn modelId="{FDC04C99-C2C2-4F97-AEB9-AE1FF70B371D}" srcId="{5A7486D1-FC2B-4F50-BE50-D03297598545}" destId="{DA1C329C-E70A-452E-A020-F07C097DD8A1}" srcOrd="1" destOrd="0" parTransId="{5FBA7100-EA70-4CE4-B70E-0AD4EA320770}" sibTransId="{EB8A2C0D-84D2-45F5-9801-3954AF19BAC6}"/>
    <dgm:cxn modelId="{7A690A02-E3DF-40B9-A6AA-B71CAD1FF109}" type="presParOf" srcId="{C57CE299-104C-4C2C-A7FC-E1217EC2F9F1}" destId="{75E969DF-D505-4B40-B7DA-F80C137E04D0}" srcOrd="0" destOrd="0" presId="urn:microsoft.com/office/officeart/2005/8/layout/lProcess2"/>
    <dgm:cxn modelId="{6195F337-21A9-4DD1-BB9D-BE7A3D93CBC9}" type="presParOf" srcId="{75E969DF-D505-4B40-B7DA-F80C137E04D0}" destId="{B4A7D848-86ED-4AC6-BBD4-AABBF1E2CB2E}" srcOrd="0" destOrd="0" presId="urn:microsoft.com/office/officeart/2005/8/layout/lProcess2"/>
    <dgm:cxn modelId="{543EB1CF-6315-420E-996A-D3D0AA2531A5}" type="presParOf" srcId="{75E969DF-D505-4B40-B7DA-F80C137E04D0}" destId="{CB3F4B76-39F3-4612-A08D-208A32CCCEFA}" srcOrd="1" destOrd="0" presId="urn:microsoft.com/office/officeart/2005/8/layout/lProcess2"/>
    <dgm:cxn modelId="{D46EFC5C-26A4-4620-8B0E-BAE893DD0C17}" type="presParOf" srcId="{75E969DF-D505-4B40-B7DA-F80C137E04D0}" destId="{50EEEDC7-9826-4654-BC79-A31EF959B2C8}" srcOrd="2" destOrd="0" presId="urn:microsoft.com/office/officeart/2005/8/layout/lProcess2"/>
    <dgm:cxn modelId="{7F4C16A6-7593-44D8-81A5-5CB7747B1225}" type="presParOf" srcId="{50EEEDC7-9826-4654-BC79-A31EF959B2C8}" destId="{472CD23C-9837-4390-AF24-F68C1AC733FA}" srcOrd="0" destOrd="0" presId="urn:microsoft.com/office/officeart/2005/8/layout/lProcess2"/>
    <dgm:cxn modelId="{CA07EA72-B1BE-4210-A82E-44E2C4F39659}" type="presParOf" srcId="{472CD23C-9837-4390-AF24-F68C1AC733FA}" destId="{27A00908-80E9-4C08-BBF7-8FBF1DBBA60D}" srcOrd="0" destOrd="0" presId="urn:microsoft.com/office/officeart/2005/8/layout/lProcess2"/>
    <dgm:cxn modelId="{5BAEED47-D061-46F6-91A2-D727609FC6ED}" type="presParOf" srcId="{472CD23C-9837-4390-AF24-F68C1AC733FA}" destId="{C5C8A6D4-B951-42CA-97EC-512F7F6E2F45}" srcOrd="1" destOrd="0" presId="urn:microsoft.com/office/officeart/2005/8/layout/lProcess2"/>
    <dgm:cxn modelId="{DFCA2164-C56A-4018-84CF-2F48DDDE8861}" type="presParOf" srcId="{472CD23C-9837-4390-AF24-F68C1AC733FA}" destId="{3B73BB47-F3FB-4C96-BC1B-C6CA0B29F28F}" srcOrd="2" destOrd="0" presId="urn:microsoft.com/office/officeart/2005/8/layout/lProcess2"/>
    <dgm:cxn modelId="{65868EDB-CC67-4E70-A070-8279BA508F79}" type="presParOf" srcId="{C57CE299-104C-4C2C-A7FC-E1217EC2F9F1}" destId="{3128A5BE-9C61-4530-AEA0-C3BD4DB275A5}" srcOrd="1" destOrd="0" presId="urn:microsoft.com/office/officeart/2005/8/layout/lProcess2"/>
    <dgm:cxn modelId="{613B705F-CE06-4103-9F5D-92867E63D4EC}" type="presParOf" srcId="{C57CE299-104C-4C2C-A7FC-E1217EC2F9F1}" destId="{822706EF-DCF4-4668-AC69-816A839187FE}" srcOrd="2" destOrd="0" presId="urn:microsoft.com/office/officeart/2005/8/layout/lProcess2"/>
    <dgm:cxn modelId="{D36CC126-4E64-43C2-8888-9A329E410F6F}" type="presParOf" srcId="{822706EF-DCF4-4668-AC69-816A839187FE}" destId="{59396A24-8925-4194-96CA-164BFC1E440C}" srcOrd="0" destOrd="0" presId="urn:microsoft.com/office/officeart/2005/8/layout/lProcess2"/>
    <dgm:cxn modelId="{419062C4-7395-49B6-8260-FA622F32BB12}" type="presParOf" srcId="{822706EF-DCF4-4668-AC69-816A839187FE}" destId="{473562C6-8DAA-4E3F-AB0C-D0BA358B32A8}" srcOrd="1" destOrd="0" presId="urn:microsoft.com/office/officeart/2005/8/layout/lProcess2"/>
    <dgm:cxn modelId="{0FD38041-1D35-4652-8AB6-F1A43F805825}" type="presParOf" srcId="{822706EF-DCF4-4668-AC69-816A839187FE}" destId="{64847CEF-7758-48C1-8E7B-2C818B896E92}" srcOrd="2" destOrd="0" presId="urn:microsoft.com/office/officeart/2005/8/layout/lProcess2"/>
    <dgm:cxn modelId="{DA80C51C-8713-4B22-A2D1-C48DC34E0548}" type="presParOf" srcId="{64847CEF-7758-48C1-8E7B-2C818B896E92}" destId="{5DFD293B-FC13-4F3B-B7E4-32DB87E4F89B}" srcOrd="0" destOrd="0" presId="urn:microsoft.com/office/officeart/2005/8/layout/lProcess2"/>
    <dgm:cxn modelId="{108308AD-BB42-45A7-9295-9863A4133093}" type="presParOf" srcId="{5DFD293B-FC13-4F3B-B7E4-32DB87E4F89B}" destId="{9B090F95-8DC8-4F3B-BE59-2F9BD5E9EC08}" srcOrd="0" destOrd="0" presId="urn:microsoft.com/office/officeart/2005/8/layout/lProcess2"/>
    <dgm:cxn modelId="{A5C7BA22-7B46-4DBA-955C-E85C949EF90A}" type="presParOf" srcId="{C57CE299-104C-4C2C-A7FC-E1217EC2F9F1}" destId="{490624D9-39B6-45A7-B829-D4A306B67E6D}" srcOrd="3" destOrd="0" presId="urn:microsoft.com/office/officeart/2005/8/layout/lProcess2"/>
    <dgm:cxn modelId="{4031DE6B-53A2-4277-8741-9DF44FBF2A24}" type="presParOf" srcId="{C57CE299-104C-4C2C-A7FC-E1217EC2F9F1}" destId="{6F183F7D-7B84-4D2C-9D2B-DBE01999804F}" srcOrd="4" destOrd="0" presId="urn:microsoft.com/office/officeart/2005/8/layout/lProcess2"/>
    <dgm:cxn modelId="{E3E388C3-A3FA-4E84-BFD9-65B0DBE77D0A}" type="presParOf" srcId="{6F183F7D-7B84-4D2C-9D2B-DBE01999804F}" destId="{85098E68-6A7B-45F9-94B8-2C9AD9EE6BE6}" srcOrd="0" destOrd="0" presId="urn:microsoft.com/office/officeart/2005/8/layout/lProcess2"/>
    <dgm:cxn modelId="{44BD346E-CEC1-4147-9C69-846B7E60CD87}" type="presParOf" srcId="{6F183F7D-7B84-4D2C-9D2B-DBE01999804F}" destId="{21CAD8CE-0399-43FA-AF36-4E3A015D7664}" srcOrd="1" destOrd="0" presId="urn:microsoft.com/office/officeart/2005/8/layout/lProcess2"/>
    <dgm:cxn modelId="{7A03D344-7624-4F02-A431-663E2730F6B5}" type="presParOf" srcId="{6F183F7D-7B84-4D2C-9D2B-DBE01999804F}" destId="{A88E4027-BCC8-476C-887C-021FC5F1D284}" srcOrd="2" destOrd="0" presId="urn:microsoft.com/office/officeart/2005/8/layout/lProcess2"/>
    <dgm:cxn modelId="{97D2BDE8-3E24-40DD-984B-FA93E13845CE}" type="presParOf" srcId="{A88E4027-BCC8-476C-887C-021FC5F1D284}" destId="{AD51E515-F783-431F-9E0D-90DF3020E447}" srcOrd="0" destOrd="0" presId="urn:microsoft.com/office/officeart/2005/8/layout/lProcess2"/>
    <dgm:cxn modelId="{0179EBC9-C07E-45FF-A62C-1DDDC128F95B}" type="presParOf" srcId="{AD51E515-F783-431F-9E0D-90DF3020E447}" destId="{7F8CE8C5-8345-4811-9496-3EB1A1E3046D}" srcOrd="0" destOrd="0" presId="urn:microsoft.com/office/officeart/2005/8/layout/lProcess2"/>
    <dgm:cxn modelId="{F8560A88-4642-4654-8E0C-4102AF6BB1A9}" type="presParOf" srcId="{AD51E515-F783-431F-9E0D-90DF3020E447}" destId="{4A1209D7-E37A-4BBF-9008-B0AD5AC13B85}" srcOrd="1" destOrd="0" presId="urn:microsoft.com/office/officeart/2005/8/layout/lProcess2"/>
    <dgm:cxn modelId="{16175491-85F5-4691-BD22-3F2B0CEE115D}" type="presParOf" srcId="{AD51E515-F783-431F-9E0D-90DF3020E447}" destId="{13B7F885-B376-4659-B422-0A2472BA4C2A}" srcOrd="2" destOrd="0" presId="urn:microsoft.com/office/officeart/2005/8/layout/lProcess2"/>
    <dgm:cxn modelId="{53B4EC41-F40B-4541-BE6A-88619FDDB440}" type="presParOf" srcId="{AD51E515-F783-431F-9E0D-90DF3020E447}" destId="{0A82CF23-AC0C-47CA-ABE2-29F720E8C531}" srcOrd="3" destOrd="0" presId="urn:microsoft.com/office/officeart/2005/8/layout/lProcess2"/>
    <dgm:cxn modelId="{CA21D210-32C5-4A4A-BA0B-3360D8B0E258}" type="presParOf" srcId="{AD51E515-F783-431F-9E0D-90DF3020E447}" destId="{DB836A2A-7AC6-40D0-91EB-D427E597E9A5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A7D848-86ED-4AC6-BBD4-AABBF1E2CB2E}">
      <dsp:nvSpPr>
        <dsp:cNvPr id="0" name=""/>
        <dsp:cNvSpPr/>
      </dsp:nvSpPr>
      <dsp:spPr>
        <a:xfrm>
          <a:off x="907" y="0"/>
          <a:ext cx="2359300" cy="3681944"/>
        </a:xfrm>
        <a:prstGeom prst="roundRect">
          <a:avLst>
            <a:gd name="adj" fmla="val 10000"/>
          </a:avLst>
        </a:prstGeom>
        <a:solidFill>
          <a:srgbClr val="00A8A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chemeClr val="bg1"/>
              </a:solidFill>
              <a:latin typeface="Helvetica Neue" panose="02000503000000020004" pitchFamily="2"/>
              <a:ea typeface="+mn-ea"/>
              <a:cs typeface="+mn-cs"/>
            </a:rPr>
            <a:t>Accelerated and Open Source Data Bases</a:t>
          </a:r>
        </a:p>
      </dsp:txBody>
      <dsp:txXfrm>
        <a:off x="33259" y="32352"/>
        <a:ext cx="2294596" cy="1039879"/>
      </dsp:txXfrm>
    </dsp:sp>
    <dsp:sp modelId="{27A00908-80E9-4C08-BBF7-8FBF1DBBA60D}">
      <dsp:nvSpPr>
        <dsp:cNvPr id="0" name=""/>
        <dsp:cNvSpPr/>
      </dsp:nvSpPr>
      <dsp:spPr>
        <a:xfrm>
          <a:off x="236837" y="1105661"/>
          <a:ext cx="1887440" cy="1110156"/>
        </a:xfrm>
        <a:prstGeom prst="roundRect">
          <a:avLst>
            <a:gd name="adj" fmla="val 10000"/>
          </a:avLst>
        </a:prstGeom>
        <a:solidFill>
          <a:srgbClr val="0064AA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t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Accelerated DB: </a:t>
          </a:r>
          <a:r>
            <a:rPr lang="en-US" sz="900" kern="1200" dirty="0" err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Kinetica</a:t>
          </a:r>
          <a:r>
            <a:rPr lang="en-US" sz="9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, </a:t>
          </a:r>
          <a:r>
            <a:rPr lang="en-US" sz="900" kern="1200" dirty="0" err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Blazegraph</a:t>
          </a:r>
          <a:r>
            <a:rPr lang="en-US" sz="9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, others </a:t>
          </a:r>
        </a:p>
      </dsp:txBody>
      <dsp:txXfrm>
        <a:off x="269352" y="1138176"/>
        <a:ext cx="1822410" cy="1045126"/>
      </dsp:txXfrm>
    </dsp:sp>
    <dsp:sp modelId="{3B73BB47-F3FB-4C96-BC1B-C6CA0B29F28F}">
      <dsp:nvSpPr>
        <dsp:cNvPr id="0" name=""/>
        <dsp:cNvSpPr/>
      </dsp:nvSpPr>
      <dsp:spPr>
        <a:xfrm>
          <a:off x="236837" y="2386611"/>
          <a:ext cx="1887440" cy="1110156"/>
        </a:xfrm>
        <a:prstGeom prst="roundRect">
          <a:avLst>
            <a:gd name="adj" fmla="val 10000"/>
          </a:avLst>
        </a:prstGeom>
        <a:solidFill>
          <a:srgbClr val="0064AA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t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OSDB: </a:t>
          </a:r>
          <a:r>
            <a:rPr lang="en-US" sz="900" kern="1200" dirty="0" err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EnterpriseDB</a:t>
          </a:r>
          <a:r>
            <a:rPr lang="en-US" sz="9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, MongoDB, </a:t>
          </a:r>
          <a:r>
            <a:rPr lang="en-US" sz="900" kern="1200" dirty="0" err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Redis</a:t>
          </a:r>
          <a:r>
            <a:rPr lang="en-US" sz="9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, Neo4J, Cassandra</a:t>
          </a:r>
        </a:p>
      </dsp:txBody>
      <dsp:txXfrm>
        <a:off x="269352" y="2419126"/>
        <a:ext cx="1822410" cy="1045126"/>
      </dsp:txXfrm>
    </dsp:sp>
    <dsp:sp modelId="{59396A24-8925-4194-96CA-164BFC1E440C}">
      <dsp:nvSpPr>
        <dsp:cNvPr id="0" name=""/>
        <dsp:cNvSpPr/>
      </dsp:nvSpPr>
      <dsp:spPr>
        <a:xfrm>
          <a:off x="2537155" y="0"/>
          <a:ext cx="2359300" cy="3681944"/>
        </a:xfrm>
        <a:prstGeom prst="roundRect">
          <a:avLst>
            <a:gd name="adj" fmla="val 10000"/>
          </a:avLst>
        </a:prstGeom>
        <a:solidFill>
          <a:srgbClr val="00A8A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1"/>
              </a:solidFill>
              <a:latin typeface="Helvetica Neue" panose="02000503000000020004" pitchFamily="2"/>
              <a:ea typeface="+mn-ea"/>
              <a:cs typeface="+mn-cs"/>
            </a:rPr>
            <a:t>Top R&amp;D Applications</a:t>
          </a:r>
        </a:p>
      </dsp:txBody>
      <dsp:txXfrm>
        <a:off x="2569507" y="32352"/>
        <a:ext cx="2294596" cy="1039879"/>
      </dsp:txXfrm>
    </dsp:sp>
    <dsp:sp modelId="{9B090F95-8DC8-4F3B-BE59-2F9BD5E9EC08}">
      <dsp:nvSpPr>
        <dsp:cNvPr id="0" name=""/>
        <dsp:cNvSpPr/>
      </dsp:nvSpPr>
      <dsp:spPr>
        <a:xfrm>
          <a:off x="2773085" y="1104583"/>
          <a:ext cx="1887440" cy="2393263"/>
        </a:xfrm>
        <a:prstGeom prst="roundRect">
          <a:avLst>
            <a:gd name="adj" fmla="val 10000"/>
          </a:avLst>
        </a:prstGeom>
        <a:solidFill>
          <a:srgbClr val="0064AA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0" i="0" u="none" kern="1200" dirty="0"/>
            <a:t>Gaussian , </a:t>
          </a:r>
          <a:r>
            <a:rPr lang="en-US" sz="900" b="0" i="0" u="none" kern="1200" dirty="0" err="1"/>
            <a:t>Ansys</a:t>
          </a:r>
          <a:r>
            <a:rPr lang="en-US" sz="900" b="0" i="0" u="none" kern="1200" dirty="0"/>
            <a:t> Fluent,</a:t>
          </a:r>
          <a:endParaRPr lang="en-US" sz="900" kern="1200" dirty="0"/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0" i="0" u="none" kern="1200" dirty="0"/>
            <a:t>GROMACS, NAMD,</a:t>
          </a:r>
          <a:endParaRPr lang="en-US" sz="900" kern="1200" dirty="0"/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0" i="0" u="none" kern="1200" dirty="0"/>
            <a:t>VMD, WRF, VASP,</a:t>
          </a:r>
          <a:endParaRPr lang="en-US" sz="900" kern="1200" dirty="0"/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0" i="0" u="none" kern="1200" dirty="0"/>
            <a:t>OpenFOAM, LS Dyna,</a:t>
          </a:r>
          <a:endParaRPr lang="en-US" sz="900" kern="1200" dirty="0"/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0" i="0" u="none" kern="1200" dirty="0"/>
            <a:t>AMBER, NCBI – BLAST, </a:t>
          </a:r>
          <a:endParaRPr lang="en-US" sz="900" kern="1200" dirty="0"/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0" i="0" u="none" kern="1200" dirty="0" err="1"/>
            <a:t>NWChem</a:t>
          </a:r>
          <a:r>
            <a:rPr lang="en-US" sz="900" b="0" i="0" u="none" kern="1200" dirty="0"/>
            <a:t>  GAMESS, </a:t>
          </a:r>
          <a:endParaRPr lang="en-US" sz="900" kern="1200" dirty="0"/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0" i="0" u="none" kern="1200" dirty="0"/>
            <a:t>Quantum ESPRESSO</a:t>
          </a:r>
          <a:endParaRPr lang="en-US" sz="900" kern="1200" dirty="0"/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0" i="0" u="none" kern="1200" dirty="0"/>
            <a:t>LAMMPS, CHARMM</a:t>
          </a:r>
          <a:endParaRPr lang="en-US" sz="900" kern="1200" dirty="0"/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0" i="0" u="none" kern="1200" dirty="0"/>
            <a:t>CP2K, LQCD, </a:t>
          </a:r>
          <a:r>
            <a:rPr lang="en-US" sz="900" b="0" i="0" u="none" kern="1200" dirty="0" err="1"/>
            <a:t>QMCPack</a:t>
          </a:r>
          <a:endParaRPr lang="en-US" sz="900" kern="1200" dirty="0"/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0" i="0" u="none" kern="1200" dirty="0"/>
            <a:t>MILC, Chroma, QPACE</a:t>
          </a:r>
          <a:endParaRPr lang="en-US" sz="900" kern="1200" dirty="0"/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0" i="0" u="none" kern="1200" dirty="0"/>
            <a:t>COSMO, </a:t>
          </a:r>
          <a:r>
            <a:rPr lang="en-US" sz="900" b="0" i="0" u="none" kern="1200" dirty="0" err="1"/>
            <a:t>Abinit</a:t>
          </a:r>
          <a:r>
            <a:rPr lang="en-US" sz="900" b="0" i="0" u="none" kern="1200" dirty="0"/>
            <a:t>, COMSOL, </a:t>
          </a:r>
          <a:endParaRPr lang="en-US" sz="900" kern="1200" dirty="0"/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0" i="0" u="none" kern="1200" dirty="0"/>
            <a:t>CPMD, GTC, HOMME</a:t>
          </a:r>
          <a:endParaRPr lang="en-US" sz="900" kern="1200" dirty="0"/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0" i="0" u="none" kern="1200" dirty="0"/>
            <a:t>HYCOM</a:t>
          </a:r>
          <a:endParaRPr lang="en-US" sz="9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2828366" y="1159864"/>
        <a:ext cx="1776878" cy="2282701"/>
      </dsp:txXfrm>
    </dsp:sp>
    <dsp:sp modelId="{85098E68-6A7B-45F9-94B8-2C9AD9EE6BE6}">
      <dsp:nvSpPr>
        <dsp:cNvPr id="0" name=""/>
        <dsp:cNvSpPr/>
      </dsp:nvSpPr>
      <dsp:spPr>
        <a:xfrm>
          <a:off x="5073403" y="0"/>
          <a:ext cx="2359300" cy="3681944"/>
        </a:xfrm>
        <a:prstGeom prst="roundRect">
          <a:avLst>
            <a:gd name="adj" fmla="val 10000"/>
          </a:avLst>
        </a:prstGeom>
        <a:solidFill>
          <a:srgbClr val="00A8A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1"/>
              </a:solidFill>
              <a:latin typeface="Helvetica Neue" panose="02000503000000020004" pitchFamily="2"/>
              <a:ea typeface="+mn-ea"/>
              <a:cs typeface="+mn-cs"/>
            </a:rPr>
            <a:t>ML/DL</a:t>
          </a:r>
        </a:p>
      </dsp:txBody>
      <dsp:txXfrm>
        <a:off x="5105755" y="32352"/>
        <a:ext cx="2294596" cy="1039879"/>
      </dsp:txXfrm>
    </dsp:sp>
    <dsp:sp modelId="{7F8CE8C5-8345-4811-9496-3EB1A1E3046D}">
      <dsp:nvSpPr>
        <dsp:cNvPr id="0" name=""/>
        <dsp:cNvSpPr/>
      </dsp:nvSpPr>
      <dsp:spPr>
        <a:xfrm>
          <a:off x="5309333" y="1104897"/>
          <a:ext cx="1887440" cy="723354"/>
        </a:xfrm>
        <a:prstGeom prst="roundRect">
          <a:avLst>
            <a:gd name="adj" fmla="val 10000"/>
          </a:avLst>
        </a:prstGeom>
        <a:solidFill>
          <a:srgbClr val="0064AA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t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 err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PowerAI</a:t>
          </a:r>
          <a:r>
            <a:rPr lang="en-US" sz="9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ML/DL Software Distro </a:t>
          </a:r>
          <a:r>
            <a:rPr lang="en-US" sz="900" kern="1200" dirty="0">
              <a:solidFill>
                <a:sysClr val="window" lastClr="FFFFFF"/>
              </a:solidFill>
              <a:latin typeface="Calibri"/>
              <a:ea typeface="+mn-ea"/>
              <a:cs typeface="+mn-cs"/>
              <a:hlinkClick xmlns:r="http://schemas.openxmlformats.org/officeDocument/2006/relationships" r:id="rId1"/>
            </a:rPr>
            <a:t>(link)</a:t>
          </a:r>
          <a:endParaRPr lang="en-US" sz="9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Built for Deployment Speed &amp; with Real Performance Optimization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dirty="0" err="1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Caffe</a:t>
          </a:r>
          <a:r>
            <a:rPr lang="en-US" sz="700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, Torch, </a:t>
          </a:r>
          <a:r>
            <a:rPr lang="en-US" sz="700" kern="1200" dirty="0" err="1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Theano</a:t>
          </a:r>
          <a:r>
            <a:rPr lang="en-US" sz="700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, DIGITS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Python, </a:t>
          </a:r>
          <a:r>
            <a:rPr lang="en-US" sz="700" kern="1200" dirty="0" err="1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OpenBLAS</a:t>
          </a:r>
          <a:r>
            <a:rPr lang="en-US" sz="700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 and other dependencies</a:t>
          </a:r>
        </a:p>
      </dsp:txBody>
      <dsp:txXfrm>
        <a:off x="5330519" y="1126083"/>
        <a:ext cx="1845068" cy="680982"/>
      </dsp:txXfrm>
    </dsp:sp>
    <dsp:sp modelId="{13B7F885-B376-4659-B422-0A2472BA4C2A}">
      <dsp:nvSpPr>
        <dsp:cNvPr id="0" name=""/>
        <dsp:cNvSpPr/>
      </dsp:nvSpPr>
      <dsp:spPr>
        <a:xfrm>
          <a:off x="5309333" y="1939537"/>
          <a:ext cx="1887440" cy="723354"/>
        </a:xfrm>
        <a:prstGeom prst="roundRect">
          <a:avLst>
            <a:gd name="adj" fmla="val 10000"/>
          </a:avLst>
        </a:prstGeom>
        <a:solidFill>
          <a:srgbClr val="0064AA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t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 err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Caffe</a:t>
          </a:r>
          <a:r>
            <a:rPr lang="en-US" sz="9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, Torch, </a:t>
          </a:r>
          <a:r>
            <a:rPr lang="en-US" sz="900" kern="1200" dirty="0" err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Theano</a:t>
          </a:r>
          <a:r>
            <a:rPr lang="en-US" sz="9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, DIGITS, </a:t>
          </a:r>
          <a:r>
            <a:rPr lang="en-US" sz="900" kern="1200" dirty="0" err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TensorFlow</a:t>
          </a:r>
          <a:r>
            <a:rPr lang="en-US" sz="9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, DL4J, more on POWER</a:t>
          </a:r>
        </a:p>
      </dsp:txBody>
      <dsp:txXfrm>
        <a:off x="5330519" y="1960723"/>
        <a:ext cx="1845068" cy="680982"/>
      </dsp:txXfrm>
    </dsp:sp>
    <dsp:sp modelId="{DB836A2A-7AC6-40D0-91EB-D427E597E9A5}">
      <dsp:nvSpPr>
        <dsp:cNvPr id="0" name=""/>
        <dsp:cNvSpPr/>
      </dsp:nvSpPr>
      <dsp:spPr>
        <a:xfrm>
          <a:off x="5309333" y="2774177"/>
          <a:ext cx="1887440" cy="723354"/>
        </a:xfrm>
        <a:prstGeom prst="roundRect">
          <a:avLst>
            <a:gd name="adj" fmla="val 10000"/>
          </a:avLst>
        </a:prstGeom>
        <a:solidFill>
          <a:srgbClr val="0064AA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Custom </a:t>
          </a:r>
          <a:r>
            <a:rPr lang="en-US" sz="900" kern="1200" dirty="0" err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Caffe</a:t>
          </a:r>
          <a:r>
            <a:rPr lang="en-US" sz="9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- CPU/GPU NVLink Optimized</a:t>
          </a:r>
        </a:p>
      </dsp:txBody>
      <dsp:txXfrm>
        <a:off x="5330519" y="2795363"/>
        <a:ext cx="1845068" cy="6809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1" hangingPunct="1">
              <a:spcBef>
                <a:spcPct val="0"/>
              </a:spcBef>
              <a:buClrTx/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spcBef>
                <a:spcPct val="0"/>
              </a:spcBef>
              <a:buClrTx/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1" hangingPunct="1">
              <a:spcBef>
                <a:spcPct val="0"/>
              </a:spcBef>
              <a:buClrTx/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spcBef>
                <a:spcPct val="0"/>
              </a:spcBef>
              <a:buClrTx/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fld id="{BF7AC41A-2018-424A-9090-CDC3354A6AE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3696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1" hangingPunct="1">
              <a:spcBef>
                <a:spcPct val="0"/>
              </a:spcBef>
              <a:buClrTx/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spcBef>
                <a:spcPct val="0"/>
              </a:spcBef>
              <a:buClrTx/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6400" y="696913"/>
            <a:ext cx="61976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1" hangingPunct="1">
              <a:spcBef>
                <a:spcPct val="0"/>
              </a:spcBef>
              <a:buClrTx/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spcBef>
                <a:spcPct val="0"/>
              </a:spcBef>
              <a:buClrTx/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fld id="{62BD9F65-1CE6-4CAA-8EF2-28D4D390166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945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1pPr>
    <a:lvl2pPr marL="342946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2pPr>
    <a:lvl3pPr marL="685891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3pPr>
    <a:lvl4pPr marL="1028837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4pPr>
    <a:lvl5pPr marL="1371783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5pPr>
    <a:lvl6pPr marL="1714729" algn="l" defTabSz="68589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674" algn="l" defTabSz="68589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620" algn="l" defTabSz="68589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566" algn="l" defTabSz="68589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extShape 1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E15181B1-B151-41A1-A1C1-B111412131A1}" type="slidenum">
              <a:rPr lang="en-US" sz="1400">
                <a:solidFill>
                  <a:srgbClr val="000000"/>
                </a:solidFill>
                <a:latin typeface="Arial"/>
                <a:ea typeface="+mn-ea"/>
              </a:rPr>
              <a:t>2</a:t>
            </a:fld>
            <a:endParaRPr/>
          </a:p>
        </p:txBody>
      </p:sp>
      <p:sp>
        <p:nvSpPr>
          <p:cNvPr id="152" name="PlaceHolder 2"/>
          <p:cNvSpPr>
            <a:spLocks noGrp="1"/>
          </p:cNvSpPr>
          <p:nvPr>
            <p:ph type="body"/>
          </p:nvPr>
        </p:nvSpPr>
        <p:spPr>
          <a:xfrm>
            <a:off x="777960" y="4776840"/>
            <a:ext cx="6217920" cy="4525560"/>
          </a:xfrm>
          <a:prstGeom prst="rect">
            <a:avLst/>
          </a:prstGeom>
        </p:spPr>
        <p:txBody>
          <a:bodyPr wrap="none" lIns="90000" tIns="45000" rIns="90000" bIns="4500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80045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96692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16130" indent="-275434" defTabSz="896692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01738" indent="-220348" defTabSz="896692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542433" indent="-220348" defTabSz="896692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1983128" indent="-220348" defTabSz="896692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423823" indent="-220348" defTabSz="8966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864518" indent="-220348" defTabSz="8966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305213" indent="-220348" defTabSz="8966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745908" indent="-220348" defTabSz="8966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fld id="{C13EFDD6-A744-44E1-A579-EF693A5D31EF}" type="slidenum">
              <a:rPr lang="en-US" altLang="en-US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41260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96864D6-1D5C-4A4B-86A8-21BD43DD8654}" type="slidenum">
              <a:rPr lang="en-GB" altLang="en-US"/>
              <a:pPr/>
              <a:t>6</a:t>
            </a:fld>
            <a:endParaRPr lang="en-GB" altLang="en-US"/>
          </a:p>
        </p:txBody>
      </p:sp>
      <p:sp>
        <p:nvSpPr>
          <p:cNvPr id="1187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878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4892" rIns="0" bIns="0"/>
          <a:lstStyle/>
          <a:p>
            <a:pPr marL="215900" indent="-214313" eaLnBrk="1">
              <a:lnSpc>
                <a:spcPct val="93000"/>
              </a:lnSpc>
              <a:spcBef>
                <a:spcPct val="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</a:pPr>
            <a:endParaRPr lang="en-GB" altLang="en-US" sz="2800" dirty="0">
              <a:latin typeface="Arial" panose="020B0604020202020204" pitchFamily="34" charset="0"/>
              <a:ea typeface="Source Han Sans CN Regular" charset="0"/>
              <a:cs typeface="Source Han Sans CN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47711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70A7BB-28F8-4B68-8029-FB78210391EB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21505" name="Header Placeholder 1"/>
          <p:cNvSpPr txBox="1">
            <a:spLocks noGrp="1"/>
          </p:cNvSpPr>
          <p:nvPr/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6661" tIns="48331" rIns="96661" bIns="48331"/>
          <a:lstStyle/>
          <a:p>
            <a:pPr>
              <a:defRPr/>
            </a:pPr>
            <a:r>
              <a:rPr lang="en-US" sz="1300" i="0">
                <a:latin typeface="+mn-lt"/>
                <a:ea typeface="MS PGothic" pitchFamily="34" charset="-128"/>
                <a:cs typeface="ヒラギノ角ゴ Pro W3" charset="0"/>
              </a:rPr>
              <a:t>IBM IOD 2011</a:t>
            </a:r>
          </a:p>
        </p:txBody>
      </p:sp>
      <p:sp>
        <p:nvSpPr>
          <p:cNvPr id="2368515" name="Date Placeholder 2"/>
          <p:cNvSpPr txBox="1">
            <a:spLocks noGrp="1"/>
          </p:cNvSpPr>
          <p:nvPr/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E9A193EE-71DA-4682-8291-D6FEFF5FC900}" type="datetime1">
              <a:rPr lang="en-US" altLang="en-US" sz="1300" i="0">
                <a:latin typeface="Calibri" panose="020F0502020204030204" pitchFamily="34" charset="0"/>
                <a:ea typeface="ＭＳ Ｐゴシック" panose="020B0600070205080204" pitchFamily="34" charset="-128"/>
              </a:rPr>
              <a:pPr algn="r">
                <a:spcBef>
                  <a:spcPct val="0"/>
                </a:spcBef>
              </a:pPr>
              <a:t>12/19/2016</a:t>
            </a:fld>
            <a:endParaRPr lang="en-US" altLang="en-US" sz="1300" i="0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1507" name="Footer Placeholder 5"/>
          <p:cNvSpPr txBox="1">
            <a:spLocks noGrp="1"/>
          </p:cNvSpPr>
          <p:nvPr/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>
              <a:defRPr/>
            </a:pPr>
            <a:endParaRPr lang="en-US" sz="1300" i="0">
              <a:latin typeface="+mn-lt"/>
              <a:ea typeface="MS PGothic" pitchFamily="34" charset="-128"/>
              <a:cs typeface="ヒラギノ角ゴ Pro W3" charset="0"/>
            </a:endParaRPr>
          </a:p>
        </p:txBody>
      </p:sp>
      <p:sp>
        <p:nvSpPr>
          <p:cNvPr id="2368517" name="Rectangle 3"/>
          <p:cNvSpPr txBox="1">
            <a:spLocks noGrp="1" noChangeArrowheads="1"/>
          </p:cNvSpPr>
          <p:nvPr/>
        </p:nvSpPr>
        <p:spPr bwMode="auto">
          <a:xfrm>
            <a:off x="4144963" y="0"/>
            <a:ext cx="317023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44" tIns="48322" rIns="96644" bIns="48322"/>
          <a:lstStyle>
            <a:lvl1pPr defTabSz="9636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36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36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36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36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3613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3613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3613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3613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22BBEA8B-A045-40EE-A3BE-0E8F2F6A6965}" type="datetime8">
              <a:rPr lang="en-US" altLang="en-US" sz="1300" i="0">
                <a:ea typeface="ＭＳ Ｐゴシック" panose="020B0600070205080204" pitchFamily="34" charset="-128"/>
              </a:rPr>
              <a:pPr algn="r">
                <a:spcBef>
                  <a:spcPct val="0"/>
                </a:spcBef>
              </a:pPr>
              <a:t>12/19/2016 3:45 PM</a:t>
            </a:fld>
            <a:endParaRPr lang="en-US" altLang="en-US" sz="1300" i="0">
              <a:ea typeface="ＭＳ Ｐゴシック" panose="020B0600070205080204" pitchFamily="34" charset="-128"/>
            </a:endParaRPr>
          </a:p>
        </p:txBody>
      </p:sp>
      <p:sp>
        <p:nvSpPr>
          <p:cNvPr id="2368518" name="Rectangle 7"/>
          <p:cNvSpPr txBox="1">
            <a:spLocks noGrp="1" noChangeArrowheads="1"/>
          </p:cNvSpPr>
          <p:nvPr/>
        </p:nvSpPr>
        <p:spPr bwMode="auto">
          <a:xfrm>
            <a:off x="4144963" y="9123363"/>
            <a:ext cx="3170237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44" tIns="48322" rIns="96644" bIns="48322" anchor="b"/>
          <a:lstStyle>
            <a:lvl1pPr defTabSz="9636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36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36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36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36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3613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3613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3613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3613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518B2BFE-7A77-49EA-A54C-4D3DF6C73C48}" type="slidenum">
              <a:rPr lang="en-US" altLang="en-US" sz="1300" i="0">
                <a:ea typeface="ＭＳ Ｐゴシック" panose="020B0600070205080204" pitchFamily="34" charset="-128"/>
              </a:rPr>
              <a:pPr algn="r">
                <a:spcBef>
                  <a:spcPct val="0"/>
                </a:spcBef>
              </a:pPr>
              <a:t>7</a:t>
            </a:fld>
            <a:endParaRPr lang="en-US" altLang="en-US" sz="1300" i="0">
              <a:ea typeface="ＭＳ Ｐゴシック" panose="020B0600070205080204" pitchFamily="34" charset="-128"/>
            </a:endParaRPr>
          </a:p>
        </p:txBody>
      </p:sp>
      <p:sp>
        <p:nvSpPr>
          <p:cNvPr id="317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2038"/>
          </a:xfrm>
          <a:ln/>
        </p:spPr>
      </p:sp>
      <p:sp>
        <p:nvSpPr>
          <p:cNvPr id="23685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</p:spPr>
        <p:txBody>
          <a:bodyPr lIns="96644" tIns="48322" rIns="96644" bIns="48322"/>
          <a:lstStyle/>
          <a:p>
            <a:pPr defTabSz="965200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193937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93C60-67F7-498D-B3FD-FB3F592F3E4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1234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BD9F65-1CE6-4CAA-8EF2-28D4D390166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3488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BD9F65-1CE6-4CAA-8EF2-28D4D390166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120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51366" y="2412473"/>
            <a:ext cx="4562521" cy="941796"/>
          </a:xfrm>
        </p:spPr>
        <p:txBody>
          <a:bodyPr anchor="b"/>
          <a:lstStyle>
            <a:lvl1pPr>
              <a:lnSpc>
                <a:spcPct val="85000"/>
              </a:lnSpc>
              <a:defRPr sz="3600" b="0" baseline="0" smtClean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1366" y="3441155"/>
            <a:ext cx="4562521" cy="215444"/>
          </a:xfrm>
        </p:spPr>
        <p:txBody>
          <a:bodyPr wrap="square" tIns="0" rIns="0" bIns="0">
            <a:spAutoFit/>
          </a:bodyPr>
          <a:lstStyle>
            <a:lvl1pPr marL="0" indent="0">
              <a:spcBef>
                <a:spcPct val="0"/>
              </a:spcBef>
              <a:buFont typeface="Wingdings" pitchFamily="2" charset="2"/>
              <a:buNone/>
              <a:defRPr sz="1400" b="1" smtClean="0">
                <a:solidFill>
                  <a:srgbClr val="00C4BF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4890552" y="108856"/>
            <a:ext cx="4045979" cy="123110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8000" b="1" dirty="0">
                <a:solidFill>
                  <a:schemeClr val="tx1"/>
                </a:solidFill>
              </a:rPr>
              <a:t>out</a:t>
            </a:r>
            <a:r>
              <a:rPr lang="en-US" sz="8000" b="1" dirty="0">
                <a:solidFill>
                  <a:srgbClr val="00C4BF"/>
                </a:solidFill>
              </a:rPr>
              <a:t>think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4912320" y="1055908"/>
            <a:ext cx="2680221" cy="123110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8000" b="1" baseline="0" dirty="0">
                <a:solidFill>
                  <a:schemeClr val="tx1"/>
                </a:solidFill>
              </a:rPr>
              <a:t>limits</a:t>
            </a:r>
            <a:endParaRPr lang="en-US" sz="8000" b="1" dirty="0">
              <a:solidFill>
                <a:schemeClr val="tx1"/>
              </a:solidFill>
            </a:endParaRPr>
          </a:p>
        </p:txBody>
      </p:sp>
      <p:pic>
        <p:nvPicPr>
          <p:cNvPr id="20" name="Picture 19" descr="https://quackinggraphics.files.wordpress.com/2011/10/ibm_logo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526288" y="967060"/>
            <a:ext cx="1654250" cy="723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mage result for supercomputing 2016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4410" y="4331521"/>
            <a:ext cx="1532120" cy="629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4580750" y="0"/>
            <a:ext cx="4563250" cy="51435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51" y="278607"/>
            <a:ext cx="4250322" cy="280462"/>
          </a:xfrm>
        </p:spPr>
        <p:txBody>
          <a:bodyPr r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6051" y="1087992"/>
            <a:ext cx="4232822" cy="1760211"/>
          </a:xfrm>
        </p:spPr>
        <p:txBody>
          <a:bodyPr tIns="0" rIns="0" bIns="0"/>
          <a:lstStyle>
            <a:lvl1pPr>
              <a:buClr>
                <a:srgbClr val="666666"/>
              </a:buClr>
              <a:buNone/>
              <a:defRPr sz="1400">
                <a:solidFill>
                  <a:srgbClr val="666666"/>
                </a:solidFill>
              </a:defRPr>
            </a:lvl1pPr>
            <a:lvl2pPr marL="341313" indent="-123825">
              <a:buClr>
                <a:srgbClr val="666666"/>
              </a:buClr>
              <a:buFont typeface="Arial" pitchFamily="34" charset="0"/>
              <a:buChar char="•"/>
              <a:defRPr sz="1200">
                <a:solidFill>
                  <a:srgbClr val="666666"/>
                </a:solidFill>
              </a:defRPr>
            </a:lvl2pPr>
            <a:lvl3pPr>
              <a:buClr>
                <a:srgbClr val="666666"/>
              </a:buClr>
              <a:defRPr sz="1100">
                <a:solidFill>
                  <a:srgbClr val="666666"/>
                </a:solidFill>
              </a:defRPr>
            </a:lvl3pPr>
            <a:lvl4pPr>
              <a:buClr>
                <a:srgbClr val="666666"/>
              </a:buClr>
              <a:defRPr sz="1050">
                <a:solidFill>
                  <a:srgbClr val="666666"/>
                </a:solidFill>
              </a:defRPr>
            </a:lvl4pPr>
            <a:lvl5pPr>
              <a:buClr>
                <a:srgbClr val="666666"/>
              </a:buClr>
              <a:defRPr sz="1050">
                <a:solidFill>
                  <a:srgbClr val="666666"/>
                </a:solidFill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object 27"/>
          <p:cNvSpPr txBox="1"/>
          <p:nvPr userDrawn="1"/>
        </p:nvSpPr>
        <p:spPr>
          <a:xfrm>
            <a:off x="8072483" y="4920337"/>
            <a:ext cx="513987" cy="107722"/>
          </a:xfrm>
          <a:prstGeom prst="rect">
            <a:avLst/>
          </a:prstGeom>
        </p:spPr>
        <p:txBody>
          <a:bodyPr vert="horz" wrap="none" lIns="0" tIns="0" rIns="0" bIns="0" anchor="ctr" anchorCtr="0">
            <a:spAutoFit/>
          </a:bodyPr>
          <a:lstStyle/>
          <a:p>
            <a:pPr marL="5776" defTabSz="207928" eaLnBrk="1" fontAlgn="auto" hangingPunct="1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en-US" sz="700" b="1" spc="-18" dirty="0">
                <a:solidFill>
                  <a:srgbClr val="666666"/>
                </a:solidFill>
                <a:latin typeface="LubalinforIBM-Demi"/>
                <a:ea typeface="ＭＳ Ｐゴシック" charset="0"/>
                <a:cs typeface="LubalinforIBM-Demi"/>
              </a:rPr>
              <a:t>IBM </a:t>
            </a:r>
            <a:r>
              <a:rPr lang="en-US" sz="700" spc="-20" dirty="0">
                <a:solidFill>
                  <a:srgbClr val="666666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Systems</a:t>
            </a:r>
            <a:endParaRPr lang="en-US" sz="700" dirty="0">
              <a:solidFill>
                <a:srgbClr val="666666"/>
              </a:solidFill>
              <a:latin typeface="Arial" pitchFamily="34" charset="0"/>
              <a:ea typeface="ＭＳ Ｐゴシック" charset="0"/>
              <a:cs typeface="Arial" pitchFamily="34" charset="0"/>
            </a:endParaRPr>
          </a:p>
        </p:txBody>
      </p:sp>
      <p:sp>
        <p:nvSpPr>
          <p:cNvPr id="6" name="object 26"/>
          <p:cNvSpPr>
            <a:spLocks noGrp="1"/>
          </p:cNvSpPr>
          <p:nvPr>
            <p:ph type="sldNum" sz="quarter" idx="4"/>
          </p:nvPr>
        </p:nvSpPr>
        <p:spPr>
          <a:xfrm>
            <a:off x="8657341" y="4928032"/>
            <a:ext cx="212559" cy="92333"/>
          </a:xfrm>
          <a:prstGeom prst="rect">
            <a:avLst/>
          </a:prstGeom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5776" defTabSz="207928" eaLnBrk="1" hangingPunct="1">
              <a:spcBef>
                <a:spcPct val="0"/>
              </a:spcBef>
              <a:buClrTx/>
              <a:buFontTx/>
              <a:buNone/>
              <a:tabLst>
                <a:tab pos="116959" algn="l"/>
              </a:tabLst>
              <a:defRPr sz="600">
                <a:solidFill>
                  <a:srgbClr val="666666"/>
                </a:solidFill>
                <a:latin typeface="LubalinforIBM-Book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altLang="en-US" kern="0" dirty="0">
                <a:latin typeface="Arial" pitchFamily="34" charset="0"/>
              </a:rPr>
              <a:t>|	</a:t>
            </a:r>
            <a:fld id="{98B367AA-5497-4605-8FE1-31B1D8BC0D7C}" type="slidenum">
              <a:rPr lang="en-US" altLang="en-US" b="1" kern="0" smtClean="0">
                <a:latin typeface="Arial" pitchFamily="34" charset="0"/>
              </a:rPr>
              <a:pPr fontAlgn="auto">
                <a:spcAft>
                  <a:spcPts val="0"/>
                </a:spcAft>
              </a:pPr>
              <a:t>‹#›</a:t>
            </a:fld>
            <a:endParaRPr lang="en-US" altLang="en-US" b="1" kern="0" dirty="0">
              <a:latin typeface="Arial" pitchFamily="34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sz="half" idx="10"/>
          </p:nvPr>
        </p:nvSpPr>
        <p:spPr>
          <a:xfrm>
            <a:off x="253757" y="3434469"/>
            <a:ext cx="4252616" cy="1388965"/>
          </a:xfrm>
        </p:spPr>
        <p:txBody>
          <a:bodyPr tIns="0" rIns="0" bIns="0" anchor="b" anchorCtr="0"/>
          <a:lstStyle>
            <a:lvl1pPr>
              <a:buClr>
                <a:srgbClr val="666666"/>
              </a:buClr>
              <a:buNone/>
              <a:defRPr sz="1300" b="1">
                <a:solidFill>
                  <a:schemeClr val="tx1"/>
                </a:solidFill>
              </a:defRPr>
            </a:lvl1pPr>
            <a:lvl2pPr marL="341313" indent="-123825">
              <a:buClr>
                <a:srgbClr val="666666"/>
              </a:buClr>
              <a:buFont typeface="Arial" pitchFamily="34" charset="0"/>
              <a:buChar char="•"/>
              <a:defRPr sz="1200">
                <a:solidFill>
                  <a:srgbClr val="666666"/>
                </a:solidFill>
              </a:defRPr>
            </a:lvl2pPr>
            <a:lvl3pPr>
              <a:buClr>
                <a:srgbClr val="666666"/>
              </a:buClr>
              <a:defRPr sz="1100">
                <a:solidFill>
                  <a:srgbClr val="666666"/>
                </a:solidFill>
              </a:defRPr>
            </a:lvl3pPr>
            <a:lvl4pPr>
              <a:buClr>
                <a:srgbClr val="666666"/>
              </a:buClr>
              <a:defRPr sz="1050">
                <a:solidFill>
                  <a:srgbClr val="666666"/>
                </a:solidFill>
              </a:defRPr>
            </a:lvl4pPr>
            <a:lvl5pPr>
              <a:buClr>
                <a:srgbClr val="666666"/>
              </a:buClr>
              <a:defRPr sz="1050">
                <a:solidFill>
                  <a:srgbClr val="666666"/>
                </a:solidFill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12"/>
          <p:cNvSpPr>
            <a:spLocks/>
          </p:cNvSpPr>
          <p:nvPr userDrawn="1"/>
        </p:nvSpPr>
        <p:spPr bwMode="auto">
          <a:xfrm>
            <a:off x="0" y="4786112"/>
            <a:ext cx="9144000" cy="357388"/>
          </a:xfrm>
          <a:custGeom>
            <a:avLst/>
            <a:gdLst>
              <a:gd name="T0" fmla="*/ 0 w 20104100"/>
              <a:gd name="T1" fmla="*/ 793277 h 785495"/>
              <a:gd name="T2" fmla="*/ 20104099 w 20104100"/>
              <a:gd name="T3" fmla="*/ 793277 h 785495"/>
              <a:gd name="T4" fmla="*/ 20104099 w 20104100"/>
              <a:gd name="T5" fmla="*/ 0 h 785495"/>
              <a:gd name="T6" fmla="*/ 0 w 20104100"/>
              <a:gd name="T7" fmla="*/ 0 h 785495"/>
              <a:gd name="T8" fmla="*/ 0 w 20104100"/>
              <a:gd name="T9" fmla="*/ 793277 h 78549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104100" h="785495">
                <a:moveTo>
                  <a:pt x="0" y="785316"/>
                </a:moveTo>
                <a:lnTo>
                  <a:pt x="20104099" y="785316"/>
                </a:lnTo>
                <a:lnTo>
                  <a:pt x="20104099" y="0"/>
                </a:lnTo>
                <a:lnTo>
                  <a:pt x="0" y="0"/>
                </a:lnTo>
                <a:lnTo>
                  <a:pt x="0" y="785316"/>
                </a:lnTo>
                <a:close/>
              </a:path>
            </a:pathLst>
          </a:custGeom>
          <a:solidFill>
            <a:srgbClr val="00C4B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defTabSz="207928">
              <a:spcBef>
                <a:spcPct val="0"/>
              </a:spcBef>
              <a:buClrTx/>
              <a:buFontTx/>
              <a:buNone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51" y="278607"/>
            <a:ext cx="8887949" cy="28046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6051" y="1194843"/>
            <a:ext cx="3939689" cy="3546225"/>
          </a:xfrm>
        </p:spPr>
        <p:txBody>
          <a:bodyPr tIns="0" rIns="0" bIns="0"/>
          <a:lstStyle>
            <a:lvl1pPr>
              <a:buClr>
                <a:srgbClr val="666666"/>
              </a:buClr>
              <a:buNone/>
              <a:defRPr sz="1400">
                <a:solidFill>
                  <a:srgbClr val="666666"/>
                </a:solidFill>
              </a:defRPr>
            </a:lvl1pPr>
            <a:lvl2pPr marL="341313" indent="-123825">
              <a:buClr>
                <a:srgbClr val="666666"/>
              </a:buClr>
              <a:buFont typeface="Arial" pitchFamily="34" charset="0"/>
              <a:buChar char="•"/>
              <a:defRPr sz="1200">
                <a:solidFill>
                  <a:srgbClr val="666666"/>
                </a:solidFill>
              </a:defRPr>
            </a:lvl2pPr>
            <a:lvl3pPr>
              <a:buClr>
                <a:srgbClr val="666666"/>
              </a:buClr>
              <a:defRPr sz="1100">
                <a:solidFill>
                  <a:srgbClr val="666666"/>
                </a:solidFill>
              </a:defRPr>
            </a:lvl3pPr>
            <a:lvl4pPr>
              <a:buClr>
                <a:srgbClr val="666666"/>
              </a:buClr>
              <a:defRPr sz="1050">
                <a:solidFill>
                  <a:srgbClr val="666666"/>
                </a:solidFill>
              </a:defRPr>
            </a:lvl4pPr>
            <a:lvl5pPr>
              <a:buClr>
                <a:srgbClr val="666666"/>
              </a:buClr>
              <a:defRPr sz="1050">
                <a:solidFill>
                  <a:srgbClr val="666666"/>
                </a:solidFill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54501" y="1194843"/>
            <a:ext cx="4066730" cy="3546225"/>
          </a:xfrm>
        </p:spPr>
        <p:txBody>
          <a:bodyPr tIns="0" rIns="0" bIns="0"/>
          <a:lstStyle>
            <a:lvl1pPr>
              <a:buClr>
                <a:srgbClr val="666666"/>
              </a:buClr>
              <a:buNone/>
              <a:defRPr sz="1400">
                <a:solidFill>
                  <a:srgbClr val="666666"/>
                </a:solidFill>
              </a:defRPr>
            </a:lvl1pPr>
            <a:lvl2pPr marL="341313" indent="-123825">
              <a:buClr>
                <a:srgbClr val="666666"/>
              </a:buClr>
              <a:buFont typeface="Arial" pitchFamily="34" charset="0"/>
              <a:buChar char="•"/>
              <a:defRPr sz="1200">
                <a:solidFill>
                  <a:srgbClr val="666666"/>
                </a:solidFill>
              </a:defRPr>
            </a:lvl2pPr>
            <a:lvl3pPr>
              <a:buClr>
                <a:srgbClr val="666666"/>
              </a:buClr>
              <a:defRPr sz="1100">
                <a:solidFill>
                  <a:srgbClr val="666666"/>
                </a:solidFill>
              </a:defRPr>
            </a:lvl3pPr>
            <a:lvl4pPr>
              <a:buClr>
                <a:srgbClr val="666666"/>
              </a:buClr>
              <a:defRPr sz="1050">
                <a:solidFill>
                  <a:srgbClr val="666666"/>
                </a:solidFill>
              </a:defRPr>
            </a:lvl4pPr>
            <a:lvl5pPr>
              <a:buClr>
                <a:srgbClr val="666666"/>
              </a:buClr>
              <a:defRPr sz="1050">
                <a:solidFill>
                  <a:srgbClr val="666666"/>
                </a:solidFill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object 27"/>
          <p:cNvSpPr txBox="1"/>
          <p:nvPr userDrawn="1"/>
        </p:nvSpPr>
        <p:spPr>
          <a:xfrm>
            <a:off x="8072483" y="4920337"/>
            <a:ext cx="513987" cy="107722"/>
          </a:xfrm>
          <a:prstGeom prst="rect">
            <a:avLst/>
          </a:prstGeom>
        </p:spPr>
        <p:txBody>
          <a:bodyPr vert="horz" wrap="none" lIns="0" tIns="0" rIns="0" bIns="0" anchor="ctr" anchorCtr="0">
            <a:spAutoFit/>
          </a:bodyPr>
          <a:lstStyle/>
          <a:p>
            <a:pPr marL="5776" defTabSz="207928" eaLnBrk="1" fontAlgn="auto" hangingPunct="1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en-US" sz="700" b="1" spc="-18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IBM </a:t>
            </a:r>
            <a:r>
              <a:rPr lang="en-US" sz="700" spc="-20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Systems</a:t>
            </a:r>
            <a:endParaRPr lang="en-US" sz="700" dirty="0">
              <a:solidFill>
                <a:prstClr val="black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object 26"/>
          <p:cNvSpPr>
            <a:spLocks noGrp="1"/>
          </p:cNvSpPr>
          <p:nvPr>
            <p:ph type="sldNum" sz="quarter" idx="4"/>
          </p:nvPr>
        </p:nvSpPr>
        <p:spPr>
          <a:xfrm>
            <a:off x="8657341" y="4928032"/>
            <a:ext cx="212559" cy="92333"/>
          </a:xfrm>
          <a:prstGeom prst="rect">
            <a:avLst/>
          </a:prstGeom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5776" defTabSz="207928" eaLnBrk="1" hangingPunct="1">
              <a:spcBef>
                <a:spcPct val="0"/>
              </a:spcBef>
              <a:buClrTx/>
              <a:buFontTx/>
              <a:buNone/>
              <a:tabLst>
                <a:tab pos="116959" algn="l"/>
              </a:tabLst>
              <a:defRPr sz="600">
                <a:solidFill>
                  <a:srgbClr val="0078AB"/>
                </a:solidFill>
                <a:latin typeface="LubalinforIBM-Book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kern="0" dirty="0">
                <a:latin typeface="Arial" pitchFamily="34" charset="0"/>
              </a:rPr>
              <a:t>|	</a:t>
            </a:r>
            <a:fld id="{98B367AA-5497-4605-8FE1-31B1D8BC0D7C}" type="slidenum">
              <a:rPr lang="en-US" altLang="en-US" b="1" kern="0" smtClean="0">
                <a:solidFill>
                  <a:srgbClr val="FFFFFF"/>
                </a:solidFill>
                <a:latin typeface="Arial" pitchFamily="34" charset="0"/>
              </a:rPr>
              <a:pPr fontAlgn="auto">
                <a:spcAft>
                  <a:spcPts val="0"/>
                </a:spcAft>
                <a:defRPr/>
              </a:pPr>
              <a:t>‹#›</a:t>
            </a:fld>
            <a:endParaRPr lang="en-US" altLang="en-US" b="1" kern="0" dirty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idx="10"/>
          </p:nvPr>
        </p:nvSpPr>
        <p:spPr>
          <a:xfrm>
            <a:off x="256050" y="778852"/>
            <a:ext cx="3939689" cy="196208"/>
          </a:xfrm>
        </p:spPr>
        <p:txBody>
          <a:bodyPr wrap="square" tIns="0" rIns="0" bIns="0" anchor="b">
            <a:sp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1500" b="1"/>
            </a:lvl1pPr>
            <a:lvl2pPr marL="342946" indent="0">
              <a:buNone/>
              <a:defRPr sz="1500" b="1"/>
            </a:lvl2pPr>
            <a:lvl3pPr marL="685891" indent="0">
              <a:buNone/>
              <a:defRPr sz="1400" b="1"/>
            </a:lvl3pPr>
            <a:lvl4pPr marL="1028837" indent="0">
              <a:buNone/>
              <a:defRPr sz="1200" b="1"/>
            </a:lvl4pPr>
            <a:lvl5pPr marL="1371783" indent="0">
              <a:buNone/>
              <a:defRPr sz="1200" b="1"/>
            </a:lvl5pPr>
            <a:lvl6pPr marL="1714729" indent="0">
              <a:buNone/>
              <a:defRPr sz="1200" b="1"/>
            </a:lvl6pPr>
            <a:lvl7pPr marL="2057674" indent="0">
              <a:buNone/>
              <a:defRPr sz="1200" b="1"/>
            </a:lvl7pPr>
            <a:lvl8pPr marL="2400620" indent="0">
              <a:buNone/>
              <a:defRPr sz="1200" b="1"/>
            </a:lvl8pPr>
            <a:lvl9pPr marL="2743566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45749" y="778852"/>
            <a:ext cx="4068862" cy="196208"/>
          </a:xfrm>
        </p:spPr>
        <p:txBody>
          <a:bodyPr wrap="square" tIns="0" rIns="0" bIns="0" anchor="b">
            <a:sp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1500" b="1"/>
            </a:lvl1pPr>
            <a:lvl2pPr marL="342946" indent="0">
              <a:buNone/>
              <a:defRPr sz="1500" b="1"/>
            </a:lvl2pPr>
            <a:lvl3pPr marL="685891" indent="0">
              <a:buNone/>
              <a:defRPr sz="1400" b="1"/>
            </a:lvl3pPr>
            <a:lvl4pPr marL="1028837" indent="0">
              <a:buNone/>
              <a:defRPr sz="1200" b="1"/>
            </a:lvl4pPr>
            <a:lvl5pPr marL="1371783" indent="0">
              <a:buNone/>
              <a:defRPr sz="1200" b="1"/>
            </a:lvl5pPr>
            <a:lvl6pPr marL="1714729" indent="0">
              <a:buNone/>
              <a:defRPr sz="1200" b="1"/>
            </a:lvl6pPr>
            <a:lvl7pPr marL="2057674" indent="0">
              <a:buNone/>
              <a:defRPr sz="1200" b="1"/>
            </a:lvl7pPr>
            <a:lvl8pPr marL="2400620" indent="0">
              <a:buNone/>
              <a:defRPr sz="1200" b="1"/>
            </a:lvl8pPr>
            <a:lvl9pPr marL="2743566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0" name="Picture 9" descr="IBMLogo8bar3color.png"/>
          <p:cNvPicPr>
            <a:picLocks noChangeAspect="1"/>
          </p:cNvPicPr>
          <p:nvPr userDrawn="1"/>
        </p:nvPicPr>
        <p:blipFill>
          <a:blip r:embed="rId2" cstate="print">
            <a:lum bright="100000"/>
          </a:blip>
          <a:stretch>
            <a:fillRect/>
          </a:stretch>
        </p:blipFill>
        <p:spPr>
          <a:xfrm>
            <a:off x="441894" y="4881676"/>
            <a:ext cx="445820" cy="166047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object 27"/>
          <p:cNvSpPr txBox="1"/>
          <p:nvPr userDrawn="1"/>
        </p:nvSpPr>
        <p:spPr>
          <a:xfrm>
            <a:off x="8072483" y="4920337"/>
            <a:ext cx="513987" cy="107722"/>
          </a:xfrm>
          <a:prstGeom prst="rect">
            <a:avLst/>
          </a:prstGeom>
        </p:spPr>
        <p:txBody>
          <a:bodyPr vert="horz" wrap="none" lIns="0" tIns="0" rIns="0" bIns="0" anchor="ctr" anchorCtr="0">
            <a:spAutoFit/>
          </a:bodyPr>
          <a:lstStyle/>
          <a:p>
            <a:pPr marL="5776" defTabSz="207928" eaLnBrk="1" fontAlgn="auto" hangingPunct="1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en-US" sz="700" b="1" spc="-18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IBM </a:t>
            </a:r>
            <a:r>
              <a:rPr lang="en-US" sz="700" spc="-2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Systems</a:t>
            </a:r>
            <a:endParaRPr lang="en-US" sz="7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object 26"/>
          <p:cNvSpPr>
            <a:spLocks noGrp="1"/>
          </p:cNvSpPr>
          <p:nvPr>
            <p:ph type="sldNum" sz="quarter" idx="4"/>
          </p:nvPr>
        </p:nvSpPr>
        <p:spPr>
          <a:xfrm>
            <a:off x="8657341" y="4928032"/>
            <a:ext cx="212559" cy="92333"/>
          </a:xfrm>
          <a:prstGeom prst="rect">
            <a:avLst/>
          </a:prstGeom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5776" defTabSz="207928" eaLnBrk="1" hangingPunct="1">
              <a:spcBef>
                <a:spcPct val="0"/>
              </a:spcBef>
              <a:buClrTx/>
              <a:buFontTx/>
              <a:buNone/>
              <a:tabLst>
                <a:tab pos="116959" algn="l"/>
              </a:tabLst>
              <a:defRPr sz="600">
                <a:solidFill>
                  <a:srgbClr val="0078AB"/>
                </a:solidFill>
                <a:latin typeface="LubalinforIBM-Book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kern="0" dirty="0">
                <a:latin typeface="Arial" pitchFamily="34" charset="0"/>
              </a:rPr>
              <a:t>|	</a:t>
            </a:r>
            <a:fld id="{98B367AA-5497-4605-8FE1-31B1D8BC0D7C}" type="slidenum">
              <a:rPr lang="en-US" altLang="en-US" b="1" kern="0" smtClean="0">
                <a:solidFill>
                  <a:sysClr val="windowText" lastClr="000000"/>
                </a:solidFill>
                <a:latin typeface="Arial" pitchFamily="34" charset="0"/>
              </a:rPr>
              <a:pPr fontAlgn="auto">
                <a:spcAft>
                  <a:spcPts val="0"/>
                </a:spcAft>
                <a:defRPr/>
              </a:pPr>
              <a:t>‹#›</a:t>
            </a:fld>
            <a:endParaRPr lang="en-US" altLang="en-US" b="1" kern="0" dirty="0">
              <a:solidFill>
                <a:sysClr val="windowText" lastClr="0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ith b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2"/>
          <p:cNvSpPr>
            <a:spLocks/>
          </p:cNvSpPr>
          <p:nvPr userDrawn="1"/>
        </p:nvSpPr>
        <p:spPr bwMode="auto">
          <a:xfrm>
            <a:off x="0" y="4786112"/>
            <a:ext cx="9144000" cy="357388"/>
          </a:xfrm>
          <a:custGeom>
            <a:avLst/>
            <a:gdLst>
              <a:gd name="T0" fmla="*/ 0 w 20104100"/>
              <a:gd name="T1" fmla="*/ 793277 h 785495"/>
              <a:gd name="T2" fmla="*/ 20104099 w 20104100"/>
              <a:gd name="T3" fmla="*/ 793277 h 785495"/>
              <a:gd name="T4" fmla="*/ 20104099 w 20104100"/>
              <a:gd name="T5" fmla="*/ 0 h 785495"/>
              <a:gd name="T6" fmla="*/ 0 w 20104100"/>
              <a:gd name="T7" fmla="*/ 0 h 785495"/>
              <a:gd name="T8" fmla="*/ 0 w 20104100"/>
              <a:gd name="T9" fmla="*/ 793277 h 78549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104100" h="785495">
                <a:moveTo>
                  <a:pt x="0" y="785316"/>
                </a:moveTo>
                <a:lnTo>
                  <a:pt x="20104099" y="785316"/>
                </a:lnTo>
                <a:lnTo>
                  <a:pt x="20104099" y="0"/>
                </a:lnTo>
                <a:lnTo>
                  <a:pt x="0" y="0"/>
                </a:lnTo>
                <a:lnTo>
                  <a:pt x="0" y="785316"/>
                </a:lnTo>
                <a:close/>
              </a:path>
            </a:pathLst>
          </a:custGeom>
          <a:solidFill>
            <a:srgbClr val="00C4B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defTabSz="207928">
              <a:spcBef>
                <a:spcPct val="0"/>
              </a:spcBef>
              <a:buClrTx/>
              <a:buFontTx/>
              <a:buNone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3" name="object 27"/>
          <p:cNvSpPr txBox="1"/>
          <p:nvPr userDrawn="1"/>
        </p:nvSpPr>
        <p:spPr>
          <a:xfrm>
            <a:off x="8072483" y="4920337"/>
            <a:ext cx="513987" cy="107722"/>
          </a:xfrm>
          <a:prstGeom prst="rect">
            <a:avLst/>
          </a:prstGeom>
        </p:spPr>
        <p:txBody>
          <a:bodyPr vert="horz" wrap="none" lIns="0" tIns="0" rIns="0" bIns="0" anchor="ctr" anchorCtr="0">
            <a:spAutoFit/>
          </a:bodyPr>
          <a:lstStyle/>
          <a:p>
            <a:pPr marL="5776" defTabSz="207928" eaLnBrk="1" fontAlgn="auto" hangingPunct="1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en-US" sz="700" b="1" spc="-18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IBM </a:t>
            </a:r>
            <a:r>
              <a:rPr lang="en-US" sz="700" spc="-20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Systems</a:t>
            </a:r>
            <a:endParaRPr lang="en-US" sz="700" dirty="0">
              <a:solidFill>
                <a:prstClr val="black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object 26"/>
          <p:cNvSpPr>
            <a:spLocks noGrp="1"/>
          </p:cNvSpPr>
          <p:nvPr>
            <p:ph type="sldNum" sz="quarter" idx="4"/>
          </p:nvPr>
        </p:nvSpPr>
        <p:spPr>
          <a:xfrm>
            <a:off x="8657341" y="4928032"/>
            <a:ext cx="212559" cy="92333"/>
          </a:xfrm>
          <a:prstGeom prst="rect">
            <a:avLst/>
          </a:prstGeom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5776" defTabSz="207928" eaLnBrk="1" hangingPunct="1">
              <a:spcBef>
                <a:spcPct val="0"/>
              </a:spcBef>
              <a:buClrTx/>
              <a:buFontTx/>
              <a:buNone/>
              <a:tabLst>
                <a:tab pos="116959" algn="l"/>
              </a:tabLst>
              <a:defRPr sz="600">
                <a:solidFill>
                  <a:srgbClr val="0078AB"/>
                </a:solidFill>
                <a:latin typeface="LubalinforIBM-Book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kern="0" dirty="0">
                <a:latin typeface="Arial" pitchFamily="34" charset="0"/>
              </a:rPr>
              <a:t>|	</a:t>
            </a:r>
            <a:fld id="{98B367AA-5497-4605-8FE1-31B1D8BC0D7C}" type="slidenum">
              <a:rPr lang="en-US" altLang="en-US" b="1" kern="0" smtClean="0">
                <a:solidFill>
                  <a:srgbClr val="FFFFFF"/>
                </a:solidFill>
                <a:latin typeface="Arial" pitchFamily="34" charset="0"/>
              </a:rPr>
              <a:pPr fontAlgn="auto">
                <a:spcAft>
                  <a:spcPts val="0"/>
                </a:spcAft>
                <a:defRPr/>
              </a:pPr>
              <a:t>‹#›</a:t>
            </a:fld>
            <a:endParaRPr lang="en-US" altLang="en-US" b="1" kern="0" dirty="0">
              <a:solidFill>
                <a:srgbClr val="FFFFFF"/>
              </a:solidFill>
              <a:latin typeface="Arial" pitchFamily="34" charset="0"/>
            </a:endParaRPr>
          </a:p>
        </p:txBody>
      </p:sp>
      <p:pic>
        <p:nvPicPr>
          <p:cNvPr id="5" name="Picture 4" descr="IBMLogo8bar3color.png"/>
          <p:cNvPicPr>
            <a:picLocks noChangeAspect="1"/>
          </p:cNvPicPr>
          <p:nvPr userDrawn="1"/>
        </p:nvPicPr>
        <p:blipFill>
          <a:blip r:embed="rId2" cstate="print">
            <a:lum bright="100000"/>
          </a:blip>
          <a:stretch>
            <a:fillRect/>
          </a:stretch>
        </p:blipFill>
        <p:spPr>
          <a:xfrm>
            <a:off x="441894" y="4881676"/>
            <a:ext cx="445820" cy="166047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3068152" y="4896952"/>
            <a:ext cx="1873911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fr-FR" sz="1100" dirty="0">
                <a:solidFill>
                  <a:srgbClr val="666666"/>
                </a:solidFill>
              </a:rPr>
              <a:t>IBM</a:t>
            </a:r>
            <a:r>
              <a:rPr lang="fr-FR" sz="1100" baseline="0" dirty="0">
                <a:solidFill>
                  <a:srgbClr val="666666"/>
                </a:solidFill>
              </a:rPr>
              <a:t> and CALMIP </a:t>
            </a:r>
            <a:r>
              <a:rPr lang="fr-FR" sz="1100" baseline="0" dirty="0" err="1">
                <a:solidFill>
                  <a:srgbClr val="666666"/>
                </a:solidFill>
              </a:rPr>
              <a:t>Confidential</a:t>
            </a:r>
            <a:endParaRPr lang="fr-FR" sz="1100" dirty="0">
              <a:solidFill>
                <a:srgbClr val="666666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hank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2684593" y="944485"/>
            <a:ext cx="3424015" cy="83099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spcBef>
                <a:spcPts val="0"/>
              </a:spcBef>
              <a:buFontTx/>
              <a:buNone/>
            </a:pP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t>Thank </a:t>
            </a: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t>you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t>!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2" name="object 12"/>
          <p:cNvSpPr>
            <a:spLocks/>
          </p:cNvSpPr>
          <p:nvPr userDrawn="1"/>
        </p:nvSpPr>
        <p:spPr bwMode="auto">
          <a:xfrm>
            <a:off x="0" y="4786112"/>
            <a:ext cx="9144000" cy="357388"/>
          </a:xfrm>
          <a:custGeom>
            <a:avLst/>
            <a:gdLst>
              <a:gd name="T0" fmla="*/ 0 w 20104100"/>
              <a:gd name="T1" fmla="*/ 793277 h 785495"/>
              <a:gd name="T2" fmla="*/ 20104099 w 20104100"/>
              <a:gd name="T3" fmla="*/ 793277 h 785495"/>
              <a:gd name="T4" fmla="*/ 20104099 w 20104100"/>
              <a:gd name="T5" fmla="*/ 0 h 785495"/>
              <a:gd name="T6" fmla="*/ 0 w 20104100"/>
              <a:gd name="T7" fmla="*/ 0 h 785495"/>
              <a:gd name="T8" fmla="*/ 0 w 20104100"/>
              <a:gd name="T9" fmla="*/ 793277 h 78549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104100" h="785495">
                <a:moveTo>
                  <a:pt x="0" y="785316"/>
                </a:moveTo>
                <a:lnTo>
                  <a:pt x="20104099" y="785316"/>
                </a:lnTo>
                <a:lnTo>
                  <a:pt x="20104099" y="0"/>
                </a:lnTo>
                <a:lnTo>
                  <a:pt x="0" y="0"/>
                </a:lnTo>
                <a:lnTo>
                  <a:pt x="0" y="785316"/>
                </a:lnTo>
                <a:close/>
              </a:path>
            </a:pathLst>
          </a:custGeom>
          <a:solidFill>
            <a:srgbClr val="00C4B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defTabSz="207928">
              <a:spcBef>
                <a:spcPct val="0"/>
              </a:spcBef>
              <a:buClrTx/>
              <a:buFontTx/>
              <a:buNone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3" name="object 27"/>
          <p:cNvSpPr txBox="1"/>
          <p:nvPr userDrawn="1"/>
        </p:nvSpPr>
        <p:spPr>
          <a:xfrm>
            <a:off x="8072483" y="4920337"/>
            <a:ext cx="513987" cy="107722"/>
          </a:xfrm>
          <a:prstGeom prst="rect">
            <a:avLst/>
          </a:prstGeom>
        </p:spPr>
        <p:txBody>
          <a:bodyPr vert="horz" wrap="none" lIns="0" tIns="0" rIns="0" bIns="0" anchor="ctr" anchorCtr="0">
            <a:spAutoFit/>
          </a:bodyPr>
          <a:lstStyle/>
          <a:p>
            <a:pPr marL="5776" defTabSz="207928" eaLnBrk="1" fontAlgn="auto" hangingPunct="1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en-US" sz="700" b="1" spc="-18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IBM </a:t>
            </a:r>
            <a:r>
              <a:rPr lang="en-US" sz="700" spc="-20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Systems</a:t>
            </a:r>
            <a:endParaRPr lang="en-US" sz="700" dirty="0">
              <a:solidFill>
                <a:prstClr val="black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object 26"/>
          <p:cNvSpPr>
            <a:spLocks noGrp="1"/>
          </p:cNvSpPr>
          <p:nvPr>
            <p:ph type="sldNum" sz="quarter" idx="4"/>
          </p:nvPr>
        </p:nvSpPr>
        <p:spPr>
          <a:xfrm>
            <a:off x="8657341" y="4928032"/>
            <a:ext cx="212559" cy="92333"/>
          </a:xfrm>
          <a:prstGeom prst="rect">
            <a:avLst/>
          </a:prstGeom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5776" defTabSz="207928" eaLnBrk="1" hangingPunct="1">
              <a:spcBef>
                <a:spcPct val="0"/>
              </a:spcBef>
              <a:buClrTx/>
              <a:buFontTx/>
              <a:buNone/>
              <a:tabLst>
                <a:tab pos="116959" algn="l"/>
              </a:tabLst>
              <a:defRPr sz="600">
                <a:solidFill>
                  <a:srgbClr val="0078AB"/>
                </a:solidFill>
                <a:latin typeface="LubalinforIBM-Book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kern="0" dirty="0">
                <a:latin typeface="Arial" pitchFamily="34" charset="0"/>
              </a:rPr>
              <a:t>|	</a:t>
            </a:r>
            <a:fld id="{98B367AA-5497-4605-8FE1-31B1D8BC0D7C}" type="slidenum">
              <a:rPr lang="en-US" altLang="en-US" b="1" kern="0" smtClean="0">
                <a:solidFill>
                  <a:srgbClr val="FFFFFF"/>
                </a:solidFill>
                <a:latin typeface="Arial" pitchFamily="34" charset="0"/>
              </a:rPr>
              <a:pPr fontAlgn="auto">
                <a:spcAft>
                  <a:spcPts val="0"/>
                </a:spcAft>
                <a:defRPr/>
              </a:pPr>
              <a:t>‹#›</a:t>
            </a:fld>
            <a:endParaRPr lang="en-US" altLang="en-US" b="1" kern="0" dirty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428221" y="3466102"/>
            <a:ext cx="1936749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en-US" sz="1400" b="1" dirty="0" err="1">
                <a:solidFill>
                  <a:srgbClr val="005A8E"/>
                </a:solidFill>
              </a:rPr>
              <a:t>ibm</a:t>
            </a:r>
            <a:r>
              <a:rPr lang="en-US" sz="1400" dirty="0" err="1">
                <a:solidFill>
                  <a:srgbClr val="005A8E"/>
                </a:solidFill>
              </a:rPr>
              <a:t>.com</a:t>
            </a:r>
            <a:r>
              <a:rPr lang="en-US" sz="1400" dirty="0">
                <a:solidFill>
                  <a:srgbClr val="005A8E"/>
                </a:solidFill>
              </a:rPr>
              <a:t>/systems/</a:t>
            </a:r>
            <a:r>
              <a:rPr lang="en-US" sz="1400" dirty="0" err="1">
                <a:solidFill>
                  <a:srgbClr val="005A8E"/>
                </a:solidFill>
              </a:rPr>
              <a:t>hpc</a:t>
            </a:r>
            <a:endParaRPr lang="en-US" sz="1400" dirty="0">
              <a:solidFill>
                <a:srgbClr val="005A8E"/>
              </a:solidFill>
            </a:endParaRPr>
          </a:p>
        </p:txBody>
      </p:sp>
      <p:pic>
        <p:nvPicPr>
          <p:cNvPr id="13" name="Picture 12" descr="https://quackinggraphics.files.wordpress.com/2011/10/ibm_logo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384" y="2569029"/>
            <a:ext cx="2034677" cy="889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IBMLogo8bar3color.png"/>
          <p:cNvPicPr>
            <a:picLocks noChangeAspect="1"/>
          </p:cNvPicPr>
          <p:nvPr userDrawn="1"/>
        </p:nvPicPr>
        <p:blipFill>
          <a:blip r:embed="rId3" cstate="print">
            <a:lum bright="100000"/>
          </a:blip>
          <a:stretch>
            <a:fillRect/>
          </a:stretch>
        </p:blipFill>
        <p:spPr>
          <a:xfrm>
            <a:off x="441894" y="4881676"/>
            <a:ext cx="445820" cy="166047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354350" y="779586"/>
            <a:ext cx="8398093" cy="399715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6575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(no body t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2"/>
          <p:cNvSpPr>
            <a:spLocks/>
          </p:cNvSpPr>
          <p:nvPr userDrawn="1"/>
        </p:nvSpPr>
        <p:spPr bwMode="auto">
          <a:xfrm>
            <a:off x="0" y="4786112"/>
            <a:ext cx="9144000" cy="357388"/>
          </a:xfrm>
          <a:custGeom>
            <a:avLst/>
            <a:gdLst>
              <a:gd name="T0" fmla="*/ 0 w 20104100"/>
              <a:gd name="T1" fmla="*/ 793277 h 785495"/>
              <a:gd name="T2" fmla="*/ 20104099 w 20104100"/>
              <a:gd name="T3" fmla="*/ 793277 h 785495"/>
              <a:gd name="T4" fmla="*/ 20104099 w 20104100"/>
              <a:gd name="T5" fmla="*/ 0 h 785495"/>
              <a:gd name="T6" fmla="*/ 0 w 20104100"/>
              <a:gd name="T7" fmla="*/ 0 h 785495"/>
              <a:gd name="T8" fmla="*/ 0 w 20104100"/>
              <a:gd name="T9" fmla="*/ 793277 h 78549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104100" h="785495">
                <a:moveTo>
                  <a:pt x="0" y="785316"/>
                </a:moveTo>
                <a:lnTo>
                  <a:pt x="20104099" y="785316"/>
                </a:lnTo>
                <a:lnTo>
                  <a:pt x="20104099" y="0"/>
                </a:lnTo>
                <a:lnTo>
                  <a:pt x="0" y="0"/>
                </a:lnTo>
                <a:lnTo>
                  <a:pt x="0" y="785316"/>
                </a:lnTo>
                <a:close/>
              </a:path>
            </a:pathLst>
          </a:custGeom>
          <a:solidFill>
            <a:srgbClr val="00C4B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defTabSz="207928">
              <a:spcBef>
                <a:spcPct val="0"/>
              </a:spcBef>
              <a:buClrTx/>
              <a:buFontTx/>
              <a:buNone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51" y="278607"/>
            <a:ext cx="8887949" cy="27699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object 27"/>
          <p:cNvSpPr txBox="1"/>
          <p:nvPr userDrawn="1"/>
        </p:nvSpPr>
        <p:spPr>
          <a:xfrm>
            <a:off x="8072483" y="4920337"/>
            <a:ext cx="513987" cy="107722"/>
          </a:xfrm>
          <a:prstGeom prst="rect">
            <a:avLst/>
          </a:prstGeom>
        </p:spPr>
        <p:txBody>
          <a:bodyPr vert="horz" wrap="none" lIns="0" tIns="0" rIns="0" bIns="0" anchor="ctr" anchorCtr="0">
            <a:spAutoFit/>
          </a:bodyPr>
          <a:lstStyle/>
          <a:p>
            <a:pPr marL="5776" defTabSz="207928" eaLnBrk="1" fontAlgn="auto" hangingPunct="1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en-US" sz="700" b="1" spc="-18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IBM </a:t>
            </a:r>
            <a:r>
              <a:rPr lang="en-US" sz="700" spc="-20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Systems</a:t>
            </a:r>
            <a:endParaRPr lang="en-US" sz="700" dirty="0">
              <a:solidFill>
                <a:prstClr val="black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object 26"/>
          <p:cNvSpPr>
            <a:spLocks noGrp="1"/>
          </p:cNvSpPr>
          <p:nvPr>
            <p:ph type="sldNum" sz="quarter" idx="4"/>
          </p:nvPr>
        </p:nvSpPr>
        <p:spPr>
          <a:xfrm>
            <a:off x="8657341" y="4928032"/>
            <a:ext cx="212559" cy="92333"/>
          </a:xfrm>
          <a:prstGeom prst="rect">
            <a:avLst/>
          </a:prstGeom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5776" defTabSz="207928" eaLnBrk="1" hangingPunct="1">
              <a:spcBef>
                <a:spcPct val="0"/>
              </a:spcBef>
              <a:buClrTx/>
              <a:buFontTx/>
              <a:buNone/>
              <a:tabLst>
                <a:tab pos="116959" algn="l"/>
              </a:tabLst>
              <a:defRPr sz="600">
                <a:solidFill>
                  <a:srgbClr val="0078AB"/>
                </a:solidFill>
                <a:latin typeface="LubalinforIBM-Book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kern="0" dirty="0">
                <a:latin typeface="Arial" pitchFamily="34" charset="0"/>
              </a:rPr>
              <a:t>|	</a:t>
            </a:r>
            <a:fld id="{98B367AA-5497-4605-8FE1-31B1D8BC0D7C}" type="slidenum">
              <a:rPr lang="en-US" altLang="en-US" b="1" kern="0" smtClean="0">
                <a:solidFill>
                  <a:srgbClr val="FFFFFF"/>
                </a:solidFill>
                <a:latin typeface="Arial" pitchFamily="34" charset="0"/>
              </a:rPr>
              <a:pPr fontAlgn="auto">
                <a:spcAft>
                  <a:spcPts val="0"/>
                </a:spcAft>
                <a:defRPr/>
              </a:pPr>
              <a:t>‹#›</a:t>
            </a:fld>
            <a:endParaRPr lang="en-US" altLang="en-US" b="1" kern="0" dirty="0">
              <a:solidFill>
                <a:srgbClr val="FFFFFF"/>
              </a:solidFill>
              <a:latin typeface="Arial" pitchFamily="34" charset="0"/>
            </a:endParaRPr>
          </a:p>
        </p:txBody>
      </p:sp>
      <p:pic>
        <p:nvPicPr>
          <p:cNvPr id="7" name="Picture 6" descr="IBMLogo8bar3color.png"/>
          <p:cNvPicPr>
            <a:picLocks noChangeAspect="1"/>
          </p:cNvPicPr>
          <p:nvPr userDrawn="1"/>
        </p:nvPicPr>
        <p:blipFill>
          <a:blip r:embed="rId2" cstate="print">
            <a:lum bright="100000"/>
          </a:blip>
          <a:stretch>
            <a:fillRect/>
          </a:stretch>
        </p:blipFill>
        <p:spPr>
          <a:xfrm>
            <a:off x="441894" y="4881676"/>
            <a:ext cx="445820" cy="166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888519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12"/>
          <p:cNvSpPr>
            <a:spLocks/>
          </p:cNvSpPr>
          <p:nvPr userDrawn="1"/>
        </p:nvSpPr>
        <p:spPr bwMode="auto">
          <a:xfrm>
            <a:off x="0" y="4786112"/>
            <a:ext cx="9144000" cy="357388"/>
          </a:xfrm>
          <a:custGeom>
            <a:avLst/>
            <a:gdLst>
              <a:gd name="T0" fmla="*/ 0 w 20104100"/>
              <a:gd name="T1" fmla="*/ 793277 h 785495"/>
              <a:gd name="T2" fmla="*/ 20104099 w 20104100"/>
              <a:gd name="T3" fmla="*/ 793277 h 785495"/>
              <a:gd name="T4" fmla="*/ 20104099 w 20104100"/>
              <a:gd name="T5" fmla="*/ 0 h 785495"/>
              <a:gd name="T6" fmla="*/ 0 w 20104100"/>
              <a:gd name="T7" fmla="*/ 0 h 785495"/>
              <a:gd name="T8" fmla="*/ 0 w 20104100"/>
              <a:gd name="T9" fmla="*/ 793277 h 78549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104100" h="785495">
                <a:moveTo>
                  <a:pt x="0" y="785316"/>
                </a:moveTo>
                <a:lnTo>
                  <a:pt x="20104099" y="785316"/>
                </a:lnTo>
                <a:lnTo>
                  <a:pt x="20104099" y="0"/>
                </a:lnTo>
                <a:lnTo>
                  <a:pt x="0" y="0"/>
                </a:lnTo>
                <a:lnTo>
                  <a:pt x="0" y="785316"/>
                </a:lnTo>
                <a:close/>
              </a:path>
            </a:pathLst>
          </a:custGeom>
          <a:solidFill>
            <a:srgbClr val="00A6A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defTabSz="207928">
              <a:spcBef>
                <a:spcPct val="0"/>
              </a:spcBef>
              <a:buClrTx/>
              <a:buFontTx/>
              <a:buNone/>
            </a:pP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52" y="278607"/>
            <a:ext cx="8401290" cy="28046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6051" y="929243"/>
            <a:ext cx="3939689" cy="3811826"/>
          </a:xfrm>
        </p:spPr>
        <p:txBody>
          <a:bodyPr tIns="0" rIns="0" bIns="0"/>
          <a:lstStyle>
            <a:lvl1pPr>
              <a:buClr>
                <a:srgbClr val="666666"/>
              </a:buClr>
              <a:buNone/>
              <a:defRPr sz="1400">
                <a:solidFill>
                  <a:srgbClr val="666666"/>
                </a:solidFill>
              </a:defRPr>
            </a:lvl1pPr>
            <a:lvl2pPr marL="341313" indent="-123825">
              <a:buClr>
                <a:srgbClr val="666666"/>
              </a:buClr>
              <a:buFont typeface="Arial" pitchFamily="34" charset="0"/>
              <a:buChar char="•"/>
              <a:defRPr sz="1200">
                <a:solidFill>
                  <a:srgbClr val="666666"/>
                </a:solidFill>
              </a:defRPr>
            </a:lvl2pPr>
            <a:lvl3pPr>
              <a:buClr>
                <a:srgbClr val="666666"/>
              </a:buClr>
              <a:defRPr sz="1100">
                <a:solidFill>
                  <a:srgbClr val="666666"/>
                </a:solidFill>
              </a:defRPr>
            </a:lvl3pPr>
            <a:lvl4pPr>
              <a:buClr>
                <a:srgbClr val="666666"/>
              </a:buClr>
              <a:defRPr sz="1050">
                <a:solidFill>
                  <a:srgbClr val="666666"/>
                </a:solidFill>
              </a:defRPr>
            </a:lvl4pPr>
            <a:lvl5pPr>
              <a:buClr>
                <a:srgbClr val="666666"/>
              </a:buClr>
              <a:defRPr sz="1050">
                <a:solidFill>
                  <a:srgbClr val="666666"/>
                </a:solidFill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45749" y="937549"/>
            <a:ext cx="4055736" cy="3803520"/>
          </a:xfrm>
        </p:spPr>
        <p:txBody>
          <a:bodyPr tIns="0" rIns="0" bIns="0"/>
          <a:lstStyle>
            <a:lvl1pPr>
              <a:buClr>
                <a:srgbClr val="666666"/>
              </a:buClr>
              <a:buNone/>
              <a:defRPr sz="1400">
                <a:solidFill>
                  <a:srgbClr val="666666"/>
                </a:solidFill>
              </a:defRPr>
            </a:lvl1pPr>
            <a:lvl2pPr marL="341313" indent="-123825">
              <a:buClr>
                <a:srgbClr val="666666"/>
              </a:buClr>
              <a:buFont typeface="Arial" pitchFamily="34" charset="0"/>
              <a:buChar char="•"/>
              <a:defRPr sz="1200">
                <a:solidFill>
                  <a:srgbClr val="666666"/>
                </a:solidFill>
              </a:defRPr>
            </a:lvl2pPr>
            <a:lvl3pPr>
              <a:buClr>
                <a:srgbClr val="666666"/>
              </a:buClr>
              <a:defRPr sz="1100">
                <a:solidFill>
                  <a:srgbClr val="666666"/>
                </a:solidFill>
              </a:defRPr>
            </a:lvl3pPr>
            <a:lvl4pPr>
              <a:buClr>
                <a:srgbClr val="666666"/>
              </a:buClr>
              <a:defRPr sz="1050">
                <a:solidFill>
                  <a:srgbClr val="666666"/>
                </a:solidFill>
              </a:defRPr>
            </a:lvl4pPr>
            <a:lvl5pPr>
              <a:buClr>
                <a:srgbClr val="666666"/>
              </a:buClr>
              <a:defRPr sz="1050">
                <a:solidFill>
                  <a:srgbClr val="666666"/>
                </a:solidFill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object 27"/>
          <p:cNvSpPr txBox="1"/>
          <p:nvPr userDrawn="1"/>
        </p:nvSpPr>
        <p:spPr>
          <a:xfrm>
            <a:off x="8072483" y="4920337"/>
            <a:ext cx="513987" cy="107722"/>
          </a:xfrm>
          <a:prstGeom prst="rect">
            <a:avLst/>
          </a:prstGeom>
        </p:spPr>
        <p:txBody>
          <a:bodyPr vert="horz" wrap="none" lIns="0" tIns="0" rIns="0" bIns="0" anchor="ctr" anchorCtr="0">
            <a:spAutoFit/>
          </a:bodyPr>
          <a:lstStyle/>
          <a:p>
            <a:pPr marL="5776" defTabSz="207928" eaLnBrk="1" fontAlgn="auto" hangingPunct="1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en-US" sz="700" b="1" spc="-18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IBM </a:t>
            </a:r>
            <a:r>
              <a:rPr lang="en-US" sz="700" spc="-20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Systems</a:t>
            </a:r>
            <a:endParaRPr lang="en-US" sz="700" dirty="0">
              <a:solidFill>
                <a:prstClr val="black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object 26"/>
          <p:cNvSpPr>
            <a:spLocks noGrp="1"/>
          </p:cNvSpPr>
          <p:nvPr>
            <p:ph type="sldNum" sz="quarter" idx="4"/>
          </p:nvPr>
        </p:nvSpPr>
        <p:spPr>
          <a:xfrm>
            <a:off x="8657341" y="4928032"/>
            <a:ext cx="212559" cy="92333"/>
          </a:xfrm>
          <a:prstGeom prst="rect">
            <a:avLst/>
          </a:prstGeom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5776" defTabSz="207928" eaLnBrk="1" hangingPunct="1">
              <a:spcBef>
                <a:spcPct val="0"/>
              </a:spcBef>
              <a:buClrTx/>
              <a:buFontTx/>
              <a:buNone/>
              <a:tabLst>
                <a:tab pos="116959" algn="l"/>
              </a:tabLst>
              <a:defRPr sz="600">
                <a:solidFill>
                  <a:srgbClr val="0078AB"/>
                </a:solidFill>
                <a:latin typeface="LubalinforIBM-Book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kern="0" dirty="0">
                <a:latin typeface="Arial" pitchFamily="34" charset="0"/>
              </a:rPr>
              <a:t>|	</a:t>
            </a:r>
            <a:fld id="{98B367AA-5497-4605-8FE1-31B1D8BC0D7C}" type="slidenum">
              <a:rPr lang="en-US" altLang="en-US" b="1" kern="0" smtClean="0">
                <a:solidFill>
                  <a:srgbClr val="FFFFFF"/>
                </a:solidFill>
                <a:latin typeface="Arial" pitchFamily="34" charset="0"/>
              </a:rPr>
              <a:pPr fontAlgn="auto">
                <a:spcAft>
                  <a:spcPts val="0"/>
                </a:spcAft>
                <a:defRPr/>
              </a:pPr>
              <a:t>‹#›</a:t>
            </a:fld>
            <a:endParaRPr lang="en-US" altLang="en-US" b="1" kern="0" dirty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068152" y="4866724"/>
            <a:ext cx="1873911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fr-FR" sz="1100" dirty="0">
                <a:solidFill>
                  <a:srgbClr val="666666"/>
                </a:solidFill>
              </a:rPr>
              <a:t>IBM</a:t>
            </a:r>
            <a:r>
              <a:rPr lang="fr-FR" sz="1100" baseline="0" dirty="0">
                <a:solidFill>
                  <a:srgbClr val="666666"/>
                </a:solidFill>
              </a:rPr>
              <a:t> and CALMIP </a:t>
            </a:r>
            <a:r>
              <a:rPr lang="fr-FR" sz="1100" baseline="0" dirty="0" err="1">
                <a:solidFill>
                  <a:srgbClr val="666666"/>
                </a:solidFill>
              </a:rPr>
              <a:t>Confidential</a:t>
            </a:r>
            <a:endParaRPr lang="fr-FR" sz="1100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225548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7194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rgbClr val="00C4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75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51366" y="2423357"/>
            <a:ext cx="4562521" cy="941796"/>
          </a:xfrm>
        </p:spPr>
        <p:txBody>
          <a:bodyPr anchor="b"/>
          <a:lstStyle>
            <a:lvl1pPr>
              <a:lnSpc>
                <a:spcPct val="85000"/>
              </a:lnSpc>
              <a:defRPr sz="3600" b="0" baseline="0" smtClean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9707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1366" y="3452039"/>
            <a:ext cx="4562521" cy="215444"/>
          </a:xfrm>
        </p:spPr>
        <p:txBody>
          <a:bodyPr wrap="square" tIns="0" rIns="0" bIns="0">
            <a:spAutoFit/>
          </a:bodyPr>
          <a:lstStyle>
            <a:lvl1pPr marL="0" indent="0">
              <a:spcBef>
                <a:spcPct val="0"/>
              </a:spcBef>
              <a:buFont typeface="Wingdings" pitchFamily="2" charset="2"/>
              <a:buNone/>
              <a:defRPr sz="1400" b="1" smtClean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38" name="Picture 37" descr="IBMLogo8bar3color.png"/>
          <p:cNvPicPr>
            <a:picLocks noChangeAspect="1"/>
          </p:cNvPicPr>
          <p:nvPr userDrawn="1"/>
        </p:nvPicPr>
        <p:blipFill>
          <a:blip r:embed="rId2" cstate="print">
            <a:lum bright="100000"/>
          </a:blip>
          <a:stretch>
            <a:fillRect/>
          </a:stretch>
        </p:blipFill>
        <p:spPr>
          <a:xfrm rot="16200000">
            <a:off x="3560251" y="930685"/>
            <a:ext cx="1594086" cy="625341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4890552" y="108856"/>
            <a:ext cx="4045979" cy="123110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8000" b="1" dirty="0">
                <a:solidFill>
                  <a:schemeClr val="tx1"/>
                </a:solidFill>
              </a:rPr>
              <a:t>out</a:t>
            </a:r>
            <a:r>
              <a:rPr lang="en-US" sz="8000" b="1" dirty="0">
                <a:solidFill>
                  <a:schemeClr val="bg1"/>
                </a:solidFill>
              </a:rPr>
              <a:t>think</a:t>
            </a:r>
          </a:p>
        </p:txBody>
      </p:sp>
      <p:sp>
        <p:nvSpPr>
          <p:cNvPr id="40" name="TextBox 39"/>
          <p:cNvSpPr txBox="1"/>
          <p:nvPr userDrawn="1"/>
        </p:nvSpPr>
        <p:spPr>
          <a:xfrm>
            <a:off x="4912320" y="1055908"/>
            <a:ext cx="2680221" cy="123110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8000" b="1" baseline="0" dirty="0">
                <a:solidFill>
                  <a:schemeClr val="tx1"/>
                </a:solidFill>
              </a:rPr>
              <a:t>limits</a:t>
            </a:r>
            <a:endParaRPr lang="en-US" sz="8000" b="1" dirty="0">
              <a:solidFill>
                <a:schemeClr val="tx1"/>
              </a:solidFill>
            </a:endParaRPr>
          </a:p>
        </p:txBody>
      </p:sp>
      <p:pic>
        <p:nvPicPr>
          <p:cNvPr id="7" name="Picture 2" descr="mage result for supercomputing 2016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9676" y="4333434"/>
            <a:ext cx="1461246" cy="600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/>
          <p:cNvSpPr>
            <a:spLocks noChangeArrowheads="1"/>
          </p:cNvSpPr>
          <p:nvPr userDrawn="1"/>
        </p:nvSpPr>
        <p:spPr bwMode="auto">
          <a:xfrm>
            <a:off x="6000930" y="170392"/>
            <a:ext cx="3143070" cy="4960835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defTabSz="207928" eaLnBrk="1" hangingPunct="1">
              <a:spcBef>
                <a:spcPct val="0"/>
              </a:spcBef>
              <a:buClrTx/>
              <a:buFontTx/>
              <a:buNone/>
              <a:defRPr/>
            </a:pPr>
            <a:endParaRPr lang="en-US" altLang="en-US" sz="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8" name="object 3"/>
          <p:cNvSpPr>
            <a:spLocks/>
          </p:cNvSpPr>
          <p:nvPr userDrawn="1"/>
        </p:nvSpPr>
        <p:spPr bwMode="auto">
          <a:xfrm>
            <a:off x="563099" y="1122704"/>
            <a:ext cx="290263" cy="678677"/>
          </a:xfrm>
          <a:custGeom>
            <a:avLst/>
            <a:gdLst>
              <a:gd name="T0" fmla="*/ 637687 w 638175"/>
              <a:gd name="T1" fmla="*/ 796467 h 1492250"/>
              <a:gd name="T2" fmla="*/ 342774 w 638175"/>
              <a:gd name="T3" fmla="*/ 796467 h 1492250"/>
              <a:gd name="T4" fmla="*/ 321833 w 638175"/>
              <a:gd name="T5" fmla="*/ 796467 h 1492250"/>
              <a:gd name="T6" fmla="*/ 321833 w 638175"/>
              <a:gd name="T7" fmla="*/ 775526 h 1492250"/>
              <a:gd name="T8" fmla="*/ 322567 w 638175"/>
              <a:gd name="T9" fmla="*/ 736408 h 1492250"/>
              <a:gd name="T10" fmla="*/ 328496 w 638175"/>
              <a:gd name="T11" fmla="*/ 663104 h 1492250"/>
              <a:gd name="T12" fmla="*/ 340487 w 638175"/>
              <a:gd name="T13" fmla="*/ 596196 h 1492250"/>
              <a:gd name="T14" fmla="*/ 358679 w 638175"/>
              <a:gd name="T15" fmla="*/ 535474 h 1492250"/>
              <a:gd name="T16" fmla="*/ 383211 w 638175"/>
              <a:gd name="T17" fmla="*/ 480725 h 1492250"/>
              <a:gd name="T18" fmla="*/ 414223 w 638175"/>
              <a:gd name="T19" fmla="*/ 431736 h 1492250"/>
              <a:gd name="T20" fmla="*/ 451853 w 638175"/>
              <a:gd name="T21" fmla="*/ 388297 h 1492250"/>
              <a:gd name="T22" fmla="*/ 496241 w 638175"/>
              <a:gd name="T23" fmla="*/ 350196 h 1492250"/>
              <a:gd name="T24" fmla="*/ 547525 w 638175"/>
              <a:gd name="T25" fmla="*/ 317220 h 1492250"/>
              <a:gd name="T26" fmla="*/ 605845 w 638175"/>
              <a:gd name="T27" fmla="*/ 289157 h 1492250"/>
              <a:gd name="T28" fmla="*/ 637687 w 638175"/>
              <a:gd name="T29" fmla="*/ 276902 h 1492250"/>
              <a:gd name="T30" fmla="*/ 637687 w 638175"/>
              <a:gd name="T31" fmla="*/ 0 h 1492250"/>
              <a:gd name="T32" fmla="*/ 580955 w 638175"/>
              <a:gd name="T33" fmla="*/ 11292 h 1492250"/>
              <a:gd name="T34" fmla="*/ 526105 w 638175"/>
              <a:gd name="T35" fmla="*/ 26367 h 1492250"/>
              <a:gd name="T36" fmla="*/ 473260 w 638175"/>
              <a:gd name="T37" fmla="*/ 45080 h 1492250"/>
              <a:gd name="T38" fmla="*/ 422542 w 638175"/>
              <a:gd name="T39" fmla="*/ 67285 h 1492250"/>
              <a:gd name="T40" fmla="*/ 374073 w 638175"/>
              <a:gd name="T41" fmla="*/ 92840 h 1492250"/>
              <a:gd name="T42" fmla="*/ 327975 w 638175"/>
              <a:gd name="T43" fmla="*/ 121598 h 1492250"/>
              <a:gd name="T44" fmla="*/ 284370 w 638175"/>
              <a:gd name="T45" fmla="*/ 153415 h 1492250"/>
              <a:gd name="T46" fmla="*/ 243381 w 638175"/>
              <a:gd name="T47" fmla="*/ 188146 h 1492250"/>
              <a:gd name="T48" fmla="*/ 205130 w 638175"/>
              <a:gd name="T49" fmla="*/ 225648 h 1492250"/>
              <a:gd name="T50" fmla="*/ 169739 w 638175"/>
              <a:gd name="T51" fmla="*/ 265774 h 1492250"/>
              <a:gd name="T52" fmla="*/ 137330 w 638175"/>
              <a:gd name="T53" fmla="*/ 308381 h 1492250"/>
              <a:gd name="T54" fmla="*/ 108025 w 638175"/>
              <a:gd name="T55" fmla="*/ 353324 h 1492250"/>
              <a:gd name="T56" fmla="*/ 81947 w 638175"/>
              <a:gd name="T57" fmla="*/ 400458 h 1492250"/>
              <a:gd name="T58" fmla="*/ 59217 w 638175"/>
              <a:gd name="T59" fmla="*/ 449639 h 1492250"/>
              <a:gd name="T60" fmla="*/ 39958 w 638175"/>
              <a:gd name="T61" fmla="*/ 500721 h 1492250"/>
              <a:gd name="T62" fmla="*/ 24291 w 638175"/>
              <a:gd name="T63" fmla="*/ 553561 h 1492250"/>
              <a:gd name="T64" fmla="*/ 12340 w 638175"/>
              <a:gd name="T65" fmla="*/ 608013 h 1492250"/>
              <a:gd name="T66" fmla="*/ 4227 w 638175"/>
              <a:gd name="T67" fmla="*/ 663933 h 1492250"/>
              <a:gd name="T68" fmla="*/ 72 w 638175"/>
              <a:gd name="T69" fmla="*/ 721177 h 1492250"/>
              <a:gd name="T70" fmla="*/ 0 w 638175"/>
              <a:gd name="T71" fmla="*/ 779599 h 1492250"/>
              <a:gd name="T72" fmla="*/ 0 w 638175"/>
              <a:gd name="T73" fmla="*/ 815224 h 1492250"/>
              <a:gd name="T74" fmla="*/ 0 w 638175"/>
              <a:gd name="T75" fmla="*/ 886475 h 1492250"/>
              <a:gd name="T76" fmla="*/ 1 w 638175"/>
              <a:gd name="T77" fmla="*/ 957726 h 1492250"/>
              <a:gd name="T78" fmla="*/ 2 w 638175"/>
              <a:gd name="T79" fmla="*/ 1028977 h 1492250"/>
              <a:gd name="T80" fmla="*/ 4 w 638175"/>
              <a:gd name="T81" fmla="*/ 1100229 h 1492250"/>
              <a:gd name="T82" fmla="*/ 5 w 638175"/>
              <a:gd name="T83" fmla="*/ 1135855 h 1492250"/>
              <a:gd name="T84" fmla="*/ 6 w 638175"/>
              <a:gd name="T85" fmla="*/ 1171481 h 1492250"/>
              <a:gd name="T86" fmla="*/ 7 w 638175"/>
              <a:gd name="T87" fmla="*/ 1242733 h 1492250"/>
              <a:gd name="T88" fmla="*/ 8 w 638175"/>
              <a:gd name="T89" fmla="*/ 1313984 h 1492250"/>
              <a:gd name="T90" fmla="*/ 9 w 638175"/>
              <a:gd name="T91" fmla="*/ 1385235 h 1492250"/>
              <a:gd name="T92" fmla="*/ 10 w 638175"/>
              <a:gd name="T93" fmla="*/ 1456486 h 1492250"/>
              <a:gd name="T94" fmla="*/ 10 w 638175"/>
              <a:gd name="T95" fmla="*/ 1492111 h 1492250"/>
              <a:gd name="T96" fmla="*/ 637687 w 638175"/>
              <a:gd name="T97" fmla="*/ 1492111 h 1492250"/>
              <a:gd name="T98" fmla="*/ 637687 w 638175"/>
              <a:gd name="T99" fmla="*/ 796467 h 1492250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638175" h="1492250">
                <a:moveTo>
                  <a:pt x="637687" y="796467"/>
                </a:moveTo>
                <a:lnTo>
                  <a:pt x="342774" y="796467"/>
                </a:lnTo>
                <a:lnTo>
                  <a:pt x="321833" y="796467"/>
                </a:lnTo>
                <a:lnTo>
                  <a:pt x="321833" y="775526"/>
                </a:lnTo>
                <a:lnTo>
                  <a:pt x="322567" y="736408"/>
                </a:lnTo>
                <a:lnTo>
                  <a:pt x="328496" y="663104"/>
                </a:lnTo>
                <a:lnTo>
                  <a:pt x="340487" y="596196"/>
                </a:lnTo>
                <a:lnTo>
                  <a:pt x="358679" y="535474"/>
                </a:lnTo>
                <a:lnTo>
                  <a:pt x="383211" y="480725"/>
                </a:lnTo>
                <a:lnTo>
                  <a:pt x="414223" y="431736"/>
                </a:lnTo>
                <a:lnTo>
                  <a:pt x="451853" y="388297"/>
                </a:lnTo>
                <a:lnTo>
                  <a:pt x="496241" y="350196"/>
                </a:lnTo>
                <a:lnTo>
                  <a:pt x="547525" y="317220"/>
                </a:lnTo>
                <a:lnTo>
                  <a:pt x="605845" y="289157"/>
                </a:lnTo>
                <a:lnTo>
                  <a:pt x="637687" y="276902"/>
                </a:lnTo>
                <a:lnTo>
                  <a:pt x="637687" y="0"/>
                </a:lnTo>
                <a:lnTo>
                  <a:pt x="580955" y="11292"/>
                </a:lnTo>
                <a:lnTo>
                  <a:pt x="526105" y="26367"/>
                </a:lnTo>
                <a:lnTo>
                  <a:pt x="473260" y="45080"/>
                </a:lnTo>
                <a:lnTo>
                  <a:pt x="422542" y="67285"/>
                </a:lnTo>
                <a:lnTo>
                  <a:pt x="374073" y="92840"/>
                </a:lnTo>
                <a:lnTo>
                  <a:pt x="327975" y="121598"/>
                </a:lnTo>
                <a:lnTo>
                  <a:pt x="284370" y="153415"/>
                </a:lnTo>
                <a:lnTo>
                  <a:pt x="243381" y="188146"/>
                </a:lnTo>
                <a:lnTo>
                  <a:pt x="205130" y="225648"/>
                </a:lnTo>
                <a:lnTo>
                  <a:pt x="169739" y="265774"/>
                </a:lnTo>
                <a:lnTo>
                  <a:pt x="137330" y="308381"/>
                </a:lnTo>
                <a:lnTo>
                  <a:pt x="108025" y="353324"/>
                </a:lnTo>
                <a:lnTo>
                  <a:pt x="81947" y="400458"/>
                </a:lnTo>
                <a:lnTo>
                  <a:pt x="59217" y="449639"/>
                </a:lnTo>
                <a:lnTo>
                  <a:pt x="39958" y="500721"/>
                </a:lnTo>
                <a:lnTo>
                  <a:pt x="24291" y="553561"/>
                </a:lnTo>
                <a:lnTo>
                  <a:pt x="12340" y="608013"/>
                </a:lnTo>
                <a:lnTo>
                  <a:pt x="4227" y="663933"/>
                </a:lnTo>
                <a:lnTo>
                  <a:pt x="72" y="721177"/>
                </a:lnTo>
                <a:lnTo>
                  <a:pt x="0" y="779599"/>
                </a:lnTo>
                <a:lnTo>
                  <a:pt x="0" y="815224"/>
                </a:lnTo>
                <a:lnTo>
                  <a:pt x="0" y="886475"/>
                </a:lnTo>
                <a:lnTo>
                  <a:pt x="1" y="957726"/>
                </a:lnTo>
                <a:lnTo>
                  <a:pt x="2" y="1028977"/>
                </a:lnTo>
                <a:lnTo>
                  <a:pt x="4" y="1100229"/>
                </a:lnTo>
                <a:lnTo>
                  <a:pt x="5" y="1135855"/>
                </a:lnTo>
                <a:lnTo>
                  <a:pt x="6" y="1171481"/>
                </a:lnTo>
                <a:lnTo>
                  <a:pt x="7" y="1242733"/>
                </a:lnTo>
                <a:lnTo>
                  <a:pt x="8" y="1313984"/>
                </a:lnTo>
                <a:lnTo>
                  <a:pt x="9" y="1385235"/>
                </a:lnTo>
                <a:lnTo>
                  <a:pt x="10" y="1456486"/>
                </a:lnTo>
                <a:lnTo>
                  <a:pt x="10" y="1492111"/>
                </a:lnTo>
                <a:lnTo>
                  <a:pt x="637687" y="1492111"/>
                </a:lnTo>
                <a:lnTo>
                  <a:pt x="637687" y="796467"/>
                </a:lnTo>
                <a:close/>
              </a:path>
            </a:pathLst>
          </a:custGeom>
          <a:noFill/>
          <a:ln w="41883">
            <a:solidFill>
              <a:srgbClr val="00B2EF"/>
            </a:solidFill>
            <a:round/>
            <a:headEnd/>
            <a:tailEnd/>
          </a:ln>
        </p:spPr>
        <p:txBody>
          <a:bodyPr lIns="0" tIns="0" rIns="0" bIns="0"/>
          <a:lstStyle/>
          <a:p>
            <a:pPr defTabSz="207928">
              <a:spcBef>
                <a:spcPct val="0"/>
              </a:spcBef>
              <a:buClrTx/>
              <a:buFontTx/>
              <a:buNone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" name="object 4"/>
          <p:cNvSpPr>
            <a:spLocks/>
          </p:cNvSpPr>
          <p:nvPr userDrawn="1"/>
        </p:nvSpPr>
        <p:spPr bwMode="auto">
          <a:xfrm>
            <a:off x="1026653" y="1122704"/>
            <a:ext cx="290263" cy="678677"/>
          </a:xfrm>
          <a:custGeom>
            <a:avLst/>
            <a:gdLst>
              <a:gd name="T0" fmla="*/ 637687 w 638175"/>
              <a:gd name="T1" fmla="*/ 796467 h 1492250"/>
              <a:gd name="T2" fmla="*/ 342774 w 638175"/>
              <a:gd name="T3" fmla="*/ 796467 h 1492250"/>
              <a:gd name="T4" fmla="*/ 321833 w 638175"/>
              <a:gd name="T5" fmla="*/ 796467 h 1492250"/>
              <a:gd name="T6" fmla="*/ 321833 w 638175"/>
              <a:gd name="T7" fmla="*/ 775526 h 1492250"/>
              <a:gd name="T8" fmla="*/ 322567 w 638175"/>
              <a:gd name="T9" fmla="*/ 736408 h 1492250"/>
              <a:gd name="T10" fmla="*/ 328496 w 638175"/>
              <a:gd name="T11" fmla="*/ 663104 h 1492250"/>
              <a:gd name="T12" fmla="*/ 340487 w 638175"/>
              <a:gd name="T13" fmla="*/ 596196 h 1492250"/>
              <a:gd name="T14" fmla="*/ 358679 w 638175"/>
              <a:gd name="T15" fmla="*/ 535474 h 1492250"/>
              <a:gd name="T16" fmla="*/ 383211 w 638175"/>
              <a:gd name="T17" fmla="*/ 480725 h 1492250"/>
              <a:gd name="T18" fmla="*/ 414223 w 638175"/>
              <a:gd name="T19" fmla="*/ 431736 h 1492250"/>
              <a:gd name="T20" fmla="*/ 451853 w 638175"/>
              <a:gd name="T21" fmla="*/ 388297 h 1492250"/>
              <a:gd name="T22" fmla="*/ 496241 w 638175"/>
              <a:gd name="T23" fmla="*/ 350196 h 1492250"/>
              <a:gd name="T24" fmla="*/ 547525 w 638175"/>
              <a:gd name="T25" fmla="*/ 317220 h 1492250"/>
              <a:gd name="T26" fmla="*/ 605845 w 638175"/>
              <a:gd name="T27" fmla="*/ 289157 h 1492250"/>
              <a:gd name="T28" fmla="*/ 637687 w 638175"/>
              <a:gd name="T29" fmla="*/ 276902 h 1492250"/>
              <a:gd name="T30" fmla="*/ 637687 w 638175"/>
              <a:gd name="T31" fmla="*/ 0 h 1492250"/>
              <a:gd name="T32" fmla="*/ 580953 w 638175"/>
              <a:gd name="T33" fmla="*/ 11292 h 1492250"/>
              <a:gd name="T34" fmla="*/ 526102 w 638175"/>
              <a:gd name="T35" fmla="*/ 26367 h 1492250"/>
              <a:gd name="T36" fmla="*/ 473257 w 638175"/>
              <a:gd name="T37" fmla="*/ 45080 h 1492250"/>
              <a:gd name="T38" fmla="*/ 422538 w 638175"/>
              <a:gd name="T39" fmla="*/ 67285 h 1492250"/>
              <a:gd name="T40" fmla="*/ 374068 w 638175"/>
              <a:gd name="T41" fmla="*/ 92840 h 1492250"/>
              <a:gd name="T42" fmla="*/ 327970 w 638175"/>
              <a:gd name="T43" fmla="*/ 121598 h 1492250"/>
              <a:gd name="T44" fmla="*/ 284366 w 638175"/>
              <a:gd name="T45" fmla="*/ 153415 h 1492250"/>
              <a:gd name="T46" fmla="*/ 243377 w 638175"/>
              <a:gd name="T47" fmla="*/ 188146 h 1492250"/>
              <a:gd name="T48" fmla="*/ 205126 w 638175"/>
              <a:gd name="T49" fmla="*/ 225648 h 1492250"/>
              <a:gd name="T50" fmla="*/ 169735 w 638175"/>
              <a:gd name="T51" fmla="*/ 265774 h 1492250"/>
              <a:gd name="T52" fmla="*/ 137326 w 638175"/>
              <a:gd name="T53" fmla="*/ 308381 h 1492250"/>
              <a:gd name="T54" fmla="*/ 108022 w 638175"/>
              <a:gd name="T55" fmla="*/ 353324 h 1492250"/>
              <a:gd name="T56" fmla="*/ 81944 w 638175"/>
              <a:gd name="T57" fmla="*/ 400458 h 1492250"/>
              <a:gd name="T58" fmla="*/ 59215 w 638175"/>
              <a:gd name="T59" fmla="*/ 449639 h 1492250"/>
              <a:gd name="T60" fmla="*/ 39956 w 638175"/>
              <a:gd name="T61" fmla="*/ 500721 h 1492250"/>
              <a:gd name="T62" fmla="*/ 24290 w 638175"/>
              <a:gd name="T63" fmla="*/ 553561 h 1492250"/>
              <a:gd name="T64" fmla="*/ 12340 w 638175"/>
              <a:gd name="T65" fmla="*/ 608013 h 1492250"/>
              <a:gd name="T66" fmla="*/ 4226 w 638175"/>
              <a:gd name="T67" fmla="*/ 663933 h 1492250"/>
              <a:gd name="T68" fmla="*/ 72 w 638175"/>
              <a:gd name="T69" fmla="*/ 721177 h 1492250"/>
              <a:gd name="T70" fmla="*/ 0 w 638175"/>
              <a:gd name="T71" fmla="*/ 779599 h 1492250"/>
              <a:gd name="T72" fmla="*/ 0 w 638175"/>
              <a:gd name="T73" fmla="*/ 815224 h 1492250"/>
              <a:gd name="T74" fmla="*/ 0 w 638175"/>
              <a:gd name="T75" fmla="*/ 886475 h 1492250"/>
              <a:gd name="T76" fmla="*/ 1 w 638175"/>
              <a:gd name="T77" fmla="*/ 957726 h 1492250"/>
              <a:gd name="T78" fmla="*/ 2 w 638175"/>
              <a:gd name="T79" fmla="*/ 1028977 h 1492250"/>
              <a:gd name="T80" fmla="*/ 4 w 638175"/>
              <a:gd name="T81" fmla="*/ 1100229 h 1492250"/>
              <a:gd name="T82" fmla="*/ 6 w 638175"/>
              <a:gd name="T83" fmla="*/ 1171481 h 1492250"/>
              <a:gd name="T84" fmla="*/ 6 w 638175"/>
              <a:gd name="T85" fmla="*/ 1207107 h 1492250"/>
              <a:gd name="T86" fmla="*/ 8 w 638175"/>
              <a:gd name="T87" fmla="*/ 1278358 h 1492250"/>
              <a:gd name="T88" fmla="*/ 9 w 638175"/>
              <a:gd name="T89" fmla="*/ 1349610 h 1492250"/>
              <a:gd name="T90" fmla="*/ 10 w 638175"/>
              <a:gd name="T91" fmla="*/ 1420861 h 1492250"/>
              <a:gd name="T92" fmla="*/ 10 w 638175"/>
              <a:gd name="T93" fmla="*/ 1492111 h 1492250"/>
              <a:gd name="T94" fmla="*/ 637687 w 638175"/>
              <a:gd name="T95" fmla="*/ 1492111 h 1492250"/>
              <a:gd name="T96" fmla="*/ 637687 w 638175"/>
              <a:gd name="T97" fmla="*/ 796467 h 1492250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638175" h="1492250">
                <a:moveTo>
                  <a:pt x="637687" y="796467"/>
                </a:moveTo>
                <a:lnTo>
                  <a:pt x="342774" y="796467"/>
                </a:lnTo>
                <a:lnTo>
                  <a:pt x="321833" y="796467"/>
                </a:lnTo>
                <a:lnTo>
                  <a:pt x="321833" y="775526"/>
                </a:lnTo>
                <a:lnTo>
                  <a:pt x="322567" y="736408"/>
                </a:lnTo>
                <a:lnTo>
                  <a:pt x="328496" y="663104"/>
                </a:lnTo>
                <a:lnTo>
                  <a:pt x="340487" y="596196"/>
                </a:lnTo>
                <a:lnTo>
                  <a:pt x="358679" y="535474"/>
                </a:lnTo>
                <a:lnTo>
                  <a:pt x="383211" y="480725"/>
                </a:lnTo>
                <a:lnTo>
                  <a:pt x="414223" y="431736"/>
                </a:lnTo>
                <a:lnTo>
                  <a:pt x="451853" y="388297"/>
                </a:lnTo>
                <a:lnTo>
                  <a:pt x="496241" y="350196"/>
                </a:lnTo>
                <a:lnTo>
                  <a:pt x="547525" y="317220"/>
                </a:lnTo>
                <a:lnTo>
                  <a:pt x="605845" y="289157"/>
                </a:lnTo>
                <a:lnTo>
                  <a:pt x="637687" y="276902"/>
                </a:lnTo>
                <a:lnTo>
                  <a:pt x="637687" y="0"/>
                </a:lnTo>
                <a:lnTo>
                  <a:pt x="580953" y="11292"/>
                </a:lnTo>
                <a:lnTo>
                  <a:pt x="526102" y="26367"/>
                </a:lnTo>
                <a:lnTo>
                  <a:pt x="473257" y="45080"/>
                </a:lnTo>
                <a:lnTo>
                  <a:pt x="422538" y="67285"/>
                </a:lnTo>
                <a:lnTo>
                  <a:pt x="374068" y="92840"/>
                </a:lnTo>
                <a:lnTo>
                  <a:pt x="327970" y="121598"/>
                </a:lnTo>
                <a:lnTo>
                  <a:pt x="284366" y="153415"/>
                </a:lnTo>
                <a:lnTo>
                  <a:pt x="243377" y="188146"/>
                </a:lnTo>
                <a:lnTo>
                  <a:pt x="205126" y="225648"/>
                </a:lnTo>
                <a:lnTo>
                  <a:pt x="169735" y="265774"/>
                </a:lnTo>
                <a:lnTo>
                  <a:pt x="137326" y="308381"/>
                </a:lnTo>
                <a:lnTo>
                  <a:pt x="108022" y="353324"/>
                </a:lnTo>
                <a:lnTo>
                  <a:pt x="81944" y="400458"/>
                </a:lnTo>
                <a:lnTo>
                  <a:pt x="59215" y="449639"/>
                </a:lnTo>
                <a:lnTo>
                  <a:pt x="39956" y="500721"/>
                </a:lnTo>
                <a:lnTo>
                  <a:pt x="24290" y="553561"/>
                </a:lnTo>
                <a:lnTo>
                  <a:pt x="12340" y="608013"/>
                </a:lnTo>
                <a:lnTo>
                  <a:pt x="4226" y="663933"/>
                </a:lnTo>
                <a:lnTo>
                  <a:pt x="72" y="721177"/>
                </a:lnTo>
                <a:lnTo>
                  <a:pt x="0" y="779599"/>
                </a:lnTo>
                <a:lnTo>
                  <a:pt x="0" y="815224"/>
                </a:lnTo>
                <a:lnTo>
                  <a:pt x="0" y="886475"/>
                </a:lnTo>
                <a:lnTo>
                  <a:pt x="1" y="957726"/>
                </a:lnTo>
                <a:lnTo>
                  <a:pt x="2" y="1028977"/>
                </a:lnTo>
                <a:lnTo>
                  <a:pt x="4" y="1100229"/>
                </a:lnTo>
                <a:lnTo>
                  <a:pt x="6" y="1171481"/>
                </a:lnTo>
                <a:lnTo>
                  <a:pt x="6" y="1207107"/>
                </a:lnTo>
                <a:lnTo>
                  <a:pt x="8" y="1278358"/>
                </a:lnTo>
                <a:lnTo>
                  <a:pt x="9" y="1349610"/>
                </a:lnTo>
                <a:lnTo>
                  <a:pt x="10" y="1420861"/>
                </a:lnTo>
                <a:lnTo>
                  <a:pt x="10" y="1492111"/>
                </a:lnTo>
                <a:lnTo>
                  <a:pt x="637687" y="1492111"/>
                </a:lnTo>
                <a:lnTo>
                  <a:pt x="637687" y="796467"/>
                </a:lnTo>
                <a:close/>
              </a:path>
            </a:pathLst>
          </a:custGeom>
          <a:noFill/>
          <a:ln w="41883">
            <a:solidFill>
              <a:srgbClr val="00B2EF"/>
            </a:solidFill>
            <a:round/>
            <a:headEnd/>
            <a:tailEnd/>
          </a:ln>
        </p:spPr>
        <p:txBody>
          <a:bodyPr lIns="0" tIns="0" rIns="0" bIns="0"/>
          <a:lstStyle/>
          <a:p>
            <a:pPr defTabSz="207928">
              <a:spcBef>
                <a:spcPct val="0"/>
              </a:spcBef>
              <a:buClrTx/>
              <a:buFontTx/>
              <a:buNone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876" y="2105658"/>
            <a:ext cx="5491414" cy="1125140"/>
          </a:xfrm>
        </p:spPr>
        <p:txBody>
          <a:bodyPr tIns="0" rIns="0" bIns="0" anchor="t" anchorCtr="0">
            <a:noAutofit/>
          </a:bodyPr>
          <a:lstStyle>
            <a:lvl1pPr marL="0" indent="0">
              <a:buNone/>
              <a:defRPr sz="1800">
                <a:solidFill>
                  <a:srgbClr val="666666"/>
                </a:solidFill>
              </a:defRPr>
            </a:lvl1pPr>
            <a:lvl2pPr marL="342946" indent="0">
              <a:buNone/>
              <a:defRPr sz="1400"/>
            </a:lvl2pPr>
            <a:lvl3pPr marL="685891" indent="0">
              <a:buNone/>
              <a:defRPr sz="1200"/>
            </a:lvl3pPr>
            <a:lvl4pPr marL="1028837" indent="0">
              <a:buNone/>
              <a:defRPr sz="1100"/>
            </a:lvl4pPr>
            <a:lvl5pPr marL="1371783" indent="0">
              <a:buNone/>
              <a:defRPr sz="1100"/>
            </a:lvl5pPr>
            <a:lvl6pPr marL="1714729" indent="0">
              <a:buNone/>
              <a:defRPr sz="1100"/>
            </a:lvl6pPr>
            <a:lvl7pPr marL="2057674" indent="0">
              <a:buNone/>
              <a:defRPr sz="1100"/>
            </a:lvl7pPr>
            <a:lvl8pPr marL="2400620" indent="0">
              <a:buNone/>
              <a:defRPr sz="1100"/>
            </a:lvl8pPr>
            <a:lvl9pPr marL="2743566" indent="0">
              <a:buNone/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object 27"/>
          <p:cNvSpPr txBox="1"/>
          <p:nvPr userDrawn="1"/>
        </p:nvSpPr>
        <p:spPr>
          <a:xfrm>
            <a:off x="8072483" y="4920337"/>
            <a:ext cx="513987" cy="107722"/>
          </a:xfrm>
          <a:prstGeom prst="rect">
            <a:avLst/>
          </a:prstGeom>
        </p:spPr>
        <p:txBody>
          <a:bodyPr vert="horz" wrap="none" lIns="0" tIns="0" rIns="0" bIns="0" anchor="ctr" anchorCtr="0">
            <a:spAutoFit/>
          </a:bodyPr>
          <a:lstStyle/>
          <a:p>
            <a:pPr marL="5776" defTabSz="207928" eaLnBrk="1" fontAlgn="auto" hangingPunct="1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en-US" sz="700" b="1" spc="-18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IBM </a:t>
            </a:r>
            <a:r>
              <a:rPr lang="en-US" sz="700" spc="-20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Systems</a:t>
            </a:r>
            <a:endParaRPr lang="en-US" sz="700" dirty="0">
              <a:solidFill>
                <a:prstClr val="black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object 26"/>
          <p:cNvSpPr>
            <a:spLocks noGrp="1"/>
          </p:cNvSpPr>
          <p:nvPr>
            <p:ph type="sldNum" sz="quarter" idx="4"/>
          </p:nvPr>
        </p:nvSpPr>
        <p:spPr>
          <a:xfrm>
            <a:off x="8657341" y="4928032"/>
            <a:ext cx="212559" cy="92333"/>
          </a:xfrm>
          <a:prstGeom prst="rect">
            <a:avLst/>
          </a:prstGeom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5776" defTabSz="207928" eaLnBrk="1" hangingPunct="1">
              <a:spcBef>
                <a:spcPct val="0"/>
              </a:spcBef>
              <a:buClrTx/>
              <a:buFontTx/>
              <a:buNone/>
              <a:tabLst>
                <a:tab pos="116959" algn="l"/>
              </a:tabLst>
              <a:defRPr sz="600">
                <a:solidFill>
                  <a:srgbClr val="0078AB"/>
                </a:solidFill>
                <a:latin typeface="LubalinforIBM-Book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kern="0" dirty="0">
                <a:latin typeface="Arial" pitchFamily="34" charset="0"/>
              </a:rPr>
              <a:t>|	</a:t>
            </a:r>
            <a:fld id="{98B367AA-5497-4605-8FE1-31B1D8BC0D7C}" type="slidenum">
              <a:rPr lang="en-US" altLang="en-US" b="1" kern="0" smtClean="0">
                <a:solidFill>
                  <a:srgbClr val="FFFFFF"/>
                </a:solidFill>
                <a:latin typeface="Arial" pitchFamily="34" charset="0"/>
              </a:rPr>
              <a:pPr fontAlgn="auto">
                <a:spcAft>
                  <a:spcPts val="0"/>
                </a:spcAft>
                <a:defRPr/>
              </a:pPr>
              <a:t>‹#›</a:t>
            </a:fld>
            <a:endParaRPr lang="en-US" altLang="en-US" b="1" kern="0" dirty="0">
              <a:solidFill>
                <a:srgbClr val="FFFFFF"/>
              </a:solidFill>
              <a:latin typeface="Arial" pitchFamily="34" charset="0"/>
            </a:endParaRPr>
          </a:p>
        </p:txBody>
      </p:sp>
      <p:pic>
        <p:nvPicPr>
          <p:cNvPr id="10" name="Picture 9" descr="IBMLogo8bar3color.png"/>
          <p:cNvPicPr>
            <a:picLocks noChangeAspect="1"/>
          </p:cNvPicPr>
          <p:nvPr userDrawn="1"/>
        </p:nvPicPr>
        <p:blipFill>
          <a:blip r:embed="rId3" cstate="print">
            <a:lum bright="100000"/>
          </a:blip>
          <a:stretch>
            <a:fillRect/>
          </a:stretch>
        </p:blipFill>
        <p:spPr>
          <a:xfrm>
            <a:off x="441894" y="4881676"/>
            <a:ext cx="445820" cy="166047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bject 2"/>
          <p:cNvSpPr>
            <a:spLocks noChangeArrowheads="1"/>
          </p:cNvSpPr>
          <p:nvPr userDrawn="1"/>
        </p:nvSpPr>
        <p:spPr bwMode="auto">
          <a:xfrm>
            <a:off x="5205235" y="214434"/>
            <a:ext cx="3938765" cy="4928345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defTabSz="207928" eaLnBrk="1" hangingPunct="1">
              <a:spcBef>
                <a:spcPct val="0"/>
              </a:spcBef>
              <a:buClrTx/>
              <a:buFontTx/>
              <a:buNone/>
              <a:defRPr/>
            </a:pPr>
            <a:endParaRPr lang="en-US" altLang="en-US" sz="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7075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51367" y="605553"/>
            <a:ext cx="5091912" cy="837152"/>
          </a:xfrm>
        </p:spPr>
        <p:txBody>
          <a:bodyPr anchor="b" anchorCtr="0"/>
          <a:lstStyle>
            <a:lvl1pPr>
              <a:lnSpc>
                <a:spcPct val="85000"/>
              </a:lnSpc>
              <a:defRPr sz="3200" b="0" smtClean="0">
                <a:solidFill>
                  <a:srgbClr val="00C4BF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9707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1367" y="1675639"/>
            <a:ext cx="4877529" cy="246221"/>
          </a:xfrm>
        </p:spPr>
        <p:txBody>
          <a:bodyPr wrap="square" tIns="0" rIns="0" bIns="0" anchor="t" anchorCtr="0">
            <a:spAutoFit/>
          </a:bodyPr>
          <a:lstStyle>
            <a:lvl1pPr marL="0" indent="0">
              <a:spcBef>
                <a:spcPct val="0"/>
              </a:spcBef>
              <a:buFont typeface="Wingdings" pitchFamily="2" charset="2"/>
              <a:buNone/>
              <a:defRPr sz="1600" b="0" smtClean="0">
                <a:solidFill>
                  <a:srgbClr val="666666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1" name="object 12"/>
          <p:cNvSpPr>
            <a:spLocks/>
          </p:cNvSpPr>
          <p:nvPr userDrawn="1"/>
        </p:nvSpPr>
        <p:spPr bwMode="auto">
          <a:xfrm>
            <a:off x="0" y="4786112"/>
            <a:ext cx="9144000" cy="357388"/>
          </a:xfrm>
          <a:custGeom>
            <a:avLst/>
            <a:gdLst>
              <a:gd name="T0" fmla="*/ 0 w 20104100"/>
              <a:gd name="T1" fmla="*/ 793277 h 785495"/>
              <a:gd name="T2" fmla="*/ 20104099 w 20104100"/>
              <a:gd name="T3" fmla="*/ 793277 h 785495"/>
              <a:gd name="T4" fmla="*/ 20104099 w 20104100"/>
              <a:gd name="T5" fmla="*/ 0 h 785495"/>
              <a:gd name="T6" fmla="*/ 0 w 20104100"/>
              <a:gd name="T7" fmla="*/ 0 h 785495"/>
              <a:gd name="T8" fmla="*/ 0 w 20104100"/>
              <a:gd name="T9" fmla="*/ 793277 h 78549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104100" h="785495">
                <a:moveTo>
                  <a:pt x="0" y="785316"/>
                </a:moveTo>
                <a:lnTo>
                  <a:pt x="20104099" y="785316"/>
                </a:lnTo>
                <a:lnTo>
                  <a:pt x="20104099" y="0"/>
                </a:lnTo>
                <a:lnTo>
                  <a:pt x="0" y="0"/>
                </a:lnTo>
                <a:lnTo>
                  <a:pt x="0" y="785316"/>
                </a:lnTo>
                <a:close/>
              </a:path>
            </a:pathLst>
          </a:custGeom>
          <a:solidFill>
            <a:srgbClr val="00C4B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defTabSz="207928">
              <a:spcBef>
                <a:spcPct val="0"/>
              </a:spcBef>
              <a:buClrTx/>
              <a:buFontTx/>
              <a:buNone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2" name="object 27"/>
          <p:cNvSpPr txBox="1"/>
          <p:nvPr userDrawn="1"/>
        </p:nvSpPr>
        <p:spPr>
          <a:xfrm>
            <a:off x="8072483" y="4920337"/>
            <a:ext cx="513987" cy="107722"/>
          </a:xfrm>
          <a:prstGeom prst="rect">
            <a:avLst/>
          </a:prstGeom>
        </p:spPr>
        <p:txBody>
          <a:bodyPr vert="horz" wrap="none" lIns="0" tIns="0" rIns="0" bIns="0" anchor="ctr" anchorCtr="0">
            <a:spAutoFit/>
          </a:bodyPr>
          <a:lstStyle/>
          <a:p>
            <a:pPr marL="5776" defTabSz="207928" eaLnBrk="1" fontAlgn="auto" hangingPunct="1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en-US" sz="700" b="1" spc="-18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IBM </a:t>
            </a:r>
            <a:r>
              <a:rPr lang="en-US" sz="700" spc="-20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Systems</a:t>
            </a:r>
            <a:endParaRPr lang="en-US" sz="700" dirty="0">
              <a:solidFill>
                <a:prstClr val="black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3" name="object 26"/>
          <p:cNvSpPr>
            <a:spLocks noGrp="1"/>
          </p:cNvSpPr>
          <p:nvPr>
            <p:ph type="sldNum" sz="quarter" idx="4"/>
          </p:nvPr>
        </p:nvSpPr>
        <p:spPr>
          <a:xfrm>
            <a:off x="8657341" y="4928032"/>
            <a:ext cx="212559" cy="92333"/>
          </a:xfrm>
          <a:prstGeom prst="rect">
            <a:avLst/>
          </a:prstGeom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5776" defTabSz="207928" eaLnBrk="1" hangingPunct="1">
              <a:spcBef>
                <a:spcPct val="0"/>
              </a:spcBef>
              <a:buClrTx/>
              <a:buFontTx/>
              <a:buNone/>
              <a:tabLst>
                <a:tab pos="116959" algn="l"/>
              </a:tabLst>
              <a:defRPr sz="600">
                <a:solidFill>
                  <a:srgbClr val="0078AB"/>
                </a:solidFill>
                <a:latin typeface="LubalinforIBM-Book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kern="0" dirty="0">
                <a:latin typeface="Arial" pitchFamily="34" charset="0"/>
              </a:rPr>
              <a:t>|	</a:t>
            </a:r>
            <a:fld id="{98B367AA-5497-4605-8FE1-31B1D8BC0D7C}" type="slidenum">
              <a:rPr lang="en-US" altLang="en-US" b="1" kern="0" smtClean="0">
                <a:solidFill>
                  <a:srgbClr val="FFFFFF"/>
                </a:solidFill>
                <a:latin typeface="Arial" pitchFamily="34" charset="0"/>
              </a:rPr>
              <a:pPr fontAlgn="auto">
                <a:spcAft>
                  <a:spcPts val="0"/>
                </a:spcAft>
                <a:defRPr/>
              </a:pPr>
              <a:t>‹#›</a:t>
            </a:fld>
            <a:endParaRPr lang="en-US" altLang="en-US" b="1" kern="0" dirty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45" name="Content Placeholder 2"/>
          <p:cNvSpPr>
            <a:spLocks noGrp="1"/>
          </p:cNvSpPr>
          <p:nvPr>
            <p:ph sz="half" idx="10"/>
          </p:nvPr>
        </p:nvSpPr>
        <p:spPr>
          <a:xfrm>
            <a:off x="452932" y="2480693"/>
            <a:ext cx="5772864" cy="2234125"/>
          </a:xfrm>
        </p:spPr>
        <p:txBody>
          <a:bodyPr tIns="0" rIns="0" bIns="0"/>
          <a:lstStyle>
            <a:lvl1pPr>
              <a:buClr>
                <a:srgbClr val="666666"/>
              </a:buClr>
              <a:buNone/>
              <a:defRPr sz="1400">
                <a:solidFill>
                  <a:srgbClr val="666666"/>
                </a:solidFill>
              </a:defRPr>
            </a:lvl1pPr>
            <a:lvl2pPr marL="341313" indent="-123825">
              <a:buClr>
                <a:srgbClr val="666666"/>
              </a:buClr>
              <a:buFont typeface="Arial" pitchFamily="34" charset="0"/>
              <a:buChar char="•"/>
              <a:defRPr sz="1200">
                <a:solidFill>
                  <a:srgbClr val="666666"/>
                </a:solidFill>
              </a:defRPr>
            </a:lvl2pPr>
            <a:lvl3pPr>
              <a:buClr>
                <a:srgbClr val="666666"/>
              </a:buClr>
              <a:defRPr sz="1100">
                <a:solidFill>
                  <a:srgbClr val="666666"/>
                </a:solidFill>
              </a:defRPr>
            </a:lvl3pPr>
            <a:lvl4pPr>
              <a:buClr>
                <a:srgbClr val="666666"/>
              </a:buClr>
              <a:defRPr sz="1050">
                <a:solidFill>
                  <a:srgbClr val="666666"/>
                </a:solidFill>
              </a:defRPr>
            </a:lvl4pPr>
            <a:lvl5pPr>
              <a:buClr>
                <a:srgbClr val="666666"/>
              </a:buClr>
              <a:defRPr sz="1050">
                <a:solidFill>
                  <a:srgbClr val="666666"/>
                </a:solidFill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 descr="IBMLogo8bar3color.png"/>
          <p:cNvPicPr>
            <a:picLocks noChangeAspect="1"/>
          </p:cNvPicPr>
          <p:nvPr userDrawn="1"/>
        </p:nvPicPr>
        <p:blipFill>
          <a:blip r:embed="rId3" cstate="print">
            <a:lum bright="100000"/>
          </a:blip>
          <a:stretch>
            <a:fillRect/>
          </a:stretch>
        </p:blipFill>
        <p:spPr>
          <a:xfrm>
            <a:off x="441894" y="4881676"/>
            <a:ext cx="445820" cy="166047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2"/>
          <p:cNvSpPr>
            <a:spLocks/>
          </p:cNvSpPr>
          <p:nvPr userDrawn="1"/>
        </p:nvSpPr>
        <p:spPr bwMode="auto">
          <a:xfrm>
            <a:off x="0" y="4786112"/>
            <a:ext cx="9144000" cy="357388"/>
          </a:xfrm>
          <a:custGeom>
            <a:avLst/>
            <a:gdLst>
              <a:gd name="T0" fmla="*/ 0 w 20104100"/>
              <a:gd name="T1" fmla="*/ 793277 h 785495"/>
              <a:gd name="T2" fmla="*/ 20104099 w 20104100"/>
              <a:gd name="T3" fmla="*/ 793277 h 785495"/>
              <a:gd name="T4" fmla="*/ 20104099 w 20104100"/>
              <a:gd name="T5" fmla="*/ 0 h 785495"/>
              <a:gd name="T6" fmla="*/ 0 w 20104100"/>
              <a:gd name="T7" fmla="*/ 0 h 785495"/>
              <a:gd name="T8" fmla="*/ 0 w 20104100"/>
              <a:gd name="T9" fmla="*/ 793277 h 78549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104100" h="785495">
                <a:moveTo>
                  <a:pt x="0" y="785316"/>
                </a:moveTo>
                <a:lnTo>
                  <a:pt x="20104099" y="785316"/>
                </a:lnTo>
                <a:lnTo>
                  <a:pt x="20104099" y="0"/>
                </a:lnTo>
                <a:lnTo>
                  <a:pt x="0" y="0"/>
                </a:lnTo>
                <a:lnTo>
                  <a:pt x="0" y="785316"/>
                </a:lnTo>
                <a:close/>
              </a:path>
            </a:pathLst>
          </a:custGeom>
          <a:solidFill>
            <a:srgbClr val="00C4B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defTabSz="207928">
              <a:spcBef>
                <a:spcPct val="0"/>
              </a:spcBef>
              <a:buClrTx/>
              <a:buFontTx/>
              <a:buNone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51" y="278607"/>
            <a:ext cx="8887949" cy="27699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tIns="0" rIns="0" bIns="0"/>
          <a:lstStyle>
            <a:lvl1pPr marL="0" indent="0" algn="l">
              <a:buClr>
                <a:srgbClr val="666666"/>
              </a:buClr>
              <a:buNone/>
              <a:defRPr sz="1600">
                <a:solidFill>
                  <a:srgbClr val="666666"/>
                </a:solidFill>
              </a:defRPr>
            </a:lvl1pPr>
            <a:lvl2pPr marL="341313" indent="-123825">
              <a:buClr>
                <a:srgbClr val="666666"/>
              </a:buClr>
              <a:buFont typeface="Arial" pitchFamily="34" charset="0"/>
              <a:buChar char="•"/>
              <a:defRPr>
                <a:solidFill>
                  <a:srgbClr val="666666"/>
                </a:solidFill>
              </a:defRPr>
            </a:lvl2pPr>
            <a:lvl3pPr marL="573088" indent="-98425">
              <a:buClr>
                <a:srgbClr val="666666"/>
              </a:buClr>
              <a:defRPr>
                <a:solidFill>
                  <a:srgbClr val="666666"/>
                </a:solidFill>
              </a:defRPr>
            </a:lvl3pPr>
            <a:lvl4pPr>
              <a:buClr>
                <a:srgbClr val="666666"/>
              </a:buClr>
              <a:defRPr>
                <a:solidFill>
                  <a:srgbClr val="666666"/>
                </a:solidFill>
              </a:defRPr>
            </a:lvl4pPr>
            <a:lvl5pPr>
              <a:buClr>
                <a:srgbClr val="666666"/>
              </a:buClr>
              <a:defRPr>
                <a:solidFill>
                  <a:srgbClr val="66666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object 27"/>
          <p:cNvSpPr txBox="1"/>
          <p:nvPr userDrawn="1"/>
        </p:nvSpPr>
        <p:spPr>
          <a:xfrm>
            <a:off x="8072483" y="4920337"/>
            <a:ext cx="513987" cy="107722"/>
          </a:xfrm>
          <a:prstGeom prst="rect">
            <a:avLst/>
          </a:prstGeom>
        </p:spPr>
        <p:txBody>
          <a:bodyPr vert="horz" wrap="none" lIns="0" tIns="0" rIns="0" bIns="0" anchor="ctr" anchorCtr="0">
            <a:spAutoFit/>
          </a:bodyPr>
          <a:lstStyle/>
          <a:p>
            <a:pPr marL="5776" defTabSz="207928" eaLnBrk="1" fontAlgn="auto" hangingPunct="1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en-US" sz="700" b="1" spc="-18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IBM </a:t>
            </a:r>
            <a:r>
              <a:rPr lang="en-US" sz="700" spc="-20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Systems</a:t>
            </a:r>
            <a:endParaRPr lang="en-US" sz="700" dirty="0">
              <a:solidFill>
                <a:prstClr val="black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object 26"/>
          <p:cNvSpPr>
            <a:spLocks noGrp="1"/>
          </p:cNvSpPr>
          <p:nvPr>
            <p:ph type="sldNum" sz="quarter" idx="4"/>
          </p:nvPr>
        </p:nvSpPr>
        <p:spPr>
          <a:xfrm>
            <a:off x="8657341" y="4928032"/>
            <a:ext cx="212559" cy="92333"/>
          </a:xfrm>
          <a:prstGeom prst="rect">
            <a:avLst/>
          </a:prstGeom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5776" defTabSz="207928" eaLnBrk="1" hangingPunct="1">
              <a:spcBef>
                <a:spcPct val="0"/>
              </a:spcBef>
              <a:buClrTx/>
              <a:buFontTx/>
              <a:buNone/>
              <a:tabLst>
                <a:tab pos="116959" algn="l"/>
              </a:tabLst>
              <a:defRPr sz="600">
                <a:solidFill>
                  <a:srgbClr val="0078AB"/>
                </a:solidFill>
                <a:latin typeface="LubalinforIBM-Book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kern="0" dirty="0">
                <a:latin typeface="Arial" pitchFamily="34" charset="0"/>
              </a:rPr>
              <a:t>|	</a:t>
            </a:r>
            <a:fld id="{98B367AA-5497-4605-8FE1-31B1D8BC0D7C}" type="slidenum">
              <a:rPr lang="en-US" altLang="en-US" b="1" kern="0" smtClean="0">
                <a:solidFill>
                  <a:srgbClr val="FFFFFF"/>
                </a:solidFill>
                <a:latin typeface="Arial" pitchFamily="34" charset="0"/>
              </a:rPr>
              <a:pPr fontAlgn="auto">
                <a:spcAft>
                  <a:spcPts val="0"/>
                </a:spcAft>
                <a:defRPr/>
              </a:pPr>
              <a:t>‹#›</a:t>
            </a:fld>
            <a:endParaRPr lang="en-US" altLang="en-US" b="1" kern="0" dirty="0">
              <a:solidFill>
                <a:srgbClr val="FFFFFF"/>
              </a:solidFill>
              <a:latin typeface="Arial" pitchFamily="34" charset="0"/>
            </a:endParaRPr>
          </a:p>
        </p:txBody>
      </p:sp>
      <p:pic>
        <p:nvPicPr>
          <p:cNvPr id="7" name="Picture 6" descr="IBMLogo8bar3color.png"/>
          <p:cNvPicPr>
            <a:picLocks noChangeAspect="1"/>
          </p:cNvPicPr>
          <p:nvPr userDrawn="1"/>
        </p:nvPicPr>
        <p:blipFill>
          <a:blip r:embed="rId2" cstate="print">
            <a:lum bright="100000"/>
          </a:blip>
          <a:stretch>
            <a:fillRect/>
          </a:stretch>
        </p:blipFill>
        <p:spPr>
          <a:xfrm>
            <a:off x="441894" y="4881676"/>
            <a:ext cx="445820" cy="166047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(no body t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2"/>
          <p:cNvSpPr>
            <a:spLocks/>
          </p:cNvSpPr>
          <p:nvPr userDrawn="1"/>
        </p:nvSpPr>
        <p:spPr bwMode="auto">
          <a:xfrm>
            <a:off x="0" y="4786112"/>
            <a:ext cx="9144000" cy="357388"/>
          </a:xfrm>
          <a:custGeom>
            <a:avLst/>
            <a:gdLst>
              <a:gd name="T0" fmla="*/ 0 w 20104100"/>
              <a:gd name="T1" fmla="*/ 793277 h 785495"/>
              <a:gd name="T2" fmla="*/ 20104099 w 20104100"/>
              <a:gd name="T3" fmla="*/ 793277 h 785495"/>
              <a:gd name="T4" fmla="*/ 20104099 w 20104100"/>
              <a:gd name="T5" fmla="*/ 0 h 785495"/>
              <a:gd name="T6" fmla="*/ 0 w 20104100"/>
              <a:gd name="T7" fmla="*/ 0 h 785495"/>
              <a:gd name="T8" fmla="*/ 0 w 20104100"/>
              <a:gd name="T9" fmla="*/ 793277 h 78549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104100" h="785495">
                <a:moveTo>
                  <a:pt x="0" y="785316"/>
                </a:moveTo>
                <a:lnTo>
                  <a:pt x="20104099" y="785316"/>
                </a:lnTo>
                <a:lnTo>
                  <a:pt x="20104099" y="0"/>
                </a:lnTo>
                <a:lnTo>
                  <a:pt x="0" y="0"/>
                </a:lnTo>
                <a:lnTo>
                  <a:pt x="0" y="785316"/>
                </a:lnTo>
                <a:close/>
              </a:path>
            </a:pathLst>
          </a:custGeom>
          <a:solidFill>
            <a:srgbClr val="00C4B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defTabSz="207928">
              <a:spcBef>
                <a:spcPct val="0"/>
              </a:spcBef>
              <a:buClrTx/>
              <a:buFontTx/>
              <a:buNone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51" y="278607"/>
            <a:ext cx="8887949" cy="27699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object 27"/>
          <p:cNvSpPr txBox="1"/>
          <p:nvPr userDrawn="1"/>
        </p:nvSpPr>
        <p:spPr>
          <a:xfrm>
            <a:off x="8072483" y="4920337"/>
            <a:ext cx="513987" cy="107722"/>
          </a:xfrm>
          <a:prstGeom prst="rect">
            <a:avLst/>
          </a:prstGeom>
        </p:spPr>
        <p:txBody>
          <a:bodyPr vert="horz" wrap="none" lIns="0" tIns="0" rIns="0" bIns="0" anchor="ctr" anchorCtr="0">
            <a:spAutoFit/>
          </a:bodyPr>
          <a:lstStyle/>
          <a:p>
            <a:pPr marL="5776" defTabSz="207928" eaLnBrk="1" fontAlgn="auto" hangingPunct="1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en-US" sz="700" b="1" spc="-18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IBM </a:t>
            </a:r>
            <a:r>
              <a:rPr lang="en-US" sz="700" spc="-20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Systems</a:t>
            </a:r>
            <a:endParaRPr lang="en-US" sz="700" dirty="0">
              <a:solidFill>
                <a:prstClr val="black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object 26"/>
          <p:cNvSpPr>
            <a:spLocks noGrp="1"/>
          </p:cNvSpPr>
          <p:nvPr>
            <p:ph type="sldNum" sz="quarter" idx="4"/>
          </p:nvPr>
        </p:nvSpPr>
        <p:spPr>
          <a:xfrm>
            <a:off x="8657341" y="4928032"/>
            <a:ext cx="212559" cy="92333"/>
          </a:xfrm>
          <a:prstGeom prst="rect">
            <a:avLst/>
          </a:prstGeom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5776" defTabSz="207928" eaLnBrk="1" hangingPunct="1">
              <a:spcBef>
                <a:spcPct val="0"/>
              </a:spcBef>
              <a:buClrTx/>
              <a:buFontTx/>
              <a:buNone/>
              <a:tabLst>
                <a:tab pos="116959" algn="l"/>
              </a:tabLst>
              <a:defRPr sz="600">
                <a:solidFill>
                  <a:srgbClr val="0078AB"/>
                </a:solidFill>
                <a:latin typeface="LubalinforIBM-Book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kern="0" dirty="0">
                <a:latin typeface="Arial" pitchFamily="34" charset="0"/>
              </a:rPr>
              <a:t>|	</a:t>
            </a:r>
            <a:fld id="{98B367AA-5497-4605-8FE1-31B1D8BC0D7C}" type="slidenum">
              <a:rPr lang="en-US" altLang="en-US" b="1" kern="0" smtClean="0">
                <a:solidFill>
                  <a:srgbClr val="FFFFFF"/>
                </a:solidFill>
                <a:latin typeface="Arial" pitchFamily="34" charset="0"/>
              </a:rPr>
              <a:pPr fontAlgn="auto">
                <a:spcAft>
                  <a:spcPts val="0"/>
                </a:spcAft>
                <a:defRPr/>
              </a:pPr>
              <a:t>‹#›</a:t>
            </a:fld>
            <a:endParaRPr lang="en-US" altLang="en-US" b="1" kern="0" dirty="0">
              <a:solidFill>
                <a:srgbClr val="FFFFFF"/>
              </a:solidFill>
              <a:latin typeface="Arial" pitchFamily="34" charset="0"/>
            </a:endParaRPr>
          </a:p>
        </p:txBody>
      </p:sp>
      <p:pic>
        <p:nvPicPr>
          <p:cNvPr id="7" name="Picture 6" descr="IBMLogo8bar3color.png"/>
          <p:cNvPicPr>
            <a:picLocks noChangeAspect="1"/>
          </p:cNvPicPr>
          <p:nvPr userDrawn="1"/>
        </p:nvPicPr>
        <p:blipFill>
          <a:blip r:embed="rId2" cstate="print">
            <a:lum bright="100000"/>
          </a:blip>
          <a:stretch>
            <a:fillRect/>
          </a:stretch>
        </p:blipFill>
        <p:spPr>
          <a:xfrm>
            <a:off x="441894" y="4881676"/>
            <a:ext cx="445820" cy="166047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2"/>
          <p:cNvSpPr>
            <a:spLocks/>
          </p:cNvSpPr>
          <p:nvPr userDrawn="1"/>
        </p:nvSpPr>
        <p:spPr bwMode="auto">
          <a:xfrm>
            <a:off x="0" y="4786112"/>
            <a:ext cx="9144000" cy="357388"/>
          </a:xfrm>
          <a:custGeom>
            <a:avLst/>
            <a:gdLst>
              <a:gd name="T0" fmla="*/ 0 w 20104100"/>
              <a:gd name="T1" fmla="*/ 793277 h 785495"/>
              <a:gd name="T2" fmla="*/ 20104099 w 20104100"/>
              <a:gd name="T3" fmla="*/ 793277 h 785495"/>
              <a:gd name="T4" fmla="*/ 20104099 w 20104100"/>
              <a:gd name="T5" fmla="*/ 0 h 785495"/>
              <a:gd name="T6" fmla="*/ 0 w 20104100"/>
              <a:gd name="T7" fmla="*/ 0 h 785495"/>
              <a:gd name="T8" fmla="*/ 0 w 20104100"/>
              <a:gd name="T9" fmla="*/ 793277 h 78549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104100" h="785495">
                <a:moveTo>
                  <a:pt x="0" y="785316"/>
                </a:moveTo>
                <a:lnTo>
                  <a:pt x="20104099" y="785316"/>
                </a:lnTo>
                <a:lnTo>
                  <a:pt x="20104099" y="0"/>
                </a:lnTo>
                <a:lnTo>
                  <a:pt x="0" y="0"/>
                </a:lnTo>
                <a:lnTo>
                  <a:pt x="0" y="785316"/>
                </a:lnTo>
                <a:close/>
              </a:path>
            </a:pathLst>
          </a:custGeom>
          <a:solidFill>
            <a:srgbClr val="00C4B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defTabSz="207928">
              <a:spcBef>
                <a:spcPct val="0"/>
              </a:spcBef>
              <a:buClrTx/>
              <a:buFontTx/>
              <a:buNone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76" y="3305176"/>
            <a:ext cx="5830818" cy="830997"/>
          </a:xfrm>
        </p:spPr>
        <p:txBody>
          <a:bodyPr tIns="0" rIns="0" bIns="0">
            <a:noAutofit/>
          </a:bodyPr>
          <a:lstStyle>
            <a:lvl1pPr algn="l">
              <a:defRPr sz="3000" b="1" cap="all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876" y="2105658"/>
            <a:ext cx="5830818" cy="1125140"/>
          </a:xfrm>
        </p:spPr>
        <p:txBody>
          <a:bodyPr tIns="0" rIns="0" bIns="0" anchor="b">
            <a:noAutofit/>
          </a:bodyPr>
          <a:lstStyle>
            <a:lvl1pPr marL="0" indent="0">
              <a:buNone/>
              <a:defRPr sz="1500">
                <a:solidFill>
                  <a:srgbClr val="666666"/>
                </a:solidFill>
              </a:defRPr>
            </a:lvl1pPr>
            <a:lvl2pPr marL="342946" indent="0">
              <a:buNone/>
              <a:defRPr sz="1400"/>
            </a:lvl2pPr>
            <a:lvl3pPr marL="685891" indent="0">
              <a:buNone/>
              <a:defRPr sz="1200"/>
            </a:lvl3pPr>
            <a:lvl4pPr marL="1028837" indent="0">
              <a:buNone/>
              <a:defRPr sz="1100"/>
            </a:lvl4pPr>
            <a:lvl5pPr marL="1371783" indent="0">
              <a:buNone/>
              <a:defRPr sz="1100"/>
            </a:lvl5pPr>
            <a:lvl6pPr marL="1714729" indent="0">
              <a:buNone/>
              <a:defRPr sz="1100"/>
            </a:lvl6pPr>
            <a:lvl7pPr marL="2057674" indent="0">
              <a:buNone/>
              <a:defRPr sz="1100"/>
            </a:lvl7pPr>
            <a:lvl8pPr marL="2400620" indent="0">
              <a:buNone/>
              <a:defRPr sz="1100"/>
            </a:lvl8pPr>
            <a:lvl9pPr marL="2743566" indent="0">
              <a:buNone/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object 27"/>
          <p:cNvSpPr txBox="1"/>
          <p:nvPr userDrawn="1"/>
        </p:nvSpPr>
        <p:spPr>
          <a:xfrm>
            <a:off x="8072483" y="4920337"/>
            <a:ext cx="513987" cy="107722"/>
          </a:xfrm>
          <a:prstGeom prst="rect">
            <a:avLst/>
          </a:prstGeom>
        </p:spPr>
        <p:txBody>
          <a:bodyPr vert="horz" wrap="none" lIns="0" tIns="0" rIns="0" bIns="0" anchor="ctr" anchorCtr="0">
            <a:spAutoFit/>
          </a:bodyPr>
          <a:lstStyle/>
          <a:p>
            <a:pPr marL="5776" defTabSz="207928" eaLnBrk="1" fontAlgn="auto" hangingPunct="1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en-US" sz="700" b="1" spc="-18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IBM </a:t>
            </a:r>
            <a:r>
              <a:rPr lang="en-US" sz="700" spc="-20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Systems</a:t>
            </a:r>
            <a:endParaRPr lang="en-US" sz="700" dirty="0">
              <a:solidFill>
                <a:prstClr val="black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object 26"/>
          <p:cNvSpPr>
            <a:spLocks noGrp="1"/>
          </p:cNvSpPr>
          <p:nvPr>
            <p:ph type="sldNum" sz="quarter" idx="4"/>
          </p:nvPr>
        </p:nvSpPr>
        <p:spPr>
          <a:xfrm>
            <a:off x="8657341" y="4928032"/>
            <a:ext cx="212559" cy="92333"/>
          </a:xfrm>
          <a:prstGeom prst="rect">
            <a:avLst/>
          </a:prstGeom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5776" defTabSz="207928" eaLnBrk="1" hangingPunct="1">
              <a:spcBef>
                <a:spcPct val="0"/>
              </a:spcBef>
              <a:buClrTx/>
              <a:buFontTx/>
              <a:buNone/>
              <a:tabLst>
                <a:tab pos="116959" algn="l"/>
              </a:tabLst>
              <a:defRPr sz="600">
                <a:solidFill>
                  <a:srgbClr val="0078AB"/>
                </a:solidFill>
                <a:latin typeface="LubalinforIBM-Book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kern="0" dirty="0">
                <a:latin typeface="Arial" pitchFamily="34" charset="0"/>
              </a:rPr>
              <a:t>|	</a:t>
            </a:r>
            <a:fld id="{98B367AA-5497-4605-8FE1-31B1D8BC0D7C}" type="slidenum">
              <a:rPr lang="en-US" altLang="en-US" b="1" kern="0" smtClean="0">
                <a:solidFill>
                  <a:srgbClr val="FFFFFF"/>
                </a:solidFill>
                <a:latin typeface="Arial" pitchFamily="34" charset="0"/>
              </a:rPr>
              <a:pPr fontAlgn="auto">
                <a:spcAft>
                  <a:spcPts val="0"/>
                </a:spcAft>
                <a:defRPr/>
              </a:pPr>
              <a:t>‹#›</a:t>
            </a:fld>
            <a:endParaRPr lang="en-US" altLang="en-US" b="1" kern="0" dirty="0">
              <a:solidFill>
                <a:srgbClr val="FFFFFF"/>
              </a:solidFill>
              <a:latin typeface="Arial" pitchFamily="34" charset="0"/>
            </a:endParaRPr>
          </a:p>
        </p:txBody>
      </p:sp>
      <p:pic>
        <p:nvPicPr>
          <p:cNvPr id="7" name="Picture 6" descr="IBMLogo8bar3color.png"/>
          <p:cNvPicPr>
            <a:picLocks noChangeAspect="1"/>
          </p:cNvPicPr>
          <p:nvPr userDrawn="1"/>
        </p:nvPicPr>
        <p:blipFill>
          <a:blip r:embed="rId2" cstate="print">
            <a:lum bright="100000"/>
          </a:blip>
          <a:stretch>
            <a:fillRect/>
          </a:stretch>
        </p:blipFill>
        <p:spPr>
          <a:xfrm>
            <a:off x="441894" y="4881676"/>
            <a:ext cx="445820" cy="166047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12"/>
          <p:cNvSpPr>
            <a:spLocks/>
          </p:cNvSpPr>
          <p:nvPr userDrawn="1"/>
        </p:nvSpPr>
        <p:spPr bwMode="auto">
          <a:xfrm>
            <a:off x="0" y="4786112"/>
            <a:ext cx="9144000" cy="357388"/>
          </a:xfrm>
          <a:custGeom>
            <a:avLst/>
            <a:gdLst>
              <a:gd name="T0" fmla="*/ 0 w 20104100"/>
              <a:gd name="T1" fmla="*/ 793277 h 785495"/>
              <a:gd name="T2" fmla="*/ 20104099 w 20104100"/>
              <a:gd name="T3" fmla="*/ 793277 h 785495"/>
              <a:gd name="T4" fmla="*/ 20104099 w 20104100"/>
              <a:gd name="T5" fmla="*/ 0 h 785495"/>
              <a:gd name="T6" fmla="*/ 0 w 20104100"/>
              <a:gd name="T7" fmla="*/ 0 h 785495"/>
              <a:gd name="T8" fmla="*/ 0 w 20104100"/>
              <a:gd name="T9" fmla="*/ 793277 h 78549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104100" h="785495">
                <a:moveTo>
                  <a:pt x="0" y="785316"/>
                </a:moveTo>
                <a:lnTo>
                  <a:pt x="20104099" y="785316"/>
                </a:lnTo>
                <a:lnTo>
                  <a:pt x="20104099" y="0"/>
                </a:lnTo>
                <a:lnTo>
                  <a:pt x="0" y="0"/>
                </a:lnTo>
                <a:lnTo>
                  <a:pt x="0" y="785316"/>
                </a:lnTo>
                <a:close/>
              </a:path>
            </a:pathLst>
          </a:custGeom>
          <a:solidFill>
            <a:srgbClr val="00C4B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defTabSz="207928">
              <a:spcBef>
                <a:spcPct val="0"/>
              </a:spcBef>
              <a:buClrTx/>
              <a:buFontTx/>
              <a:buNone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52" y="278607"/>
            <a:ext cx="8401290" cy="28046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6051" y="929243"/>
            <a:ext cx="3939689" cy="3811826"/>
          </a:xfrm>
        </p:spPr>
        <p:txBody>
          <a:bodyPr tIns="0" rIns="0" bIns="0"/>
          <a:lstStyle>
            <a:lvl1pPr>
              <a:buClr>
                <a:srgbClr val="666666"/>
              </a:buClr>
              <a:buNone/>
              <a:defRPr sz="1400">
                <a:solidFill>
                  <a:srgbClr val="666666"/>
                </a:solidFill>
              </a:defRPr>
            </a:lvl1pPr>
            <a:lvl2pPr marL="341313" indent="-123825">
              <a:buClr>
                <a:srgbClr val="666666"/>
              </a:buClr>
              <a:buFont typeface="Arial" pitchFamily="34" charset="0"/>
              <a:buChar char="•"/>
              <a:defRPr sz="1200">
                <a:solidFill>
                  <a:srgbClr val="666666"/>
                </a:solidFill>
              </a:defRPr>
            </a:lvl2pPr>
            <a:lvl3pPr>
              <a:buClr>
                <a:srgbClr val="666666"/>
              </a:buClr>
              <a:defRPr sz="1100">
                <a:solidFill>
                  <a:srgbClr val="666666"/>
                </a:solidFill>
              </a:defRPr>
            </a:lvl3pPr>
            <a:lvl4pPr>
              <a:buClr>
                <a:srgbClr val="666666"/>
              </a:buClr>
              <a:defRPr sz="1050">
                <a:solidFill>
                  <a:srgbClr val="666666"/>
                </a:solidFill>
              </a:defRPr>
            </a:lvl4pPr>
            <a:lvl5pPr>
              <a:buClr>
                <a:srgbClr val="666666"/>
              </a:buClr>
              <a:defRPr sz="1050">
                <a:solidFill>
                  <a:srgbClr val="666666"/>
                </a:solidFill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45749" y="937549"/>
            <a:ext cx="4055736" cy="3803520"/>
          </a:xfrm>
        </p:spPr>
        <p:txBody>
          <a:bodyPr tIns="0" rIns="0" bIns="0"/>
          <a:lstStyle>
            <a:lvl1pPr>
              <a:buClr>
                <a:srgbClr val="666666"/>
              </a:buClr>
              <a:buNone/>
              <a:defRPr sz="1400">
                <a:solidFill>
                  <a:srgbClr val="666666"/>
                </a:solidFill>
              </a:defRPr>
            </a:lvl1pPr>
            <a:lvl2pPr marL="341313" indent="-123825">
              <a:buClr>
                <a:srgbClr val="666666"/>
              </a:buClr>
              <a:buFont typeface="Arial" pitchFamily="34" charset="0"/>
              <a:buChar char="•"/>
              <a:defRPr sz="1200">
                <a:solidFill>
                  <a:srgbClr val="666666"/>
                </a:solidFill>
              </a:defRPr>
            </a:lvl2pPr>
            <a:lvl3pPr>
              <a:buClr>
                <a:srgbClr val="666666"/>
              </a:buClr>
              <a:defRPr sz="1100">
                <a:solidFill>
                  <a:srgbClr val="666666"/>
                </a:solidFill>
              </a:defRPr>
            </a:lvl3pPr>
            <a:lvl4pPr>
              <a:buClr>
                <a:srgbClr val="666666"/>
              </a:buClr>
              <a:defRPr sz="1050">
                <a:solidFill>
                  <a:srgbClr val="666666"/>
                </a:solidFill>
              </a:defRPr>
            </a:lvl4pPr>
            <a:lvl5pPr>
              <a:buClr>
                <a:srgbClr val="666666"/>
              </a:buClr>
              <a:defRPr sz="1050">
                <a:solidFill>
                  <a:srgbClr val="666666"/>
                </a:solidFill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object 27"/>
          <p:cNvSpPr txBox="1"/>
          <p:nvPr userDrawn="1"/>
        </p:nvSpPr>
        <p:spPr>
          <a:xfrm>
            <a:off x="8072483" y="4920337"/>
            <a:ext cx="513987" cy="107722"/>
          </a:xfrm>
          <a:prstGeom prst="rect">
            <a:avLst/>
          </a:prstGeom>
        </p:spPr>
        <p:txBody>
          <a:bodyPr vert="horz" wrap="none" lIns="0" tIns="0" rIns="0" bIns="0" anchor="ctr" anchorCtr="0">
            <a:spAutoFit/>
          </a:bodyPr>
          <a:lstStyle/>
          <a:p>
            <a:pPr marL="5776" defTabSz="207928" eaLnBrk="1" fontAlgn="auto" hangingPunct="1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en-US" sz="700" b="1" spc="-18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IBM </a:t>
            </a:r>
            <a:r>
              <a:rPr lang="en-US" sz="700" spc="-20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Systems</a:t>
            </a:r>
            <a:endParaRPr lang="en-US" sz="700" dirty="0">
              <a:solidFill>
                <a:prstClr val="black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object 26"/>
          <p:cNvSpPr>
            <a:spLocks noGrp="1"/>
          </p:cNvSpPr>
          <p:nvPr>
            <p:ph type="sldNum" sz="quarter" idx="4"/>
          </p:nvPr>
        </p:nvSpPr>
        <p:spPr>
          <a:xfrm>
            <a:off x="8657341" y="4928032"/>
            <a:ext cx="212559" cy="92333"/>
          </a:xfrm>
          <a:prstGeom prst="rect">
            <a:avLst/>
          </a:prstGeom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5776" defTabSz="207928" eaLnBrk="1" hangingPunct="1">
              <a:spcBef>
                <a:spcPct val="0"/>
              </a:spcBef>
              <a:buClrTx/>
              <a:buFontTx/>
              <a:buNone/>
              <a:tabLst>
                <a:tab pos="116959" algn="l"/>
              </a:tabLst>
              <a:defRPr sz="600">
                <a:solidFill>
                  <a:srgbClr val="0078AB"/>
                </a:solidFill>
                <a:latin typeface="LubalinforIBM-Book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kern="0" dirty="0">
                <a:latin typeface="Arial" pitchFamily="34" charset="0"/>
              </a:rPr>
              <a:t>|	</a:t>
            </a:r>
            <a:fld id="{98B367AA-5497-4605-8FE1-31B1D8BC0D7C}" type="slidenum">
              <a:rPr lang="en-US" altLang="en-US" b="1" kern="0" smtClean="0">
                <a:solidFill>
                  <a:srgbClr val="FFFFFF"/>
                </a:solidFill>
                <a:latin typeface="Arial" pitchFamily="34" charset="0"/>
              </a:rPr>
              <a:pPr fontAlgn="auto">
                <a:spcAft>
                  <a:spcPts val="0"/>
                </a:spcAft>
                <a:defRPr/>
              </a:pPr>
              <a:t>‹#›</a:t>
            </a:fld>
            <a:endParaRPr lang="en-US" altLang="en-US" b="1" kern="0" dirty="0">
              <a:solidFill>
                <a:srgbClr val="FFFFFF"/>
              </a:solidFill>
              <a:latin typeface="Arial" pitchFamily="34" charset="0"/>
            </a:endParaRPr>
          </a:p>
        </p:txBody>
      </p:sp>
      <p:pic>
        <p:nvPicPr>
          <p:cNvPr id="8" name="Picture 7" descr="IBMLogo8bar3color.png"/>
          <p:cNvPicPr>
            <a:picLocks noChangeAspect="1"/>
          </p:cNvPicPr>
          <p:nvPr userDrawn="1"/>
        </p:nvPicPr>
        <p:blipFill>
          <a:blip r:embed="rId2" cstate="print">
            <a:lum bright="100000"/>
          </a:blip>
          <a:stretch>
            <a:fillRect/>
          </a:stretch>
        </p:blipFill>
        <p:spPr>
          <a:xfrm>
            <a:off x="441894" y="4881676"/>
            <a:ext cx="445820" cy="166047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4580750" y="0"/>
            <a:ext cx="4563250" cy="51435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51" y="300378"/>
            <a:ext cx="4250322" cy="28046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6051" y="1372375"/>
            <a:ext cx="4232822" cy="3359944"/>
          </a:xfrm>
        </p:spPr>
        <p:txBody>
          <a:bodyPr tIns="0" rIns="0" bIns="0"/>
          <a:lstStyle>
            <a:lvl1pPr>
              <a:buClr>
                <a:srgbClr val="666666"/>
              </a:buClr>
              <a:buNone/>
              <a:defRPr sz="1400">
                <a:solidFill>
                  <a:srgbClr val="666666"/>
                </a:solidFill>
              </a:defRPr>
            </a:lvl1pPr>
            <a:lvl2pPr marL="341313" indent="-123825">
              <a:buClr>
                <a:srgbClr val="666666"/>
              </a:buClr>
              <a:buFont typeface="Arial" pitchFamily="34" charset="0"/>
              <a:buChar char="•"/>
              <a:defRPr sz="1200">
                <a:solidFill>
                  <a:srgbClr val="666666"/>
                </a:solidFill>
              </a:defRPr>
            </a:lvl2pPr>
            <a:lvl3pPr>
              <a:buClr>
                <a:srgbClr val="666666"/>
              </a:buClr>
              <a:defRPr sz="1100">
                <a:solidFill>
                  <a:srgbClr val="666666"/>
                </a:solidFill>
              </a:defRPr>
            </a:lvl3pPr>
            <a:lvl4pPr>
              <a:buClr>
                <a:srgbClr val="666666"/>
              </a:buClr>
              <a:defRPr sz="1050">
                <a:solidFill>
                  <a:srgbClr val="666666"/>
                </a:solidFill>
              </a:defRPr>
            </a:lvl4pPr>
            <a:lvl5pPr>
              <a:buClr>
                <a:srgbClr val="666666"/>
              </a:buClr>
              <a:defRPr sz="1050">
                <a:solidFill>
                  <a:srgbClr val="666666"/>
                </a:solidFill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object 27"/>
          <p:cNvSpPr txBox="1"/>
          <p:nvPr userDrawn="1"/>
        </p:nvSpPr>
        <p:spPr>
          <a:xfrm>
            <a:off x="8072483" y="4920337"/>
            <a:ext cx="513987" cy="107722"/>
          </a:xfrm>
          <a:prstGeom prst="rect">
            <a:avLst/>
          </a:prstGeom>
        </p:spPr>
        <p:txBody>
          <a:bodyPr vert="horz" wrap="none" lIns="0" tIns="0" rIns="0" bIns="0" anchor="ctr" anchorCtr="0">
            <a:spAutoFit/>
          </a:bodyPr>
          <a:lstStyle/>
          <a:p>
            <a:pPr marL="5776" defTabSz="207928" eaLnBrk="1" fontAlgn="auto" hangingPunct="1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en-US" sz="700" b="1" spc="-18" dirty="0">
                <a:solidFill>
                  <a:srgbClr val="666666"/>
                </a:solidFill>
                <a:latin typeface="LubalinforIBM-Demi"/>
                <a:ea typeface="ＭＳ Ｐゴシック" charset="0"/>
                <a:cs typeface="LubalinforIBM-Demi"/>
              </a:rPr>
              <a:t>IBM </a:t>
            </a:r>
            <a:r>
              <a:rPr lang="en-US" sz="700" spc="-20" dirty="0">
                <a:solidFill>
                  <a:srgbClr val="666666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Systems</a:t>
            </a:r>
            <a:endParaRPr lang="en-US" sz="700" dirty="0">
              <a:solidFill>
                <a:srgbClr val="666666"/>
              </a:solidFill>
              <a:latin typeface="Arial" pitchFamily="34" charset="0"/>
              <a:ea typeface="ＭＳ Ｐゴシック" charset="0"/>
              <a:cs typeface="Arial" pitchFamily="34" charset="0"/>
            </a:endParaRPr>
          </a:p>
        </p:txBody>
      </p:sp>
      <p:sp>
        <p:nvSpPr>
          <p:cNvPr id="6" name="object 26"/>
          <p:cNvSpPr>
            <a:spLocks noGrp="1"/>
          </p:cNvSpPr>
          <p:nvPr>
            <p:ph type="sldNum" sz="quarter" idx="4"/>
          </p:nvPr>
        </p:nvSpPr>
        <p:spPr>
          <a:xfrm>
            <a:off x="8657341" y="4928032"/>
            <a:ext cx="212559" cy="92333"/>
          </a:xfrm>
          <a:prstGeom prst="rect">
            <a:avLst/>
          </a:prstGeom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5776" defTabSz="207928" eaLnBrk="1" hangingPunct="1">
              <a:spcBef>
                <a:spcPct val="0"/>
              </a:spcBef>
              <a:buClrTx/>
              <a:buFontTx/>
              <a:buNone/>
              <a:tabLst>
                <a:tab pos="116959" algn="l"/>
              </a:tabLst>
              <a:defRPr sz="600">
                <a:solidFill>
                  <a:srgbClr val="666666"/>
                </a:solidFill>
                <a:latin typeface="LubalinforIBM-Book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altLang="en-US" kern="0" dirty="0">
                <a:latin typeface="Arial" pitchFamily="34" charset="0"/>
              </a:rPr>
              <a:t>|	</a:t>
            </a:r>
            <a:fld id="{98B367AA-5497-4605-8FE1-31B1D8BC0D7C}" type="slidenum">
              <a:rPr lang="en-US" altLang="en-US" b="1" kern="0" smtClean="0">
                <a:latin typeface="Arial" pitchFamily="34" charset="0"/>
              </a:rPr>
              <a:pPr fontAlgn="auto">
                <a:spcAft>
                  <a:spcPts val="0"/>
                </a:spcAft>
              </a:pPr>
              <a:t>‹#›</a:t>
            </a:fld>
            <a:endParaRPr lang="en-US" altLang="en-US" b="1" kern="0" dirty="0">
              <a:latin typeface="Arial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theme" Target="../theme/theme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theme" Target="../theme/theme4.xml"/><Relationship Id="rId4" Type="http://schemas.openxmlformats.org/officeDocument/2006/relationships/image" Target="../media/image14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theme" Target="../theme/theme5.xml"/><Relationship Id="rId4" Type="http://schemas.openxmlformats.org/officeDocument/2006/relationships/image" Target="../media/image14.png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6052" y="278607"/>
            <a:ext cx="8449800" cy="28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27432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6771" y="810228"/>
            <a:ext cx="8439080" cy="3930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34295" rIns="137178" bIns="3429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0" r:id="rId2"/>
    <p:sldLayoutId id="2147483788" r:id="rId3"/>
    <p:sldLayoutId id="2147483789" r:id="rId4"/>
    <p:sldLayoutId id="2147483761" r:id="rId5"/>
    <p:sldLayoutId id="2147483791" r:id="rId6"/>
    <p:sldLayoutId id="2147483760" r:id="rId7"/>
    <p:sldLayoutId id="2147483759" r:id="rId8"/>
    <p:sldLayoutId id="2147483778" r:id="rId9"/>
    <p:sldLayoutId id="2147483781" r:id="rId10"/>
    <p:sldLayoutId id="2147483779" r:id="rId11"/>
    <p:sldLayoutId id="2147483757" r:id="rId12"/>
    <p:sldLayoutId id="2147483756" r:id="rId13"/>
    <p:sldLayoutId id="2147483792" r:id="rId14"/>
    <p:sldLayoutId id="2147483790" r:id="rId15"/>
    <p:sldLayoutId id="2147483814" r:id="rId16"/>
  </p:sldLayoutIdLst>
  <p:transition>
    <p:fade/>
  </p:transition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 baseline="0">
          <a:solidFill>
            <a:schemeClr val="tx1"/>
          </a:solidFill>
          <a:latin typeface="Arial" pitchFamily="34" charset="0"/>
          <a:ea typeface="MS PGothic" pitchFamily="34" charset="-128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Arial" pitchFamily="34" charset="0"/>
          <a:ea typeface="MS PGothic" pitchFamily="34" charset="-128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Arial" pitchFamily="34" charset="0"/>
          <a:ea typeface="MS PGothic" pitchFamily="34" charset="-128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Arial" pitchFamily="34" charset="0"/>
          <a:ea typeface="MS PGothic" pitchFamily="34" charset="-128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Arial" pitchFamily="34" charset="0"/>
          <a:ea typeface="MS PGothic" pitchFamily="34" charset="-128"/>
        </a:defRPr>
      </a:lvl5pPr>
      <a:lvl6pPr marL="342946" algn="l" rtl="0" fontAlgn="base">
        <a:spcBef>
          <a:spcPct val="0"/>
        </a:spcBef>
        <a:spcAft>
          <a:spcPct val="0"/>
        </a:spcAft>
        <a:defRPr sz="1700">
          <a:solidFill>
            <a:schemeClr val="tx2"/>
          </a:solidFill>
          <a:latin typeface="Arial" pitchFamily="34" charset="0"/>
        </a:defRPr>
      </a:lvl6pPr>
      <a:lvl7pPr marL="685891" algn="l" rtl="0" fontAlgn="base">
        <a:spcBef>
          <a:spcPct val="0"/>
        </a:spcBef>
        <a:spcAft>
          <a:spcPct val="0"/>
        </a:spcAft>
        <a:defRPr sz="1700">
          <a:solidFill>
            <a:schemeClr val="tx2"/>
          </a:solidFill>
          <a:latin typeface="Arial" pitchFamily="34" charset="0"/>
        </a:defRPr>
      </a:lvl7pPr>
      <a:lvl8pPr marL="1028837" algn="l" rtl="0" fontAlgn="base">
        <a:spcBef>
          <a:spcPct val="0"/>
        </a:spcBef>
        <a:spcAft>
          <a:spcPct val="0"/>
        </a:spcAft>
        <a:defRPr sz="1700">
          <a:solidFill>
            <a:schemeClr val="tx2"/>
          </a:solidFill>
          <a:latin typeface="Arial" pitchFamily="34" charset="0"/>
        </a:defRPr>
      </a:lvl8pPr>
      <a:lvl9pPr marL="1371783" algn="l" rtl="0" fontAlgn="base">
        <a:spcBef>
          <a:spcPct val="0"/>
        </a:spcBef>
        <a:spcAft>
          <a:spcPct val="0"/>
        </a:spcAft>
        <a:defRPr sz="1700">
          <a:solidFill>
            <a:schemeClr val="tx2"/>
          </a:solidFill>
          <a:latin typeface="Arial" pitchFamily="34" charset="0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buClr>
          <a:srgbClr val="666666"/>
        </a:buClr>
        <a:buFont typeface="Arial" pitchFamily="34" charset="0"/>
        <a:buNone/>
        <a:defRPr sz="1700">
          <a:solidFill>
            <a:srgbClr val="666666"/>
          </a:solidFill>
          <a:latin typeface="Arial" pitchFamily="34" charset="0"/>
          <a:ea typeface="MS PGothic" pitchFamily="34" charset="-128"/>
          <a:cs typeface="+mn-cs"/>
        </a:defRPr>
      </a:lvl1pPr>
      <a:lvl2pPr marL="288925" indent="-168275" algn="l" rtl="0" eaLnBrk="0" fontAlgn="base" hangingPunct="0">
        <a:spcBef>
          <a:spcPct val="20000"/>
        </a:spcBef>
        <a:spcAft>
          <a:spcPct val="0"/>
        </a:spcAft>
        <a:buClr>
          <a:srgbClr val="666666"/>
        </a:buClr>
        <a:buSzPct val="110000"/>
        <a:buFont typeface="Arial" pitchFamily="34" charset="0"/>
        <a:buChar char="•"/>
        <a:defRPr sz="1500">
          <a:solidFill>
            <a:srgbClr val="666666"/>
          </a:solidFill>
          <a:latin typeface="Arial" pitchFamily="34" charset="0"/>
          <a:ea typeface="MS PGothic" pitchFamily="34" charset="-128"/>
        </a:defRPr>
      </a:lvl2pPr>
      <a:lvl3pPr marL="566738" indent="-153988" algn="l" rtl="0" eaLnBrk="0" fontAlgn="base" hangingPunct="0">
        <a:spcBef>
          <a:spcPct val="20000"/>
        </a:spcBef>
        <a:spcAft>
          <a:spcPct val="0"/>
        </a:spcAft>
        <a:buClr>
          <a:srgbClr val="666666"/>
        </a:buClr>
        <a:buSzPct val="85000"/>
        <a:buFont typeface="Wingdings" panose="05000000000000000000" pitchFamily="2" charset="2"/>
        <a:buChar char="§"/>
        <a:defRPr sz="1400">
          <a:solidFill>
            <a:srgbClr val="666666"/>
          </a:solidFill>
          <a:latin typeface="Arial" pitchFamily="34" charset="0"/>
          <a:ea typeface="MS PGothic" pitchFamily="34" charset="-128"/>
        </a:defRPr>
      </a:lvl3pPr>
      <a:lvl4pPr marL="798513" indent="-115888" algn="l" rtl="0" eaLnBrk="0" fontAlgn="base" hangingPunct="0">
        <a:spcBef>
          <a:spcPct val="20000"/>
        </a:spcBef>
        <a:spcAft>
          <a:spcPct val="0"/>
        </a:spcAft>
        <a:buClr>
          <a:srgbClr val="666666"/>
        </a:buClr>
        <a:buChar char="•"/>
        <a:defRPr sz="1300" baseline="0">
          <a:solidFill>
            <a:srgbClr val="66666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4pPr>
      <a:lvl5pPr marL="1030288" indent="-112713" algn="l" rtl="0" eaLnBrk="0" fontAlgn="base" hangingPunct="0">
        <a:spcBef>
          <a:spcPct val="20000"/>
        </a:spcBef>
        <a:spcAft>
          <a:spcPct val="0"/>
        </a:spcAft>
        <a:buClr>
          <a:srgbClr val="666666"/>
        </a:buClr>
        <a:buSzPct val="115000"/>
        <a:buFont typeface="Arial" panose="020B0604020202020204" pitchFamily="34" charset="0"/>
        <a:buChar char="-"/>
        <a:tabLst/>
        <a:defRPr sz="1200">
          <a:solidFill>
            <a:srgbClr val="666666"/>
          </a:solidFill>
          <a:latin typeface="+mn-lt"/>
          <a:ea typeface="MS PGothic" pitchFamily="34" charset="-128"/>
        </a:defRPr>
      </a:lvl5pPr>
      <a:lvl6pPr marL="1632565" indent="-5954" algn="l" rtl="0" fontAlgn="base">
        <a:spcBef>
          <a:spcPct val="20000"/>
        </a:spcBef>
        <a:spcAft>
          <a:spcPct val="0"/>
        </a:spcAft>
        <a:buClr>
          <a:schemeClr val="tx1"/>
        </a:buClr>
        <a:defRPr sz="900">
          <a:solidFill>
            <a:srgbClr val="000000"/>
          </a:solidFill>
          <a:latin typeface="+mn-lt"/>
        </a:defRPr>
      </a:lvl6pPr>
      <a:lvl7pPr marL="1975511" indent="-5954" algn="l" rtl="0" fontAlgn="base">
        <a:spcBef>
          <a:spcPct val="20000"/>
        </a:spcBef>
        <a:spcAft>
          <a:spcPct val="0"/>
        </a:spcAft>
        <a:buClr>
          <a:schemeClr val="tx1"/>
        </a:buClr>
        <a:defRPr sz="900">
          <a:solidFill>
            <a:srgbClr val="000000"/>
          </a:solidFill>
          <a:latin typeface="+mn-lt"/>
        </a:defRPr>
      </a:lvl7pPr>
      <a:lvl8pPr marL="2318456" indent="-5954" algn="l" rtl="0" fontAlgn="base">
        <a:spcBef>
          <a:spcPct val="20000"/>
        </a:spcBef>
        <a:spcAft>
          <a:spcPct val="0"/>
        </a:spcAft>
        <a:buClr>
          <a:schemeClr val="tx1"/>
        </a:buClr>
        <a:defRPr sz="900">
          <a:solidFill>
            <a:srgbClr val="000000"/>
          </a:solidFill>
          <a:latin typeface="+mn-lt"/>
        </a:defRPr>
      </a:lvl8pPr>
      <a:lvl9pPr marL="2661402" indent="-5954" algn="l" rtl="0" fontAlgn="base">
        <a:spcBef>
          <a:spcPct val="20000"/>
        </a:spcBef>
        <a:spcAft>
          <a:spcPct val="0"/>
        </a:spcAft>
        <a:buClr>
          <a:schemeClr val="tx1"/>
        </a:buClr>
        <a:defRPr sz="9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6858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46" algn="l" defTabSz="6858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91" algn="l" defTabSz="6858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837" algn="l" defTabSz="6858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783" algn="l" defTabSz="6858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729" algn="l" defTabSz="6858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674" algn="l" defTabSz="6858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620" algn="l" defTabSz="6858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566" algn="l" defTabSz="6858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6052" y="278607"/>
            <a:ext cx="8449800" cy="28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27432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6771" y="810228"/>
            <a:ext cx="8439080" cy="3930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34295" rIns="137178" bIns="3429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3068152" y="4866724"/>
            <a:ext cx="1873911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fr-FR" sz="1100" dirty="0">
                <a:solidFill>
                  <a:srgbClr val="666666"/>
                </a:solidFill>
              </a:rPr>
              <a:t>IBM</a:t>
            </a:r>
            <a:r>
              <a:rPr lang="fr-FR" sz="1100" baseline="0" dirty="0">
                <a:solidFill>
                  <a:srgbClr val="666666"/>
                </a:solidFill>
              </a:rPr>
              <a:t> and CALMIP </a:t>
            </a:r>
            <a:r>
              <a:rPr lang="fr-FR" sz="1100" baseline="0" dirty="0" err="1">
                <a:solidFill>
                  <a:srgbClr val="666666"/>
                </a:solidFill>
              </a:rPr>
              <a:t>Confidential</a:t>
            </a:r>
            <a:endParaRPr lang="fr-FR" sz="1100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517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01" r:id="rId2"/>
  </p:sldLayoutIdLst>
  <p:transition>
    <p:fade/>
  </p:transition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 baseline="0">
          <a:solidFill>
            <a:schemeClr val="tx1"/>
          </a:solidFill>
          <a:latin typeface="Arial" pitchFamily="34" charset="0"/>
          <a:ea typeface="MS PGothic" pitchFamily="34" charset="-128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Arial" pitchFamily="34" charset="0"/>
          <a:ea typeface="MS PGothic" pitchFamily="34" charset="-128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Arial" pitchFamily="34" charset="0"/>
          <a:ea typeface="MS PGothic" pitchFamily="34" charset="-128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Arial" pitchFamily="34" charset="0"/>
          <a:ea typeface="MS PGothic" pitchFamily="34" charset="-128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Arial" pitchFamily="34" charset="0"/>
          <a:ea typeface="MS PGothic" pitchFamily="34" charset="-128"/>
        </a:defRPr>
      </a:lvl5pPr>
      <a:lvl6pPr marL="342946" algn="l" rtl="0" fontAlgn="base">
        <a:spcBef>
          <a:spcPct val="0"/>
        </a:spcBef>
        <a:spcAft>
          <a:spcPct val="0"/>
        </a:spcAft>
        <a:defRPr sz="1700">
          <a:solidFill>
            <a:schemeClr val="tx2"/>
          </a:solidFill>
          <a:latin typeface="Arial" pitchFamily="34" charset="0"/>
        </a:defRPr>
      </a:lvl6pPr>
      <a:lvl7pPr marL="685891" algn="l" rtl="0" fontAlgn="base">
        <a:spcBef>
          <a:spcPct val="0"/>
        </a:spcBef>
        <a:spcAft>
          <a:spcPct val="0"/>
        </a:spcAft>
        <a:defRPr sz="1700">
          <a:solidFill>
            <a:schemeClr val="tx2"/>
          </a:solidFill>
          <a:latin typeface="Arial" pitchFamily="34" charset="0"/>
        </a:defRPr>
      </a:lvl7pPr>
      <a:lvl8pPr marL="1028837" algn="l" rtl="0" fontAlgn="base">
        <a:spcBef>
          <a:spcPct val="0"/>
        </a:spcBef>
        <a:spcAft>
          <a:spcPct val="0"/>
        </a:spcAft>
        <a:defRPr sz="1700">
          <a:solidFill>
            <a:schemeClr val="tx2"/>
          </a:solidFill>
          <a:latin typeface="Arial" pitchFamily="34" charset="0"/>
        </a:defRPr>
      </a:lvl8pPr>
      <a:lvl9pPr marL="1371783" algn="l" rtl="0" fontAlgn="base">
        <a:spcBef>
          <a:spcPct val="0"/>
        </a:spcBef>
        <a:spcAft>
          <a:spcPct val="0"/>
        </a:spcAft>
        <a:defRPr sz="1700">
          <a:solidFill>
            <a:schemeClr val="tx2"/>
          </a:solidFill>
          <a:latin typeface="Arial" pitchFamily="34" charset="0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buClr>
          <a:srgbClr val="666666"/>
        </a:buClr>
        <a:buFont typeface="Arial" pitchFamily="34" charset="0"/>
        <a:buNone/>
        <a:defRPr sz="1700">
          <a:solidFill>
            <a:srgbClr val="666666"/>
          </a:solidFill>
          <a:latin typeface="Arial" pitchFamily="34" charset="0"/>
          <a:ea typeface="MS PGothic" pitchFamily="34" charset="-128"/>
          <a:cs typeface="+mn-cs"/>
        </a:defRPr>
      </a:lvl1pPr>
      <a:lvl2pPr marL="288925" indent="-168275" algn="l" rtl="0" eaLnBrk="0" fontAlgn="base" hangingPunct="0">
        <a:spcBef>
          <a:spcPct val="20000"/>
        </a:spcBef>
        <a:spcAft>
          <a:spcPct val="0"/>
        </a:spcAft>
        <a:buClr>
          <a:srgbClr val="666666"/>
        </a:buClr>
        <a:buSzPct val="110000"/>
        <a:buFont typeface="Arial" pitchFamily="34" charset="0"/>
        <a:buChar char="•"/>
        <a:defRPr sz="1500">
          <a:solidFill>
            <a:srgbClr val="666666"/>
          </a:solidFill>
          <a:latin typeface="Arial" pitchFamily="34" charset="0"/>
          <a:ea typeface="MS PGothic" pitchFamily="34" charset="-128"/>
        </a:defRPr>
      </a:lvl2pPr>
      <a:lvl3pPr marL="566738" indent="-153988" algn="l" rtl="0" eaLnBrk="0" fontAlgn="base" hangingPunct="0">
        <a:spcBef>
          <a:spcPct val="20000"/>
        </a:spcBef>
        <a:spcAft>
          <a:spcPct val="0"/>
        </a:spcAft>
        <a:buClr>
          <a:srgbClr val="666666"/>
        </a:buClr>
        <a:buSzPct val="85000"/>
        <a:buFont typeface="Wingdings" panose="05000000000000000000" pitchFamily="2" charset="2"/>
        <a:buChar char="§"/>
        <a:defRPr sz="1400">
          <a:solidFill>
            <a:srgbClr val="666666"/>
          </a:solidFill>
          <a:latin typeface="Arial" pitchFamily="34" charset="0"/>
          <a:ea typeface="MS PGothic" pitchFamily="34" charset="-128"/>
        </a:defRPr>
      </a:lvl3pPr>
      <a:lvl4pPr marL="798513" indent="-115888" algn="l" rtl="0" eaLnBrk="0" fontAlgn="base" hangingPunct="0">
        <a:spcBef>
          <a:spcPct val="20000"/>
        </a:spcBef>
        <a:spcAft>
          <a:spcPct val="0"/>
        </a:spcAft>
        <a:buClr>
          <a:srgbClr val="666666"/>
        </a:buClr>
        <a:buChar char="•"/>
        <a:defRPr sz="1300" baseline="0">
          <a:solidFill>
            <a:srgbClr val="66666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4pPr>
      <a:lvl5pPr marL="1030288" indent="-112713" algn="l" rtl="0" eaLnBrk="0" fontAlgn="base" hangingPunct="0">
        <a:spcBef>
          <a:spcPct val="20000"/>
        </a:spcBef>
        <a:spcAft>
          <a:spcPct val="0"/>
        </a:spcAft>
        <a:buClr>
          <a:srgbClr val="666666"/>
        </a:buClr>
        <a:buSzPct val="115000"/>
        <a:buFont typeface="Arial" panose="020B0604020202020204" pitchFamily="34" charset="0"/>
        <a:buChar char="-"/>
        <a:tabLst/>
        <a:defRPr sz="1200">
          <a:solidFill>
            <a:srgbClr val="666666"/>
          </a:solidFill>
          <a:latin typeface="+mn-lt"/>
          <a:ea typeface="MS PGothic" pitchFamily="34" charset="-128"/>
        </a:defRPr>
      </a:lvl5pPr>
      <a:lvl6pPr marL="1632565" indent="-5954" algn="l" rtl="0" fontAlgn="base">
        <a:spcBef>
          <a:spcPct val="20000"/>
        </a:spcBef>
        <a:spcAft>
          <a:spcPct val="0"/>
        </a:spcAft>
        <a:buClr>
          <a:schemeClr val="tx1"/>
        </a:buClr>
        <a:defRPr sz="900">
          <a:solidFill>
            <a:srgbClr val="000000"/>
          </a:solidFill>
          <a:latin typeface="+mn-lt"/>
        </a:defRPr>
      </a:lvl6pPr>
      <a:lvl7pPr marL="1975511" indent="-5954" algn="l" rtl="0" fontAlgn="base">
        <a:spcBef>
          <a:spcPct val="20000"/>
        </a:spcBef>
        <a:spcAft>
          <a:spcPct val="0"/>
        </a:spcAft>
        <a:buClr>
          <a:schemeClr val="tx1"/>
        </a:buClr>
        <a:defRPr sz="900">
          <a:solidFill>
            <a:srgbClr val="000000"/>
          </a:solidFill>
          <a:latin typeface="+mn-lt"/>
        </a:defRPr>
      </a:lvl7pPr>
      <a:lvl8pPr marL="2318456" indent="-5954" algn="l" rtl="0" fontAlgn="base">
        <a:spcBef>
          <a:spcPct val="20000"/>
        </a:spcBef>
        <a:spcAft>
          <a:spcPct val="0"/>
        </a:spcAft>
        <a:buClr>
          <a:schemeClr val="tx1"/>
        </a:buClr>
        <a:defRPr sz="900">
          <a:solidFill>
            <a:srgbClr val="000000"/>
          </a:solidFill>
          <a:latin typeface="+mn-lt"/>
        </a:defRPr>
      </a:lvl8pPr>
      <a:lvl9pPr marL="2661402" indent="-5954" algn="l" rtl="0" fontAlgn="base">
        <a:spcBef>
          <a:spcPct val="20000"/>
        </a:spcBef>
        <a:spcAft>
          <a:spcPct val="0"/>
        </a:spcAft>
        <a:buClr>
          <a:schemeClr val="tx1"/>
        </a:buClr>
        <a:defRPr sz="9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6858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46" algn="l" defTabSz="6858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91" algn="l" defTabSz="6858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837" algn="l" defTabSz="6858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783" algn="l" defTabSz="6858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729" algn="l" defTabSz="6858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674" algn="l" defTabSz="6858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620" algn="l" defTabSz="6858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566" algn="l" defTabSz="6858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IBM_Power8_Background_v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Power8_IconGraphic_Gray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44638" cy="150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1294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3375" y="612775"/>
            <a:ext cx="8469313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pic>
        <p:nvPicPr>
          <p:cNvPr id="1029" name="Picture 14" descr="IBM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8975" y="207963"/>
            <a:ext cx="492125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ine 15"/>
          <p:cNvSpPr>
            <a:spLocks noChangeShapeType="1"/>
          </p:cNvSpPr>
          <p:nvPr/>
        </p:nvSpPr>
        <p:spPr bwMode="auto">
          <a:xfrm flipV="1">
            <a:off x="339725" y="498475"/>
            <a:ext cx="8462963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  <a:buClrTx/>
              <a:buFontTx/>
              <a:buNone/>
              <a:defRPr/>
            </a:pPr>
            <a:endParaRPr lang="en-US" sz="1800">
              <a:latin typeface="Arial" charset="0"/>
            </a:endParaRPr>
          </a:p>
        </p:txBody>
      </p:sp>
      <p:sp>
        <p:nvSpPr>
          <p:cNvPr id="1032" name="Rectangle 1"/>
          <p:cNvSpPr>
            <a:spLocks noChangeArrowheads="1"/>
          </p:cNvSpPr>
          <p:nvPr userDrawn="1"/>
        </p:nvSpPr>
        <p:spPr bwMode="auto">
          <a:xfrm>
            <a:off x="238125" y="4905375"/>
            <a:ext cx="2976563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700" dirty="0">
                <a:solidFill>
                  <a:srgbClr val="606060"/>
                </a:solidFill>
              </a:rPr>
              <a:t>© 2016 IBM Corporation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3575" y="4905375"/>
            <a:ext cx="1874838" cy="16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700">
                <a:solidFill>
                  <a:srgbClr val="606060"/>
                </a:solidFill>
                <a:ea typeface="ヒラギノ角ゴ Pro W3" charset="-128"/>
                <a:cs typeface="Arial" pitchFamily="34" charset="0"/>
              </a:defRPr>
            </a:lvl1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fld id="{80922EBF-8481-45FA-933B-962FA4B3E750}" type="slidenum">
              <a:rPr lang="en-US" altLang="en-US"/>
              <a:pPr>
                <a:spcBef>
                  <a:spcPct val="0"/>
                </a:spcBef>
                <a:buClrTx/>
                <a:buFontTx/>
                <a:buNone/>
                <a:defRPr/>
              </a:pPr>
              <a:t>‹#›</a:t>
            </a:fld>
            <a:endParaRPr lang="en-US" altLang="en-US"/>
          </a:p>
        </p:txBody>
      </p:sp>
      <p:sp>
        <p:nvSpPr>
          <p:cNvPr id="1036" name="TextBox 4"/>
          <p:cNvSpPr txBox="1">
            <a:spLocks noChangeArrowheads="1"/>
          </p:cNvSpPr>
          <p:nvPr userDrawn="1"/>
        </p:nvSpPr>
        <p:spPr bwMode="auto">
          <a:xfrm>
            <a:off x="4164013" y="239713"/>
            <a:ext cx="412750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sz="900" dirty="0">
                <a:solidFill>
                  <a:srgbClr val="606060"/>
                </a:solidFill>
              </a:rPr>
              <a:t>Welcome to the waitless world</a:t>
            </a:r>
          </a:p>
        </p:txBody>
      </p:sp>
      <p:sp>
        <p:nvSpPr>
          <p:cNvPr id="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3100" y="1366838"/>
            <a:ext cx="8129588" cy="339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1035" name="Picture 17" descr="PowerSystemsMark-01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112713"/>
            <a:ext cx="12065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71800" y="4905375"/>
            <a:ext cx="3200400" cy="16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800">
                <a:solidFill>
                  <a:srgbClr val="606060"/>
                </a:solidFill>
                <a:ea typeface="ヒラギノ角ゴ Pro W3" pitchFamily="123" charset="-128"/>
                <a:cs typeface="+mn-cs"/>
              </a:defRPr>
            </a:lvl1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893641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600">
          <a:solidFill>
            <a:srgbClr val="0E8489"/>
          </a:solidFill>
          <a:latin typeface="Rockwell"/>
          <a:ea typeface="MS PGothic" pitchFamily="34" charset="-128"/>
          <a:cs typeface="Rockwell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600">
          <a:solidFill>
            <a:srgbClr val="0E8489"/>
          </a:solidFill>
          <a:latin typeface="Rockwell" charset="0"/>
          <a:ea typeface="MS PGothic" pitchFamily="34" charset="-128"/>
          <a:cs typeface="Rockwell" panose="02060603020205020403" pitchFamily="18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600">
          <a:solidFill>
            <a:srgbClr val="0E8489"/>
          </a:solidFill>
          <a:latin typeface="Rockwell" charset="0"/>
          <a:ea typeface="MS PGothic" pitchFamily="34" charset="-128"/>
          <a:cs typeface="Rockwell" panose="02060603020205020403" pitchFamily="18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600">
          <a:solidFill>
            <a:srgbClr val="0E8489"/>
          </a:solidFill>
          <a:latin typeface="Rockwell" charset="0"/>
          <a:ea typeface="MS PGothic" pitchFamily="34" charset="-128"/>
          <a:cs typeface="Rockwell" panose="02060603020205020403" pitchFamily="18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600">
          <a:solidFill>
            <a:srgbClr val="0E8489"/>
          </a:solidFill>
          <a:latin typeface="Rockwell" charset="0"/>
          <a:ea typeface="MS PGothic" pitchFamily="34" charset="-128"/>
          <a:cs typeface="Rockwell" panose="02060603020205020403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pitchFamily="34" charset="0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Char char="•"/>
        <a:defRPr lang="en-US" sz="2000" dirty="0">
          <a:solidFill>
            <a:srgbClr val="606060"/>
          </a:solidFill>
          <a:latin typeface="+mn-lt"/>
          <a:ea typeface="MS PGothic" pitchFamily="34" charset="-128"/>
          <a:cs typeface="MS PGothic" charset="0"/>
        </a:defRPr>
      </a:lvl1pPr>
      <a:lvl2pPr marL="512763" indent="-222250" algn="l" rtl="0" eaLnBrk="0" fontAlgn="base" hangingPunct="0">
        <a:spcBef>
          <a:spcPct val="20000"/>
        </a:spcBef>
        <a:spcAft>
          <a:spcPct val="0"/>
        </a:spcAft>
        <a:buChar char="–"/>
        <a:defRPr lang="en-US" dirty="0">
          <a:solidFill>
            <a:srgbClr val="606060"/>
          </a:solidFill>
          <a:latin typeface="+mn-lt"/>
          <a:ea typeface="MS PGothic" pitchFamily="34" charset="-128"/>
          <a:cs typeface="MS PGothic" charset="0"/>
        </a:defRPr>
      </a:lvl2pPr>
      <a:lvl3pPr marL="804863" indent="-236538" algn="l" rtl="0" eaLnBrk="0" fontAlgn="base" hangingPunct="0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lang="en-US" sz="1600" dirty="0">
          <a:solidFill>
            <a:srgbClr val="606060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/>
          <a:srcRect l="5000" t="36514" b="39626"/>
          <a:stretch/>
        </p:blipFill>
        <p:spPr>
          <a:xfrm>
            <a:off x="-6351" y="-12701"/>
            <a:ext cx="9150351" cy="46153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lum bright="100000" contrast="-100000"/>
          </a:blip>
          <a:stretch>
            <a:fillRect/>
          </a:stretch>
        </p:blipFill>
        <p:spPr>
          <a:xfrm>
            <a:off x="8432403" y="143769"/>
            <a:ext cx="397697" cy="1485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88268" y="4766119"/>
            <a:ext cx="631031" cy="28575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819300" y="4766119"/>
            <a:ext cx="81956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75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defTabSz="408194" eaLnBrk="1" fontAlgn="auto" hangingPunct="1">
              <a:spcBef>
                <a:spcPts val="0"/>
              </a:spcBef>
              <a:spcAft>
                <a:spcPts val="0"/>
              </a:spcAft>
              <a:buClrTx/>
              <a:buFont typeface="Wingdings" pitchFamily="2" charset="2"/>
              <a:buNone/>
            </a:pPr>
            <a:fld id="{CE9A8C3D-C20E-4BA9-BCFB-E4D8E0B39096}" type="datetime1">
              <a:rPr lang="en-US" smtClean="0">
                <a:solidFill>
                  <a:srgbClr val="E7E6E6">
                    <a:lumMod val="25000"/>
                  </a:srgbClr>
                </a:solidFill>
                <a:latin typeface="Calibri"/>
                <a:ea typeface="+mn-ea"/>
              </a:rPr>
              <a:pPr defTabSz="408194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Font typeface="Wingdings" pitchFamily="2" charset="2"/>
                <a:buNone/>
              </a:pPr>
              <a:t>12/19/2016</a:t>
            </a:fld>
            <a:endParaRPr lang="en-US">
              <a:solidFill>
                <a:srgbClr val="E7E6E6">
                  <a:lumMod val="25000"/>
                </a:srgbClr>
              </a:solidFill>
              <a:latin typeface="Calibri"/>
              <a:ea typeface="+mn-e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72500" y="4766119"/>
            <a:ext cx="3420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75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defTabSz="408194" eaLnBrk="1" fontAlgn="auto" hangingPunct="1">
              <a:spcBef>
                <a:spcPts val="0"/>
              </a:spcBef>
              <a:spcAft>
                <a:spcPts val="0"/>
              </a:spcAft>
              <a:buClrTx/>
              <a:buFont typeface="Wingdings" pitchFamily="2" charset="2"/>
              <a:buNone/>
            </a:pPr>
            <a:fld id="{0509D62B-EF67-4699-A767-A77286309C34}" type="slidenum">
              <a:rPr lang="en-US" smtClean="0">
                <a:solidFill>
                  <a:srgbClr val="E7E6E6">
                    <a:lumMod val="25000"/>
                  </a:srgbClr>
                </a:solidFill>
                <a:latin typeface="Calibri"/>
                <a:ea typeface="+mn-ea"/>
              </a:rPr>
              <a:pPr defTabSz="408194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Font typeface="Wingdings" pitchFamily="2" charset="2"/>
                <a:buNone/>
              </a:pPr>
              <a:t>‹#›</a:t>
            </a:fld>
            <a:endParaRPr lang="en-US">
              <a:solidFill>
                <a:srgbClr val="E7E6E6">
                  <a:lumMod val="25000"/>
                </a:srgb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188443763"/>
      </p:ext>
    </p:extLst>
  </p:cSld>
  <p:clrMap bg1="lt1" tx1="dk1" bg2="lt2" tx2="dk2" accent1="accent1" accent2="accent2" accent3="accent3" accent4="accent4" accent5="accent5" accent6="accent6" hlink="hlink" folHlink="folHlink"/>
  <p:hf hdr="0" ftr="0"/>
  <p:txStyles>
    <p:titleStyle>
      <a:lvl1pPr algn="l" defTabSz="571500" rtl="0" eaLnBrk="1" latinLnBrk="0" hangingPunct="1">
        <a:lnSpc>
          <a:spcPct val="90000"/>
        </a:lnSpc>
        <a:spcBef>
          <a:spcPct val="0"/>
        </a:spcBef>
        <a:buNone/>
        <a:defRPr sz="27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2875" indent="-142875" algn="l" defTabSz="571500" rtl="0" eaLnBrk="1" latinLnBrk="0" hangingPunct="1">
        <a:lnSpc>
          <a:spcPct val="90000"/>
        </a:lnSpc>
        <a:spcBef>
          <a:spcPts val="625"/>
        </a:spcBef>
        <a:buFont typeface="Arial"/>
        <a:buChar char="•"/>
        <a:defRPr sz="1750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indent="-142875" algn="l" defTabSz="571500" rtl="0" eaLnBrk="1" latinLnBrk="0" hangingPunct="1">
        <a:lnSpc>
          <a:spcPct val="90000"/>
        </a:lnSpc>
        <a:spcBef>
          <a:spcPts val="313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14375" indent="-142875" algn="l" defTabSz="571500" rtl="0" eaLnBrk="1" latinLnBrk="0" hangingPunct="1">
        <a:lnSpc>
          <a:spcPct val="90000"/>
        </a:lnSpc>
        <a:spcBef>
          <a:spcPts val="313"/>
        </a:spcBef>
        <a:buFont typeface="Arial"/>
        <a:buChar char="•"/>
        <a:defRPr sz="1250" kern="1200">
          <a:solidFill>
            <a:schemeClr val="tx1"/>
          </a:solidFill>
          <a:latin typeface="+mn-lt"/>
          <a:ea typeface="+mn-ea"/>
          <a:cs typeface="+mn-cs"/>
        </a:defRPr>
      </a:lvl3pPr>
      <a:lvl4pPr marL="1000125" indent="-142875" algn="l" defTabSz="571500" rtl="0" eaLnBrk="1" latinLnBrk="0" hangingPunct="1">
        <a:lnSpc>
          <a:spcPct val="90000"/>
        </a:lnSpc>
        <a:spcBef>
          <a:spcPts val="313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285875" indent="-142875" algn="l" defTabSz="571500" rtl="0" eaLnBrk="1" latinLnBrk="0" hangingPunct="1">
        <a:lnSpc>
          <a:spcPct val="90000"/>
        </a:lnSpc>
        <a:spcBef>
          <a:spcPts val="313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571625" indent="-142875" algn="l" defTabSz="571500" rtl="0" eaLnBrk="1" latinLnBrk="0" hangingPunct="1">
        <a:lnSpc>
          <a:spcPct val="90000"/>
        </a:lnSpc>
        <a:spcBef>
          <a:spcPts val="313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857375" indent="-142875" algn="l" defTabSz="571500" rtl="0" eaLnBrk="1" latinLnBrk="0" hangingPunct="1">
        <a:lnSpc>
          <a:spcPct val="90000"/>
        </a:lnSpc>
        <a:spcBef>
          <a:spcPts val="313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2143125" indent="-142875" algn="l" defTabSz="571500" rtl="0" eaLnBrk="1" latinLnBrk="0" hangingPunct="1">
        <a:lnSpc>
          <a:spcPct val="90000"/>
        </a:lnSpc>
        <a:spcBef>
          <a:spcPts val="313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428875" indent="-142875" algn="l" defTabSz="571500" rtl="0" eaLnBrk="1" latinLnBrk="0" hangingPunct="1">
        <a:lnSpc>
          <a:spcPct val="90000"/>
        </a:lnSpc>
        <a:spcBef>
          <a:spcPts val="313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1pPr>
      <a:lvl2pPr marL="28575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42875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71450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200025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/>
          <a:srcRect l="5000" t="36514" b="39626"/>
          <a:stretch/>
        </p:blipFill>
        <p:spPr>
          <a:xfrm>
            <a:off x="-6351" y="-12701"/>
            <a:ext cx="9150351" cy="46153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lum bright="100000" contrast="-100000"/>
          </a:blip>
          <a:stretch>
            <a:fillRect/>
          </a:stretch>
        </p:blipFill>
        <p:spPr>
          <a:xfrm>
            <a:off x="8432403" y="143769"/>
            <a:ext cx="397697" cy="1485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88268" y="4766119"/>
            <a:ext cx="631031" cy="28575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819300" y="4766119"/>
            <a:ext cx="81956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75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defTabSz="408194" eaLnBrk="1" fontAlgn="auto" hangingPunct="1">
              <a:spcBef>
                <a:spcPts val="0"/>
              </a:spcBef>
              <a:spcAft>
                <a:spcPts val="0"/>
              </a:spcAft>
              <a:buClrTx/>
              <a:buFont typeface="Wingdings" pitchFamily="2" charset="2"/>
              <a:buNone/>
            </a:pPr>
            <a:fld id="{CE9A8C3D-C20E-4BA9-BCFB-E4D8E0B39096}" type="datetime1">
              <a:rPr lang="en-US" smtClean="0">
                <a:solidFill>
                  <a:srgbClr val="E7E6E6">
                    <a:lumMod val="25000"/>
                  </a:srgbClr>
                </a:solidFill>
                <a:latin typeface="Calibri"/>
                <a:ea typeface="+mn-ea"/>
              </a:rPr>
              <a:pPr defTabSz="408194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Font typeface="Wingdings" pitchFamily="2" charset="2"/>
                <a:buNone/>
              </a:pPr>
              <a:t>12/19/2016</a:t>
            </a:fld>
            <a:endParaRPr lang="en-US">
              <a:solidFill>
                <a:srgbClr val="E7E6E6">
                  <a:lumMod val="25000"/>
                </a:srgbClr>
              </a:solidFill>
              <a:latin typeface="Calibri"/>
              <a:ea typeface="+mn-e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72500" y="4766119"/>
            <a:ext cx="3420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75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defTabSz="408194" eaLnBrk="1" fontAlgn="auto" hangingPunct="1">
              <a:spcBef>
                <a:spcPts val="0"/>
              </a:spcBef>
              <a:spcAft>
                <a:spcPts val="0"/>
              </a:spcAft>
              <a:buClrTx/>
              <a:buFont typeface="Wingdings" pitchFamily="2" charset="2"/>
              <a:buNone/>
            </a:pPr>
            <a:fld id="{0509D62B-EF67-4699-A767-A77286309C34}" type="slidenum">
              <a:rPr lang="en-US" smtClean="0">
                <a:solidFill>
                  <a:srgbClr val="E7E6E6">
                    <a:lumMod val="25000"/>
                  </a:srgbClr>
                </a:solidFill>
                <a:latin typeface="Calibri"/>
                <a:ea typeface="+mn-ea"/>
              </a:rPr>
              <a:pPr defTabSz="408194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Font typeface="Wingdings" pitchFamily="2" charset="2"/>
                <a:buNone/>
              </a:pPr>
              <a:t>‹#›</a:t>
            </a:fld>
            <a:endParaRPr lang="en-US">
              <a:solidFill>
                <a:srgbClr val="E7E6E6">
                  <a:lumMod val="25000"/>
                </a:srgb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87280825"/>
      </p:ext>
    </p:extLst>
  </p:cSld>
  <p:clrMap bg1="lt1" tx1="dk1" bg2="lt2" tx2="dk2" accent1="accent1" accent2="accent2" accent3="accent3" accent4="accent4" accent5="accent5" accent6="accent6" hlink="hlink" folHlink="folHlink"/>
  <p:hf hdr="0" ftr="0"/>
  <p:txStyles>
    <p:titleStyle>
      <a:lvl1pPr algn="l" defTabSz="571500" rtl="0" eaLnBrk="1" latinLnBrk="0" hangingPunct="1">
        <a:lnSpc>
          <a:spcPct val="90000"/>
        </a:lnSpc>
        <a:spcBef>
          <a:spcPct val="0"/>
        </a:spcBef>
        <a:buNone/>
        <a:defRPr sz="27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2875" indent="-142875" algn="l" defTabSz="571500" rtl="0" eaLnBrk="1" latinLnBrk="0" hangingPunct="1">
        <a:lnSpc>
          <a:spcPct val="90000"/>
        </a:lnSpc>
        <a:spcBef>
          <a:spcPts val="625"/>
        </a:spcBef>
        <a:buFont typeface="Arial"/>
        <a:buChar char="•"/>
        <a:defRPr sz="1750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indent="-142875" algn="l" defTabSz="571500" rtl="0" eaLnBrk="1" latinLnBrk="0" hangingPunct="1">
        <a:lnSpc>
          <a:spcPct val="90000"/>
        </a:lnSpc>
        <a:spcBef>
          <a:spcPts val="313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14375" indent="-142875" algn="l" defTabSz="571500" rtl="0" eaLnBrk="1" latinLnBrk="0" hangingPunct="1">
        <a:lnSpc>
          <a:spcPct val="90000"/>
        </a:lnSpc>
        <a:spcBef>
          <a:spcPts val="313"/>
        </a:spcBef>
        <a:buFont typeface="Arial"/>
        <a:buChar char="•"/>
        <a:defRPr sz="1250" kern="1200">
          <a:solidFill>
            <a:schemeClr val="tx1"/>
          </a:solidFill>
          <a:latin typeface="+mn-lt"/>
          <a:ea typeface="+mn-ea"/>
          <a:cs typeface="+mn-cs"/>
        </a:defRPr>
      </a:lvl3pPr>
      <a:lvl4pPr marL="1000125" indent="-142875" algn="l" defTabSz="571500" rtl="0" eaLnBrk="1" latinLnBrk="0" hangingPunct="1">
        <a:lnSpc>
          <a:spcPct val="90000"/>
        </a:lnSpc>
        <a:spcBef>
          <a:spcPts val="313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285875" indent="-142875" algn="l" defTabSz="571500" rtl="0" eaLnBrk="1" latinLnBrk="0" hangingPunct="1">
        <a:lnSpc>
          <a:spcPct val="90000"/>
        </a:lnSpc>
        <a:spcBef>
          <a:spcPts val="313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571625" indent="-142875" algn="l" defTabSz="571500" rtl="0" eaLnBrk="1" latinLnBrk="0" hangingPunct="1">
        <a:lnSpc>
          <a:spcPct val="90000"/>
        </a:lnSpc>
        <a:spcBef>
          <a:spcPts val="313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857375" indent="-142875" algn="l" defTabSz="571500" rtl="0" eaLnBrk="1" latinLnBrk="0" hangingPunct="1">
        <a:lnSpc>
          <a:spcPct val="90000"/>
        </a:lnSpc>
        <a:spcBef>
          <a:spcPts val="313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2143125" indent="-142875" algn="l" defTabSz="571500" rtl="0" eaLnBrk="1" latinLnBrk="0" hangingPunct="1">
        <a:lnSpc>
          <a:spcPct val="90000"/>
        </a:lnSpc>
        <a:spcBef>
          <a:spcPts val="313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428875" indent="-142875" algn="l" defTabSz="571500" rtl="0" eaLnBrk="1" latinLnBrk="0" hangingPunct="1">
        <a:lnSpc>
          <a:spcPct val="90000"/>
        </a:lnSpc>
        <a:spcBef>
          <a:spcPts val="313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1pPr>
      <a:lvl2pPr marL="28575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42875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71450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200025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5588" y="279400"/>
            <a:ext cx="8888412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27432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6700" y="1381125"/>
            <a:ext cx="8439150" cy="336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34295" rIns="137178" bIns="3429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19564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</p:sldLayoutIdLst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649D"/>
          </a:solidFill>
          <a:latin typeface="Arial" pitchFamily="34" charset="0"/>
          <a:ea typeface="MS PGothic" pitchFamily="34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649D"/>
          </a:solidFill>
          <a:latin typeface="Arial" pitchFamily="34" charset="0"/>
          <a:ea typeface="MS PGothic" pitchFamily="34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649D"/>
          </a:solidFill>
          <a:latin typeface="Arial" pitchFamily="34" charset="0"/>
          <a:ea typeface="MS PGothic" pitchFamily="34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649D"/>
          </a:solidFill>
          <a:latin typeface="Arial" pitchFamily="34" charset="0"/>
          <a:ea typeface="MS PGothic" pitchFamily="34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649D"/>
          </a:solidFill>
          <a:latin typeface="Arial" pitchFamily="34" charset="0"/>
          <a:ea typeface="MS PGothic" pitchFamily="34" charset="-128"/>
        </a:defRPr>
      </a:lvl5pPr>
      <a:lvl6pPr marL="342920" algn="l" rtl="0" fontAlgn="base">
        <a:spcBef>
          <a:spcPct val="0"/>
        </a:spcBef>
        <a:spcAft>
          <a:spcPct val="0"/>
        </a:spcAft>
        <a:defRPr sz="1700">
          <a:solidFill>
            <a:schemeClr val="tx2"/>
          </a:solidFill>
          <a:latin typeface="Arial" pitchFamily="34" charset="0"/>
        </a:defRPr>
      </a:lvl6pPr>
      <a:lvl7pPr marL="685838" algn="l" rtl="0" fontAlgn="base">
        <a:spcBef>
          <a:spcPct val="0"/>
        </a:spcBef>
        <a:spcAft>
          <a:spcPct val="0"/>
        </a:spcAft>
        <a:defRPr sz="1700">
          <a:solidFill>
            <a:schemeClr val="tx2"/>
          </a:solidFill>
          <a:latin typeface="Arial" pitchFamily="34" charset="0"/>
        </a:defRPr>
      </a:lvl7pPr>
      <a:lvl8pPr marL="1028758" algn="l" rtl="0" fontAlgn="base">
        <a:spcBef>
          <a:spcPct val="0"/>
        </a:spcBef>
        <a:spcAft>
          <a:spcPct val="0"/>
        </a:spcAft>
        <a:defRPr sz="1700">
          <a:solidFill>
            <a:schemeClr val="tx2"/>
          </a:solidFill>
          <a:latin typeface="Arial" pitchFamily="34" charset="0"/>
        </a:defRPr>
      </a:lvl8pPr>
      <a:lvl9pPr marL="1371678" algn="l" rtl="0" fontAlgn="base">
        <a:spcBef>
          <a:spcPct val="0"/>
        </a:spcBef>
        <a:spcAft>
          <a:spcPct val="0"/>
        </a:spcAft>
        <a:defRPr sz="1700">
          <a:solidFill>
            <a:schemeClr val="tx2"/>
          </a:solidFill>
          <a:latin typeface="Arial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buClr>
          <a:srgbClr val="666666"/>
        </a:buClr>
        <a:buFont typeface="Arial" panose="020B0604020202020204" pitchFamily="34" charset="0"/>
        <a:defRPr sz="1700">
          <a:solidFill>
            <a:srgbClr val="666666"/>
          </a:solidFill>
          <a:latin typeface="Arial" pitchFamily="34" charset="0"/>
          <a:ea typeface="MS PGothic" pitchFamily="34" charset="-128"/>
          <a:cs typeface="+mn-cs"/>
        </a:defRPr>
      </a:lvl1pPr>
      <a:lvl2pPr marL="385734" indent="-168262" algn="l" rtl="0" eaLnBrk="0" fontAlgn="base" hangingPunct="0">
        <a:spcBef>
          <a:spcPct val="20000"/>
        </a:spcBef>
        <a:spcAft>
          <a:spcPct val="0"/>
        </a:spcAft>
        <a:buClr>
          <a:srgbClr val="666666"/>
        </a:buClr>
        <a:buFont typeface="Arial" panose="020B0604020202020204" pitchFamily="34" charset="0"/>
        <a:buChar char="•"/>
        <a:defRPr sz="1500">
          <a:solidFill>
            <a:srgbClr val="666666"/>
          </a:solidFill>
          <a:latin typeface="Arial" pitchFamily="34" charset="0"/>
          <a:ea typeface="MS PGothic" pitchFamily="34" charset="-128"/>
        </a:defRPr>
      </a:lvl2pPr>
      <a:lvl3pPr marL="558757" indent="-84132" algn="l" rtl="0" eaLnBrk="0" fontAlgn="base" hangingPunct="0">
        <a:spcBef>
          <a:spcPct val="20000"/>
        </a:spcBef>
        <a:spcAft>
          <a:spcPct val="0"/>
        </a:spcAft>
        <a:buClr>
          <a:srgbClr val="666666"/>
        </a:buClr>
        <a:buFont typeface="Arial" panose="020B0604020202020204" pitchFamily="34" charset="0"/>
        <a:buChar char="•"/>
        <a:defRPr sz="1400">
          <a:solidFill>
            <a:srgbClr val="666666"/>
          </a:solidFill>
          <a:latin typeface="Arial" pitchFamily="34" charset="0"/>
          <a:ea typeface="MS PGothic" pitchFamily="34" charset="-128"/>
        </a:defRPr>
      </a:lvl3pPr>
      <a:lvl4pPr marL="1071481" indent="-13175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1100">
          <a:solidFill>
            <a:srgbClr val="000000"/>
          </a:solidFill>
          <a:latin typeface="+mn-lt"/>
          <a:ea typeface="MS PGothic" pitchFamily="34" charset="-128"/>
        </a:defRPr>
      </a:lvl4pPr>
      <a:lvl5pPr marL="1288951" indent="-47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defRPr sz="900">
          <a:solidFill>
            <a:srgbClr val="000000"/>
          </a:solidFill>
          <a:latin typeface="+mn-lt"/>
          <a:ea typeface="MS PGothic" pitchFamily="34" charset="-128"/>
        </a:defRPr>
      </a:lvl5pPr>
      <a:lvl6pPr marL="1632440" indent="-5953" algn="l" rtl="0" fontAlgn="base">
        <a:spcBef>
          <a:spcPct val="20000"/>
        </a:spcBef>
        <a:spcAft>
          <a:spcPct val="0"/>
        </a:spcAft>
        <a:buClr>
          <a:schemeClr val="tx1"/>
        </a:buClr>
        <a:defRPr sz="900">
          <a:solidFill>
            <a:srgbClr val="000000"/>
          </a:solidFill>
          <a:latin typeface="+mn-lt"/>
        </a:defRPr>
      </a:lvl6pPr>
      <a:lvl7pPr marL="1975359" indent="-5953" algn="l" rtl="0" fontAlgn="base">
        <a:spcBef>
          <a:spcPct val="20000"/>
        </a:spcBef>
        <a:spcAft>
          <a:spcPct val="0"/>
        </a:spcAft>
        <a:buClr>
          <a:schemeClr val="tx1"/>
        </a:buClr>
        <a:defRPr sz="900">
          <a:solidFill>
            <a:srgbClr val="000000"/>
          </a:solidFill>
          <a:latin typeface="+mn-lt"/>
        </a:defRPr>
      </a:lvl7pPr>
      <a:lvl8pPr marL="2318278" indent="-5953" algn="l" rtl="0" fontAlgn="base">
        <a:spcBef>
          <a:spcPct val="20000"/>
        </a:spcBef>
        <a:spcAft>
          <a:spcPct val="0"/>
        </a:spcAft>
        <a:buClr>
          <a:schemeClr val="tx1"/>
        </a:buClr>
        <a:defRPr sz="900">
          <a:solidFill>
            <a:srgbClr val="000000"/>
          </a:solidFill>
          <a:latin typeface="+mn-lt"/>
        </a:defRPr>
      </a:lvl8pPr>
      <a:lvl9pPr marL="2661198" indent="-5953" algn="l" rtl="0" fontAlgn="base">
        <a:spcBef>
          <a:spcPct val="20000"/>
        </a:spcBef>
        <a:spcAft>
          <a:spcPct val="0"/>
        </a:spcAft>
        <a:buClr>
          <a:schemeClr val="tx1"/>
        </a:buClr>
        <a:defRPr sz="9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68583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20" algn="l" defTabSz="68583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38" algn="l" defTabSz="68583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58" algn="l" defTabSz="68583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78" algn="l" defTabSz="68583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97" algn="l" defTabSz="68583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516" algn="l" defTabSz="68583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436" algn="l" defTabSz="68583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355" algn="l" defTabSz="68583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Laurent.vanel@fr.ibm.com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encapi.org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11" Type="http://schemas.openxmlformats.org/officeDocument/2006/relationships/image" Target="../media/image19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18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jpeg"/><Relationship Id="rId15" Type="http://schemas.microsoft.com/office/2007/relationships/hdphoto" Target="../media/hdphoto1.wdp"/><Relationship Id="rId10" Type="http://schemas.openxmlformats.org/officeDocument/2006/relationships/image" Target="../media/image31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Relationship Id="rId14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jpeg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tiff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hyperlink" Target="https://www.youtube.com/watch?v=1n_ceKkCRuk" TargetMode="Externa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51366" y="2894255"/>
            <a:ext cx="4562521" cy="470898"/>
          </a:xfrm>
        </p:spPr>
        <p:txBody>
          <a:bodyPr/>
          <a:lstStyle/>
          <a:p>
            <a:r>
              <a:rPr lang="fr-FR" dirty="0" err="1"/>
              <a:t>What’s</a:t>
            </a:r>
            <a:r>
              <a:rPr lang="fr-FR" dirty="0"/>
              <a:t> new @IBM ?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51366" y="3452039"/>
            <a:ext cx="4562521" cy="646331"/>
          </a:xfrm>
        </p:spPr>
        <p:txBody>
          <a:bodyPr/>
          <a:lstStyle/>
          <a:p>
            <a:r>
              <a:rPr lang="fr-FR" dirty="0"/>
              <a:t>Laurent Vanel</a:t>
            </a:r>
          </a:p>
          <a:p>
            <a:r>
              <a:rPr lang="fr-FR" dirty="0">
                <a:solidFill>
                  <a:schemeClr val="bg1">
                    <a:lumMod val="50000"/>
                  </a:schemeClr>
                </a:solidFill>
                <a:hlinkClick r:id="rId2"/>
              </a:rPr>
              <a:t>Laurent.vanel@fr.ibm.com</a:t>
            </a:r>
            <a:endParaRPr lang="fr-FR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High Performance Infrastructure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Specialist</a:t>
            </a:r>
            <a:endParaRPr lang="fr-FR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630971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OpenCAPI</a:t>
            </a:r>
            <a:r>
              <a:rPr lang="en-US" dirty="0"/>
              <a:t> to address two major technology trends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572" y="874961"/>
            <a:ext cx="8305038" cy="3560826"/>
          </a:xfrm>
        </p:spPr>
        <p:txBody>
          <a:bodyPr/>
          <a:lstStyle/>
          <a:p>
            <a:pPr eaLnBrk="1" hangingPunct="1">
              <a:spcAft>
                <a:spcPct val="20000"/>
              </a:spcAft>
              <a:buClr>
                <a:srgbClr val="2DB6B3"/>
              </a:buClr>
              <a:defRPr/>
            </a:pPr>
            <a:r>
              <a:rPr lang="en-US" altLang="en-US" sz="1400" b="1" dirty="0">
                <a:cs typeface="Arial" panose="020B0604020202020204" pitchFamily="34" charset="0"/>
              </a:rPr>
              <a:t>Two major technology trends will heavily impact the industry</a:t>
            </a:r>
            <a:endParaRPr lang="en-US" altLang="en-US" sz="1200" b="1" dirty="0">
              <a:cs typeface="Arial" panose="020B0604020202020204" pitchFamily="34" charset="0"/>
            </a:endParaRPr>
          </a:p>
          <a:p>
            <a:pPr lvl="1" eaLnBrk="1" hangingPunct="1">
              <a:spcAft>
                <a:spcPct val="20000"/>
              </a:spcAft>
              <a:buClr>
                <a:srgbClr val="2DB6B3"/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1200" dirty="0">
                <a:cs typeface="Arial" panose="020B0604020202020204" pitchFamily="34" charset="0"/>
              </a:rPr>
              <a:t>Hardware acceleration will become commonplace as microprocessor technology and design continues to deliver far less than the historical rate of cost/performance improvement per generation</a:t>
            </a:r>
          </a:p>
          <a:p>
            <a:pPr lvl="1" eaLnBrk="1" hangingPunct="1">
              <a:spcAft>
                <a:spcPct val="20000"/>
              </a:spcAft>
              <a:buClr>
                <a:srgbClr val="2DB6B3"/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1200" dirty="0">
                <a:cs typeface="Arial" panose="020B0604020202020204" pitchFamily="34" charset="0"/>
              </a:rPr>
              <a:t>New advanced memory technologies will change the economics of computing</a:t>
            </a:r>
          </a:p>
          <a:p>
            <a:pPr eaLnBrk="1" hangingPunct="1">
              <a:spcAft>
                <a:spcPct val="20000"/>
              </a:spcAft>
              <a:buClr>
                <a:srgbClr val="2DB6B3"/>
              </a:buClr>
              <a:defRPr/>
            </a:pPr>
            <a:r>
              <a:rPr lang="en-US" altLang="en-US" sz="1400" b="1" dirty="0">
                <a:cs typeface="Arial" panose="020B0604020202020204" pitchFamily="34" charset="0"/>
              </a:rPr>
              <a:t>Existing system interfaces are insufficient to address these disruptive forces</a:t>
            </a:r>
          </a:p>
          <a:p>
            <a:pPr lvl="1" eaLnBrk="1" hangingPunct="1">
              <a:spcAft>
                <a:spcPct val="20000"/>
              </a:spcAft>
              <a:buClr>
                <a:srgbClr val="2DB6B3"/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1200" dirty="0">
                <a:cs typeface="Arial" panose="020B0604020202020204" pitchFamily="34" charset="0"/>
              </a:rPr>
              <a:t>Traditional I/O architecture results in very high CPU overhead when applications communicate with I/O or Accelerator devices at the necessary performance levels</a:t>
            </a:r>
          </a:p>
          <a:p>
            <a:pPr lvl="1" eaLnBrk="1" hangingPunct="1">
              <a:spcAft>
                <a:spcPct val="20000"/>
              </a:spcAft>
              <a:buClr>
                <a:srgbClr val="2DB6B3"/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1200" dirty="0">
                <a:cs typeface="Arial" panose="020B0604020202020204" pitchFamily="34" charset="0"/>
              </a:rPr>
              <a:t>Systems must be able to integrate multiple memory technologies with different access methods and performance attributes</a:t>
            </a:r>
          </a:p>
        </p:txBody>
      </p:sp>
      <p:sp>
        <p:nvSpPr>
          <p:cNvPr id="5" name="Rectangle 4"/>
          <p:cNvSpPr/>
          <p:nvPr/>
        </p:nvSpPr>
        <p:spPr>
          <a:xfrm>
            <a:off x="384571" y="3100354"/>
            <a:ext cx="8536791" cy="17820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Aft>
                <a:spcPct val="20000"/>
              </a:spcAft>
              <a:buClr>
                <a:srgbClr val="2DB6B3"/>
              </a:buClr>
              <a:buNone/>
              <a:defRPr/>
            </a:pPr>
            <a:r>
              <a:rPr lang="en-US" altLang="en-US" sz="1800" b="1" dirty="0">
                <a:cs typeface="Arial" panose="020B0604020202020204" pitchFamily="34" charset="0"/>
              </a:rPr>
              <a:t>October 14</a:t>
            </a:r>
            <a:r>
              <a:rPr lang="en-US" altLang="en-US" sz="1800" b="1" baseline="30000" dirty="0">
                <a:cs typeface="Arial" panose="020B0604020202020204" pitchFamily="34" charset="0"/>
              </a:rPr>
              <a:t>th</a:t>
            </a:r>
            <a:r>
              <a:rPr lang="en-US" altLang="en-US" sz="1800" b="1" dirty="0">
                <a:cs typeface="Arial" panose="020B0604020202020204" pitchFamily="34" charset="0"/>
              </a:rPr>
              <a:t> : </a:t>
            </a:r>
            <a:r>
              <a:rPr lang="en-US" altLang="en-US" sz="1800" b="1" dirty="0" err="1">
                <a:cs typeface="Arial" panose="020B0604020202020204" pitchFamily="34" charset="0"/>
              </a:rPr>
              <a:t>OpenCAPI</a:t>
            </a:r>
            <a:r>
              <a:rPr lang="en-US" altLang="en-US" sz="1800" b="1" dirty="0">
                <a:cs typeface="Arial" panose="020B0604020202020204" pitchFamily="34" charset="0"/>
              </a:rPr>
              <a:t> Consortium announced</a:t>
            </a:r>
          </a:p>
          <a:p>
            <a:pPr lvl="1" eaLnBrk="1" hangingPunct="1">
              <a:spcAft>
                <a:spcPct val="20000"/>
              </a:spcAft>
              <a:buClr>
                <a:srgbClr val="2DB6B3"/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1200" dirty="0">
                <a:cs typeface="Arial" panose="020B0604020202020204" pitchFamily="34" charset="0"/>
              </a:rPr>
              <a:t>Initial members include : AMD, Dell EMC, Google, HPE, IBM, </a:t>
            </a:r>
            <a:r>
              <a:rPr lang="en-US" altLang="en-US" sz="1200" dirty="0" err="1">
                <a:cs typeface="Arial" panose="020B0604020202020204" pitchFamily="34" charset="0"/>
              </a:rPr>
              <a:t>Mellanox</a:t>
            </a:r>
            <a:r>
              <a:rPr lang="en-US" altLang="en-US" sz="1200" dirty="0">
                <a:cs typeface="Arial" panose="020B0604020202020204" pitchFamily="34" charset="0"/>
              </a:rPr>
              <a:t>, Micron, NVIDIA, Xilinx</a:t>
            </a:r>
          </a:p>
          <a:p>
            <a:pPr lvl="1" eaLnBrk="1" hangingPunct="1">
              <a:spcAft>
                <a:spcPct val="20000"/>
              </a:spcAft>
              <a:buClr>
                <a:srgbClr val="2DB6B3"/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1200" dirty="0" err="1">
                <a:cs typeface="Arial" panose="020B0604020202020204" pitchFamily="34" charset="0"/>
              </a:rPr>
              <a:t>OpenCAPI</a:t>
            </a:r>
            <a:r>
              <a:rPr lang="en-US" altLang="en-US" sz="1200" dirty="0">
                <a:cs typeface="Arial" panose="020B0604020202020204" pitchFamily="34" charset="0"/>
              </a:rPr>
              <a:t> Announced as a standalone organization and welcome other CPUs architecture</a:t>
            </a:r>
          </a:p>
          <a:p>
            <a:pPr lvl="1" eaLnBrk="1" hangingPunct="1">
              <a:spcAft>
                <a:spcPct val="20000"/>
              </a:spcAft>
              <a:buClr>
                <a:srgbClr val="2DB6B3"/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1200" dirty="0">
                <a:cs typeface="Arial" panose="020B0604020202020204" pitchFamily="34" charset="0"/>
              </a:rPr>
              <a:t>Increased Bandwidth performance with 25 </a:t>
            </a:r>
            <a:r>
              <a:rPr lang="en-US" altLang="en-US" sz="1200" dirty="0" err="1">
                <a:cs typeface="Arial" panose="020B0604020202020204" pitchFamily="34" charset="0"/>
              </a:rPr>
              <a:t>gbps</a:t>
            </a:r>
            <a:r>
              <a:rPr lang="en-US" altLang="en-US" sz="1200" dirty="0">
                <a:cs typeface="Arial" panose="020B0604020202020204" pitchFamily="34" charset="0"/>
              </a:rPr>
              <a:t> signaling for </a:t>
            </a:r>
            <a:r>
              <a:rPr lang="en-US" altLang="en-US" sz="1200" dirty="0" err="1">
                <a:cs typeface="Arial" panose="020B0604020202020204" pitchFamily="34" charset="0"/>
              </a:rPr>
              <a:t>bandwith</a:t>
            </a:r>
            <a:r>
              <a:rPr lang="en-US" altLang="en-US" sz="1200" dirty="0">
                <a:cs typeface="Arial" panose="020B0604020202020204" pitchFamily="34" charset="0"/>
              </a:rPr>
              <a:t> over 100 GBPS</a:t>
            </a:r>
          </a:p>
          <a:p>
            <a:pPr eaLnBrk="1" hangingPunct="1">
              <a:spcAft>
                <a:spcPct val="20000"/>
              </a:spcAft>
              <a:buClr>
                <a:srgbClr val="2DB6B3"/>
              </a:buClr>
              <a:buNone/>
              <a:defRPr/>
            </a:pPr>
            <a:endParaRPr lang="en-US" altLang="en-US" sz="1800" b="1" dirty="0">
              <a:cs typeface="Arial" panose="020B0604020202020204" pitchFamily="34" charset="0"/>
            </a:endParaRPr>
          </a:p>
        </p:txBody>
      </p:sp>
      <p:sp>
        <p:nvSpPr>
          <p:cNvPr id="6" name="TextBox 5">
            <a:hlinkClick r:id="rId3"/>
          </p:cNvPr>
          <p:cNvSpPr txBox="1"/>
          <p:nvPr/>
        </p:nvSpPr>
        <p:spPr>
          <a:xfrm>
            <a:off x="2886323" y="4412295"/>
            <a:ext cx="2189574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fr-FR" sz="1600" dirty="0">
                <a:solidFill>
                  <a:schemeClr val="accent1">
                    <a:lumMod val="75000"/>
                  </a:schemeClr>
                </a:solidFill>
              </a:rPr>
              <a:t>http://www.opencapi.org</a:t>
            </a:r>
          </a:p>
        </p:txBody>
      </p:sp>
    </p:spTree>
    <p:extLst>
      <p:ext uri="{BB962C8B-B14F-4D97-AF65-F5344CB8AC3E}">
        <p14:creationId xmlns:p14="http://schemas.microsoft.com/office/powerpoint/2010/main" val="1043724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OpenCAPI</a:t>
            </a:r>
            <a:r>
              <a:rPr lang="en-GB" dirty="0"/>
              <a:t> Performance Advantage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542924" y="854021"/>
          <a:ext cx="8243889" cy="58280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9933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505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5750">
                <a:tc>
                  <a:txBody>
                    <a:bodyPr/>
                    <a:lstStyle/>
                    <a:p>
                      <a:r>
                        <a:rPr lang="en-US" sz="1400" dirty="0"/>
                        <a:t>CAPI Feature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Benefit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0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PCI-E Device Driver replaced with hardware interlocks </a:t>
                      </a:r>
                      <a:endParaRPr lang="en-US" sz="12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Higher Performance</a:t>
                      </a:r>
                      <a:endParaRPr lang="en-US" sz="12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70249" y="1728768"/>
            <a:ext cx="6250781" cy="2984253"/>
            <a:chOff x="1744663" y="2795588"/>
            <a:chExt cx="8334375" cy="3979004"/>
          </a:xfrm>
        </p:grpSpPr>
        <p:sp>
          <p:nvSpPr>
            <p:cNvPr id="7" name="Text Box 3"/>
            <p:cNvSpPr txBox="1">
              <a:spLocks noChangeArrowheads="1"/>
            </p:cNvSpPr>
            <p:nvPr/>
          </p:nvSpPr>
          <p:spPr bwMode="auto">
            <a:xfrm>
              <a:off x="3568700" y="2795588"/>
              <a:ext cx="2751683" cy="369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none" lIns="68576" tIns="34288" rIns="68576" bIns="34288">
              <a:spAutoFit/>
            </a:bodyPr>
            <a:lstStyle/>
            <a:p>
              <a:pPr defTabSz="685783">
                <a:buNone/>
                <a:defRPr/>
              </a:pPr>
              <a:r>
                <a:rPr lang="en-US" sz="1350" dirty="0">
                  <a:solidFill>
                    <a:prstClr val="black"/>
                  </a:solidFill>
                  <a:latin typeface="Arial" charset="0"/>
                </a:rPr>
                <a:t>Typical I/O Model Flow: </a:t>
              </a:r>
            </a:p>
          </p:txBody>
        </p:sp>
        <p:sp>
          <p:nvSpPr>
            <p:cNvPr id="8" name="Text Box 4"/>
            <p:cNvSpPr txBox="1">
              <a:spLocks noChangeArrowheads="1"/>
            </p:cNvSpPr>
            <p:nvPr/>
          </p:nvSpPr>
          <p:spPr bwMode="auto">
            <a:xfrm>
              <a:off x="3970338" y="4908550"/>
              <a:ext cx="3213263" cy="369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none" lIns="68576" tIns="34288" rIns="68576" bIns="34288">
              <a:spAutoFit/>
            </a:bodyPr>
            <a:lstStyle/>
            <a:p>
              <a:pPr defTabSz="685783">
                <a:buNone/>
                <a:defRPr/>
              </a:pPr>
              <a:r>
                <a:rPr lang="en-US" sz="1350">
                  <a:solidFill>
                    <a:prstClr val="black"/>
                  </a:solidFill>
                  <a:latin typeface="Arial" charset="0"/>
                </a:rPr>
                <a:t>Flow with a Coherent Model:</a:t>
              </a:r>
            </a:p>
          </p:txBody>
        </p:sp>
        <p:sp>
          <p:nvSpPr>
            <p:cNvPr id="9" name="AutoShape 5"/>
            <p:cNvSpPr>
              <a:spLocks noChangeArrowheads="1"/>
            </p:cNvSpPr>
            <p:nvPr/>
          </p:nvSpPr>
          <p:spPr bwMode="auto">
            <a:xfrm>
              <a:off x="4344988" y="5387975"/>
              <a:ext cx="914400" cy="363538"/>
            </a:xfrm>
            <a:prstGeom prst="roundRect">
              <a:avLst>
                <a:gd name="adj" fmla="val 16667"/>
              </a:avLst>
            </a:prstGeom>
            <a:solidFill>
              <a:srgbClr val="33CCCC"/>
            </a:solidFill>
            <a:ln>
              <a:noFill/>
            </a:ln>
            <a:effectLst>
              <a:prstShdw prst="shdw17" dist="17961" dir="2700000">
                <a:srgbClr val="1F7A7A"/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68576" tIns="34288" rIns="68576" bIns="34288" anchor="ctr"/>
            <a:lstStyle>
              <a:lvl1pPr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defTabSz="685783">
                <a:buNone/>
              </a:pPr>
              <a:r>
                <a:rPr lang="en-US" sz="675">
                  <a:solidFill>
                    <a:prstClr val="black"/>
                  </a:solidFill>
                </a:rPr>
                <a:t>Shared Mem. </a:t>
              </a:r>
            </a:p>
            <a:p>
              <a:pPr algn="ctr" defTabSz="685783">
                <a:buNone/>
              </a:pPr>
              <a:r>
                <a:rPr lang="en-US" sz="675">
                  <a:solidFill>
                    <a:prstClr val="black"/>
                  </a:solidFill>
                </a:rPr>
                <a:t>Notify Accelerator</a:t>
              </a:r>
            </a:p>
          </p:txBody>
        </p:sp>
        <p:sp>
          <p:nvSpPr>
            <p:cNvPr id="10" name="AutoShape 6"/>
            <p:cNvSpPr>
              <a:spLocks noChangeArrowheads="1"/>
            </p:cNvSpPr>
            <p:nvPr/>
          </p:nvSpPr>
          <p:spPr bwMode="auto">
            <a:xfrm>
              <a:off x="5513388" y="5294313"/>
              <a:ext cx="914400" cy="550862"/>
            </a:xfrm>
            <a:prstGeom prst="roundRect">
              <a:avLst>
                <a:gd name="adj" fmla="val 16667"/>
              </a:avLst>
            </a:prstGeom>
            <a:solidFill>
              <a:srgbClr val="00CC00"/>
            </a:solidFill>
            <a:ln>
              <a:noFill/>
            </a:ln>
            <a:effectLst>
              <a:prstShdw prst="shdw17" dist="17961" dir="2700000">
                <a:srgbClr val="007A00"/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68576" tIns="34288" rIns="68576" bIns="34288" anchor="ctr"/>
            <a:lstStyle>
              <a:lvl1pPr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defTabSz="685783">
                <a:buNone/>
              </a:pPr>
              <a:r>
                <a:rPr lang="en-US" sz="675">
                  <a:solidFill>
                    <a:prstClr val="black"/>
                  </a:solidFill>
                </a:rPr>
                <a:t>Acceleration</a:t>
              </a:r>
            </a:p>
          </p:txBody>
        </p:sp>
        <p:sp>
          <p:nvSpPr>
            <p:cNvPr id="11" name="AutoShape 7"/>
            <p:cNvSpPr>
              <a:spLocks noChangeArrowheads="1"/>
            </p:cNvSpPr>
            <p:nvPr/>
          </p:nvSpPr>
          <p:spPr bwMode="auto">
            <a:xfrm>
              <a:off x="6678613" y="5387975"/>
              <a:ext cx="914400" cy="363538"/>
            </a:xfrm>
            <a:prstGeom prst="roundRect">
              <a:avLst>
                <a:gd name="adj" fmla="val 16667"/>
              </a:avLst>
            </a:prstGeom>
            <a:solidFill>
              <a:srgbClr val="33CCCC"/>
            </a:solidFill>
            <a:ln>
              <a:noFill/>
            </a:ln>
            <a:effectLst>
              <a:prstShdw prst="shdw17" dist="17961" dir="2700000">
                <a:srgbClr val="1F7A7A"/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68576" tIns="34288" rIns="68576" bIns="34288" anchor="ctr"/>
            <a:lstStyle>
              <a:lvl1pPr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defTabSz="685783">
                <a:buNone/>
              </a:pPr>
              <a:r>
                <a:rPr lang="en-US" sz="675">
                  <a:solidFill>
                    <a:prstClr val="black"/>
                  </a:solidFill>
                </a:rPr>
                <a:t>Shared Memory</a:t>
              </a:r>
            </a:p>
            <a:p>
              <a:pPr algn="ctr" defTabSz="685783">
                <a:buNone/>
              </a:pPr>
              <a:r>
                <a:rPr lang="en-US" sz="675">
                  <a:solidFill>
                    <a:prstClr val="black"/>
                  </a:solidFill>
                </a:rPr>
                <a:t>Completion</a:t>
              </a:r>
            </a:p>
          </p:txBody>
        </p:sp>
        <p:sp>
          <p:nvSpPr>
            <p:cNvPr id="12" name="Line 8"/>
            <p:cNvSpPr>
              <a:spLocks noChangeShapeType="1"/>
            </p:cNvSpPr>
            <p:nvPr/>
          </p:nvSpPr>
          <p:spPr bwMode="auto">
            <a:xfrm rot="5400000" flipH="1">
              <a:off x="5382419" y="5453857"/>
              <a:ext cx="0" cy="233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85783">
                <a:buNone/>
              </a:pPr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3" name="Line 9"/>
            <p:cNvSpPr>
              <a:spLocks noChangeShapeType="1"/>
            </p:cNvSpPr>
            <p:nvPr/>
          </p:nvSpPr>
          <p:spPr bwMode="auto">
            <a:xfrm rot="5400000" flipH="1">
              <a:off x="6550819" y="5453857"/>
              <a:ext cx="0" cy="233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85783">
                <a:buNone/>
              </a:pPr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4" name="AutoShape 10"/>
            <p:cNvSpPr>
              <a:spLocks noChangeArrowheads="1"/>
            </p:cNvSpPr>
            <p:nvPr/>
          </p:nvSpPr>
          <p:spPr bwMode="auto">
            <a:xfrm>
              <a:off x="2012950" y="3273425"/>
              <a:ext cx="914400" cy="363538"/>
            </a:xfrm>
            <a:prstGeom prst="roundRect">
              <a:avLst>
                <a:gd name="adj" fmla="val 16667"/>
              </a:avLst>
            </a:prstGeom>
            <a:solidFill>
              <a:srgbClr val="33CCCC"/>
            </a:solidFill>
            <a:ln>
              <a:noFill/>
            </a:ln>
            <a:effectLst>
              <a:prstShdw prst="shdw17" dist="17961" dir="2700000">
                <a:srgbClr val="1F7A7A"/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68576" tIns="34288" rIns="68576" bIns="34288" anchor="ctr"/>
            <a:lstStyle>
              <a:lvl1pPr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defTabSz="685783">
                <a:buNone/>
              </a:pPr>
              <a:r>
                <a:rPr lang="en-US" sz="675" dirty="0">
                  <a:solidFill>
                    <a:prstClr val="black"/>
                  </a:solidFill>
                </a:rPr>
                <a:t>DD Call</a:t>
              </a:r>
            </a:p>
          </p:txBody>
        </p:sp>
        <p:sp>
          <p:nvSpPr>
            <p:cNvPr id="15" name="AutoShape 11"/>
            <p:cNvSpPr>
              <a:spLocks noChangeArrowheads="1"/>
            </p:cNvSpPr>
            <p:nvPr/>
          </p:nvSpPr>
          <p:spPr bwMode="auto">
            <a:xfrm>
              <a:off x="3178175" y="3273425"/>
              <a:ext cx="914400" cy="363538"/>
            </a:xfrm>
            <a:prstGeom prst="roundRect">
              <a:avLst>
                <a:gd name="adj" fmla="val 16667"/>
              </a:avLst>
            </a:prstGeom>
            <a:solidFill>
              <a:srgbClr val="33CCCC"/>
            </a:solidFill>
            <a:ln>
              <a:noFill/>
            </a:ln>
            <a:effectLst>
              <a:prstShdw prst="shdw17" dist="17961" dir="2700000">
                <a:srgbClr val="1F7A7A"/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68576" tIns="34288" rIns="68576" bIns="34288" anchor="ctr"/>
            <a:lstStyle>
              <a:lvl1pPr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defTabSz="685783">
                <a:buNone/>
              </a:pPr>
              <a:r>
                <a:rPr lang="en-US" sz="675">
                  <a:solidFill>
                    <a:prstClr val="black"/>
                  </a:solidFill>
                </a:rPr>
                <a:t>Copy or Pin</a:t>
              </a:r>
            </a:p>
            <a:p>
              <a:pPr algn="ctr" defTabSz="685783">
                <a:buNone/>
              </a:pPr>
              <a:r>
                <a:rPr lang="en-US" sz="675">
                  <a:solidFill>
                    <a:prstClr val="black"/>
                  </a:solidFill>
                </a:rPr>
                <a:t>Source Data</a:t>
              </a:r>
            </a:p>
          </p:txBody>
        </p:sp>
        <p:sp>
          <p:nvSpPr>
            <p:cNvPr id="16" name="AutoShape 12"/>
            <p:cNvSpPr>
              <a:spLocks noChangeArrowheads="1"/>
            </p:cNvSpPr>
            <p:nvPr/>
          </p:nvSpPr>
          <p:spPr bwMode="auto">
            <a:xfrm>
              <a:off x="4346575" y="3273425"/>
              <a:ext cx="914400" cy="363538"/>
            </a:xfrm>
            <a:prstGeom prst="roundRect">
              <a:avLst>
                <a:gd name="adj" fmla="val 16667"/>
              </a:avLst>
            </a:prstGeom>
            <a:solidFill>
              <a:srgbClr val="33CCCC"/>
            </a:solidFill>
            <a:ln>
              <a:noFill/>
            </a:ln>
            <a:effectLst>
              <a:prstShdw prst="shdw17" dist="17961" dir="2700000">
                <a:srgbClr val="1F7A7A"/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68576" tIns="34288" rIns="68576" bIns="34288" anchor="ctr"/>
            <a:lstStyle>
              <a:lvl1pPr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defTabSz="685783">
                <a:buNone/>
              </a:pPr>
              <a:r>
                <a:rPr lang="en-US" sz="675">
                  <a:solidFill>
                    <a:prstClr val="black"/>
                  </a:solidFill>
                </a:rPr>
                <a:t>MMIO Notify</a:t>
              </a:r>
            </a:p>
            <a:p>
              <a:pPr algn="ctr" defTabSz="685783">
                <a:buNone/>
              </a:pPr>
              <a:r>
                <a:rPr lang="en-US" sz="675">
                  <a:solidFill>
                    <a:prstClr val="black"/>
                  </a:solidFill>
                </a:rPr>
                <a:t>Accelerator</a:t>
              </a:r>
            </a:p>
          </p:txBody>
        </p:sp>
        <p:sp>
          <p:nvSpPr>
            <p:cNvPr id="17" name="AutoShape 13"/>
            <p:cNvSpPr>
              <a:spLocks noChangeArrowheads="1"/>
            </p:cNvSpPr>
            <p:nvPr/>
          </p:nvSpPr>
          <p:spPr bwMode="auto">
            <a:xfrm>
              <a:off x="5514975" y="3168650"/>
              <a:ext cx="914400" cy="573088"/>
            </a:xfrm>
            <a:prstGeom prst="roundRect">
              <a:avLst>
                <a:gd name="adj" fmla="val 16667"/>
              </a:avLst>
            </a:prstGeom>
            <a:solidFill>
              <a:srgbClr val="00CC00"/>
            </a:solidFill>
            <a:ln>
              <a:noFill/>
            </a:ln>
            <a:effectLst>
              <a:prstShdw prst="shdw17" dist="17961" dir="2700000">
                <a:srgbClr val="007A00"/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68576" tIns="34288" rIns="68576" bIns="34288" anchor="ctr"/>
            <a:lstStyle>
              <a:lvl1pPr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defTabSz="685783">
                <a:buNone/>
              </a:pPr>
              <a:r>
                <a:rPr lang="en-US" sz="675">
                  <a:solidFill>
                    <a:prstClr val="black"/>
                  </a:solidFill>
                </a:rPr>
                <a:t>Acceleration</a:t>
              </a:r>
            </a:p>
          </p:txBody>
        </p:sp>
        <p:sp>
          <p:nvSpPr>
            <p:cNvPr id="18" name="AutoShape 14"/>
            <p:cNvSpPr>
              <a:spLocks noChangeArrowheads="1"/>
            </p:cNvSpPr>
            <p:nvPr/>
          </p:nvSpPr>
          <p:spPr bwMode="auto">
            <a:xfrm>
              <a:off x="6683375" y="3273425"/>
              <a:ext cx="912813" cy="363538"/>
            </a:xfrm>
            <a:prstGeom prst="roundRect">
              <a:avLst>
                <a:gd name="adj" fmla="val 16667"/>
              </a:avLst>
            </a:prstGeom>
            <a:solidFill>
              <a:srgbClr val="33CCCC"/>
            </a:solidFill>
            <a:ln>
              <a:noFill/>
            </a:ln>
            <a:effectLst>
              <a:prstShdw prst="shdw17" dist="17961" dir="2700000">
                <a:srgbClr val="1F7A7A"/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68576" tIns="34288" rIns="68576" bIns="34288" anchor="ctr"/>
            <a:lstStyle>
              <a:lvl1pPr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defTabSz="685783">
                <a:buNone/>
              </a:pPr>
              <a:r>
                <a:rPr lang="en-US" sz="675">
                  <a:solidFill>
                    <a:prstClr val="black"/>
                  </a:solidFill>
                </a:rPr>
                <a:t>Poll / Interrupt</a:t>
              </a:r>
            </a:p>
            <a:p>
              <a:pPr algn="ctr" defTabSz="685783">
                <a:buNone/>
              </a:pPr>
              <a:r>
                <a:rPr lang="en-US" sz="675">
                  <a:solidFill>
                    <a:prstClr val="black"/>
                  </a:solidFill>
                </a:rPr>
                <a:t>Completion</a:t>
              </a:r>
            </a:p>
          </p:txBody>
        </p:sp>
        <p:sp>
          <p:nvSpPr>
            <p:cNvPr id="19" name="AutoShape 15"/>
            <p:cNvSpPr>
              <a:spLocks noChangeArrowheads="1"/>
            </p:cNvSpPr>
            <p:nvPr/>
          </p:nvSpPr>
          <p:spPr bwMode="auto">
            <a:xfrm>
              <a:off x="7850188" y="3273425"/>
              <a:ext cx="914400" cy="363538"/>
            </a:xfrm>
            <a:prstGeom prst="roundRect">
              <a:avLst>
                <a:gd name="adj" fmla="val 16667"/>
              </a:avLst>
            </a:prstGeom>
            <a:solidFill>
              <a:srgbClr val="33CCCC"/>
            </a:solidFill>
            <a:ln>
              <a:noFill/>
            </a:ln>
            <a:effectLst>
              <a:prstShdw prst="shdw17" dist="17961" dir="2700000">
                <a:srgbClr val="1F7A7A"/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68576" tIns="34288" rIns="68576" bIns="34288" anchor="ctr"/>
            <a:lstStyle>
              <a:lvl1pPr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defTabSz="685783">
                <a:buNone/>
              </a:pPr>
              <a:r>
                <a:rPr lang="en-US" sz="675">
                  <a:solidFill>
                    <a:prstClr val="black"/>
                  </a:solidFill>
                </a:rPr>
                <a:t>Copy or Unpin</a:t>
              </a:r>
            </a:p>
            <a:p>
              <a:pPr algn="ctr" defTabSz="685783">
                <a:buNone/>
              </a:pPr>
              <a:r>
                <a:rPr lang="en-US" sz="675">
                  <a:solidFill>
                    <a:prstClr val="black"/>
                  </a:solidFill>
                </a:rPr>
                <a:t>Result Data</a:t>
              </a:r>
            </a:p>
          </p:txBody>
        </p:sp>
        <p:sp>
          <p:nvSpPr>
            <p:cNvPr id="20" name="Line 16"/>
            <p:cNvSpPr>
              <a:spLocks noChangeShapeType="1"/>
            </p:cNvSpPr>
            <p:nvPr/>
          </p:nvSpPr>
          <p:spPr bwMode="auto">
            <a:xfrm rot="5400000" flipH="1">
              <a:off x="3045619" y="3339307"/>
              <a:ext cx="0" cy="233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85783">
                <a:buNone/>
              </a:pPr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21" name="Line 17"/>
            <p:cNvSpPr>
              <a:spLocks noChangeShapeType="1"/>
            </p:cNvSpPr>
            <p:nvPr/>
          </p:nvSpPr>
          <p:spPr bwMode="auto">
            <a:xfrm rot="5400000" flipH="1">
              <a:off x="4218782" y="3339306"/>
              <a:ext cx="0" cy="233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85783">
                <a:buNone/>
              </a:pPr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22" name="Line 18"/>
            <p:cNvSpPr>
              <a:spLocks noChangeShapeType="1"/>
            </p:cNvSpPr>
            <p:nvPr/>
          </p:nvSpPr>
          <p:spPr bwMode="auto">
            <a:xfrm rot="5400000" flipH="1">
              <a:off x="5384801" y="3340100"/>
              <a:ext cx="0" cy="2317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85783">
                <a:buNone/>
              </a:pPr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23" name="Line 19"/>
            <p:cNvSpPr>
              <a:spLocks noChangeShapeType="1"/>
            </p:cNvSpPr>
            <p:nvPr/>
          </p:nvSpPr>
          <p:spPr bwMode="auto">
            <a:xfrm rot="5400000" flipH="1">
              <a:off x="6553201" y="3340100"/>
              <a:ext cx="0" cy="2317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85783">
                <a:buNone/>
              </a:pPr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24" name="Line 20"/>
            <p:cNvSpPr>
              <a:spLocks noChangeShapeType="1"/>
            </p:cNvSpPr>
            <p:nvPr/>
          </p:nvSpPr>
          <p:spPr bwMode="auto">
            <a:xfrm rot="5400000" flipH="1">
              <a:off x="7721601" y="3340100"/>
              <a:ext cx="0" cy="2317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85783">
                <a:buNone/>
              </a:pPr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25" name="AutoShape 21"/>
            <p:cNvSpPr>
              <a:spLocks noChangeArrowheads="1"/>
            </p:cNvSpPr>
            <p:nvPr/>
          </p:nvSpPr>
          <p:spPr bwMode="auto">
            <a:xfrm>
              <a:off x="9010650" y="3273425"/>
              <a:ext cx="914400" cy="363538"/>
            </a:xfrm>
            <a:prstGeom prst="roundRect">
              <a:avLst>
                <a:gd name="adj" fmla="val 16667"/>
              </a:avLst>
            </a:prstGeom>
            <a:solidFill>
              <a:srgbClr val="33CCCC"/>
            </a:solidFill>
            <a:ln>
              <a:noFill/>
            </a:ln>
            <a:effectLst>
              <a:prstShdw prst="shdw17" dist="17961" dir="2700000">
                <a:srgbClr val="1F7A7A"/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68576" tIns="34288" rIns="68576" bIns="34288" anchor="ctr"/>
            <a:lstStyle>
              <a:lvl1pPr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defTabSz="685783">
                <a:buNone/>
              </a:pPr>
              <a:r>
                <a:rPr lang="en-US" sz="675">
                  <a:solidFill>
                    <a:prstClr val="black"/>
                  </a:solidFill>
                </a:rPr>
                <a:t>Ret. From DD</a:t>
              </a:r>
            </a:p>
            <a:p>
              <a:pPr algn="ctr" defTabSz="685783">
                <a:buNone/>
              </a:pPr>
              <a:r>
                <a:rPr lang="en-US" sz="675">
                  <a:solidFill>
                    <a:prstClr val="black"/>
                  </a:solidFill>
                </a:rPr>
                <a:t>Completion</a:t>
              </a:r>
            </a:p>
          </p:txBody>
        </p:sp>
        <p:sp>
          <p:nvSpPr>
            <p:cNvPr id="26" name="Line 22"/>
            <p:cNvSpPr>
              <a:spLocks noChangeShapeType="1"/>
            </p:cNvSpPr>
            <p:nvPr/>
          </p:nvSpPr>
          <p:spPr bwMode="auto">
            <a:xfrm rot="5400000" flipH="1">
              <a:off x="8880476" y="3340100"/>
              <a:ext cx="0" cy="2317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85783">
                <a:buNone/>
              </a:pPr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27" name="Text Box 23"/>
            <p:cNvSpPr txBox="1">
              <a:spLocks noChangeArrowheads="1"/>
            </p:cNvSpPr>
            <p:nvPr/>
          </p:nvSpPr>
          <p:spPr bwMode="auto">
            <a:xfrm>
              <a:off x="5325487" y="3835400"/>
              <a:ext cx="1236225" cy="830992"/>
            </a:xfrm>
            <a:prstGeom prst="rect">
              <a:avLst/>
            </a:prstGeom>
            <a:noFill/>
            <a:ln>
              <a:noFill/>
            </a:ln>
            <a:effectLst>
              <a:prstShdw prst="shdw17" dist="17961" dir="2700000">
                <a:srgbClr val="006E99"/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8576" tIns="34288" rIns="68576" bIns="34288">
              <a:spAutoFit/>
            </a:bodyPr>
            <a:lstStyle>
              <a:lvl1pPr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defTabSz="685783">
                <a:buClr>
                  <a:srgbClr val="000000"/>
                </a:buClr>
                <a:buSzPct val="100000"/>
                <a:buNone/>
              </a:pPr>
              <a:r>
                <a:rPr lang="en-US" sz="900"/>
                <a:t>Application</a:t>
              </a:r>
            </a:p>
            <a:p>
              <a:pPr algn="ctr" defTabSz="685783">
                <a:buClr>
                  <a:srgbClr val="000000"/>
                </a:buClr>
                <a:buSzPct val="100000"/>
                <a:buNone/>
              </a:pPr>
              <a:r>
                <a:rPr lang="en-US" sz="900"/>
                <a:t>Dependent, but</a:t>
              </a:r>
            </a:p>
            <a:p>
              <a:pPr algn="ctr" defTabSz="685783">
                <a:buClr>
                  <a:srgbClr val="000000"/>
                </a:buClr>
                <a:buSzPct val="100000"/>
                <a:buNone/>
              </a:pPr>
              <a:r>
                <a:rPr lang="en-US" sz="900"/>
                <a:t>Equal to below</a:t>
              </a:r>
            </a:p>
          </p:txBody>
        </p:sp>
        <p:sp>
          <p:nvSpPr>
            <p:cNvPr id="28" name="Text Box 24"/>
            <p:cNvSpPr txBox="1">
              <a:spLocks noChangeArrowheads="1"/>
            </p:cNvSpPr>
            <p:nvPr/>
          </p:nvSpPr>
          <p:spPr bwMode="auto">
            <a:xfrm>
              <a:off x="5349299" y="5943600"/>
              <a:ext cx="1236225" cy="830992"/>
            </a:xfrm>
            <a:prstGeom prst="rect">
              <a:avLst/>
            </a:prstGeom>
            <a:noFill/>
            <a:ln>
              <a:noFill/>
            </a:ln>
            <a:effectLst>
              <a:prstShdw prst="shdw17" dist="17961" dir="2700000">
                <a:srgbClr val="006E99"/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8576" tIns="34288" rIns="68576" bIns="34288">
              <a:spAutoFit/>
            </a:bodyPr>
            <a:lstStyle>
              <a:lvl1pPr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defTabSz="685783">
                <a:buClr>
                  <a:srgbClr val="000000"/>
                </a:buClr>
                <a:buSzPct val="100000"/>
                <a:buNone/>
              </a:pPr>
              <a:r>
                <a:rPr lang="en-US" sz="900"/>
                <a:t>Application</a:t>
              </a:r>
            </a:p>
            <a:p>
              <a:pPr algn="ctr" defTabSz="685783">
                <a:buClr>
                  <a:srgbClr val="000000"/>
                </a:buClr>
                <a:buSzPct val="100000"/>
                <a:buNone/>
              </a:pPr>
              <a:r>
                <a:rPr lang="en-US" sz="900"/>
                <a:t>Dependent, but</a:t>
              </a:r>
            </a:p>
            <a:p>
              <a:pPr algn="ctr" defTabSz="685783">
                <a:buClr>
                  <a:srgbClr val="000000"/>
                </a:buClr>
                <a:buSzPct val="100000"/>
                <a:buNone/>
              </a:pPr>
              <a:r>
                <a:rPr lang="en-US" sz="900"/>
                <a:t>Equal to above</a:t>
              </a:r>
            </a:p>
          </p:txBody>
        </p:sp>
        <p:sp>
          <p:nvSpPr>
            <p:cNvPr id="29" name="Line 25"/>
            <p:cNvSpPr>
              <a:spLocks noChangeShapeType="1"/>
            </p:cNvSpPr>
            <p:nvPr/>
          </p:nvSpPr>
          <p:spPr bwMode="auto">
            <a:xfrm>
              <a:off x="1744663" y="4640263"/>
              <a:ext cx="83343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685783">
                <a:buNone/>
              </a:pPr>
              <a:endParaRPr 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30" name="Group 27"/>
          <p:cNvGrpSpPr>
            <a:grpSpLocks/>
          </p:cNvGrpSpPr>
          <p:nvPr/>
        </p:nvGrpSpPr>
        <p:grpSpPr bwMode="auto">
          <a:xfrm>
            <a:off x="156137" y="1687144"/>
            <a:ext cx="6231186" cy="1323334"/>
            <a:chOff x="159" y="482"/>
            <a:chExt cx="3470" cy="761"/>
          </a:xfrm>
        </p:grpSpPr>
        <p:grpSp>
          <p:nvGrpSpPr>
            <p:cNvPr id="31" name="Group 28"/>
            <p:cNvGrpSpPr>
              <a:grpSpLocks/>
            </p:cNvGrpSpPr>
            <p:nvPr/>
          </p:nvGrpSpPr>
          <p:grpSpPr bwMode="auto">
            <a:xfrm>
              <a:off x="159" y="898"/>
              <a:ext cx="3470" cy="202"/>
              <a:chOff x="159" y="898"/>
              <a:chExt cx="3470" cy="202"/>
            </a:xfrm>
          </p:grpSpPr>
          <p:sp>
            <p:nvSpPr>
              <p:cNvPr id="40" name="Text Box 29"/>
              <p:cNvSpPr txBox="1">
                <a:spLocks noChangeArrowheads="1"/>
              </p:cNvSpPr>
              <p:nvPr/>
            </p:nvSpPr>
            <p:spPr bwMode="auto">
              <a:xfrm>
                <a:off x="159" y="915"/>
                <a:ext cx="531" cy="119"/>
              </a:xfrm>
              <a:prstGeom prst="rect">
                <a:avLst/>
              </a:prstGeom>
              <a:noFill/>
              <a:ln>
                <a:noFill/>
              </a:ln>
              <a:effectLst>
                <a:prstShdw prst="shdw17" dist="17961" dir="2700000">
                  <a:srgbClr val="006E99"/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8576" tIns="34288" rIns="68576" bIns="34288">
                <a:spAutoFit/>
              </a:bodyPr>
              <a:lstStyle>
                <a:lvl1pPr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defTabSz="685783">
                  <a:buClr>
                    <a:srgbClr val="000000"/>
                  </a:buClr>
                  <a:buSzPct val="100000"/>
                  <a:buNone/>
                </a:pPr>
                <a:r>
                  <a:rPr lang="en-US" sz="900"/>
                  <a:t>300 Instructions</a:t>
                </a:r>
              </a:p>
            </p:txBody>
          </p:sp>
          <p:sp>
            <p:nvSpPr>
              <p:cNvPr id="41" name="Text Box 30"/>
              <p:cNvSpPr txBox="1">
                <a:spLocks noChangeArrowheads="1"/>
              </p:cNvSpPr>
              <p:nvPr/>
            </p:nvSpPr>
            <p:spPr bwMode="auto">
              <a:xfrm>
                <a:off x="798" y="915"/>
                <a:ext cx="620" cy="119"/>
              </a:xfrm>
              <a:prstGeom prst="rect">
                <a:avLst/>
              </a:prstGeom>
              <a:noFill/>
              <a:ln>
                <a:noFill/>
              </a:ln>
              <a:effectLst>
                <a:prstShdw prst="shdw17" dist="17961" dir="2700000">
                  <a:srgbClr val="006E99"/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8576" tIns="34288" rIns="68576" bIns="34288">
                <a:spAutoFit/>
              </a:bodyPr>
              <a:lstStyle>
                <a:lvl1pPr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defTabSz="685783">
                  <a:buClr>
                    <a:srgbClr val="000000"/>
                  </a:buClr>
                  <a:buSzPct val="100000"/>
                  <a:buNone/>
                </a:pPr>
                <a:r>
                  <a:rPr lang="en-US" sz="900"/>
                  <a:t>10,000 Instructions</a:t>
                </a:r>
              </a:p>
            </p:txBody>
          </p:sp>
          <p:sp>
            <p:nvSpPr>
              <p:cNvPr id="42" name="Text Box 31"/>
              <p:cNvSpPr txBox="1">
                <a:spLocks noChangeArrowheads="1"/>
              </p:cNvSpPr>
              <p:nvPr/>
            </p:nvSpPr>
            <p:spPr bwMode="auto">
              <a:xfrm>
                <a:off x="2162" y="915"/>
                <a:ext cx="584" cy="119"/>
              </a:xfrm>
              <a:prstGeom prst="rect">
                <a:avLst/>
              </a:prstGeom>
              <a:noFill/>
              <a:ln>
                <a:noFill/>
              </a:ln>
              <a:effectLst>
                <a:prstShdw prst="shdw17" dist="17961" dir="2700000">
                  <a:srgbClr val="006E99"/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8576" tIns="34288" rIns="68576" bIns="34288">
                <a:spAutoFit/>
              </a:bodyPr>
              <a:lstStyle>
                <a:lvl1pPr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defTabSz="685783">
                  <a:buClr>
                    <a:srgbClr val="000000"/>
                  </a:buClr>
                  <a:buSzPct val="100000"/>
                  <a:buNone/>
                </a:pPr>
                <a:r>
                  <a:rPr lang="en-US" sz="900"/>
                  <a:t>3,000 Instructions</a:t>
                </a:r>
              </a:p>
            </p:txBody>
          </p:sp>
          <p:sp>
            <p:nvSpPr>
              <p:cNvPr id="43" name="Text Box 32"/>
              <p:cNvSpPr txBox="1">
                <a:spLocks noChangeArrowheads="1"/>
              </p:cNvSpPr>
              <p:nvPr/>
            </p:nvSpPr>
            <p:spPr bwMode="auto">
              <a:xfrm>
                <a:off x="2595" y="981"/>
                <a:ext cx="584" cy="119"/>
              </a:xfrm>
              <a:prstGeom prst="rect">
                <a:avLst/>
              </a:prstGeom>
              <a:noFill/>
              <a:ln>
                <a:noFill/>
              </a:ln>
              <a:effectLst>
                <a:prstShdw prst="shdw17" dist="17961" dir="2700000">
                  <a:srgbClr val="006E99"/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8576" tIns="34288" rIns="68576" bIns="34288">
                <a:spAutoFit/>
              </a:bodyPr>
              <a:lstStyle>
                <a:lvl1pPr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defTabSz="685783">
                  <a:buClr>
                    <a:srgbClr val="000000"/>
                  </a:buClr>
                  <a:buSzPct val="100000"/>
                  <a:buNone/>
                </a:pPr>
                <a:r>
                  <a:rPr lang="en-US" sz="900"/>
                  <a:t>1,000 Instructions</a:t>
                </a:r>
              </a:p>
            </p:txBody>
          </p:sp>
          <p:sp>
            <p:nvSpPr>
              <p:cNvPr id="44" name="Text Box 33"/>
              <p:cNvSpPr txBox="1">
                <a:spLocks noChangeArrowheads="1"/>
              </p:cNvSpPr>
              <p:nvPr/>
            </p:nvSpPr>
            <p:spPr bwMode="auto">
              <a:xfrm>
                <a:off x="3045" y="898"/>
                <a:ext cx="584" cy="119"/>
              </a:xfrm>
              <a:prstGeom prst="rect">
                <a:avLst/>
              </a:prstGeom>
              <a:noFill/>
              <a:ln>
                <a:noFill/>
              </a:ln>
              <a:effectLst>
                <a:prstShdw prst="shdw17" dist="17961" dir="2700000">
                  <a:srgbClr val="006E99"/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8576" tIns="34288" rIns="68576" bIns="34288">
                <a:spAutoFit/>
              </a:bodyPr>
              <a:lstStyle>
                <a:lvl1pPr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defTabSz="685783">
                  <a:buClr>
                    <a:srgbClr val="000000"/>
                  </a:buClr>
                  <a:buSzPct val="100000"/>
                  <a:buNone/>
                </a:pPr>
                <a:r>
                  <a:rPr lang="en-US" sz="900"/>
                  <a:t>1,000 Instructions</a:t>
                </a:r>
              </a:p>
            </p:txBody>
          </p:sp>
        </p:grpSp>
        <p:grpSp>
          <p:nvGrpSpPr>
            <p:cNvPr id="32" name="Group 34"/>
            <p:cNvGrpSpPr>
              <a:grpSpLocks/>
            </p:cNvGrpSpPr>
            <p:nvPr/>
          </p:nvGrpSpPr>
          <p:grpSpPr bwMode="auto">
            <a:xfrm>
              <a:off x="289" y="482"/>
              <a:ext cx="3049" cy="761"/>
              <a:chOff x="289" y="482"/>
              <a:chExt cx="3049" cy="761"/>
            </a:xfrm>
          </p:grpSpPr>
          <p:sp>
            <p:nvSpPr>
              <p:cNvPr id="33" name="Text Box 35"/>
              <p:cNvSpPr txBox="1">
                <a:spLocks noChangeArrowheads="1"/>
              </p:cNvSpPr>
              <p:nvPr/>
            </p:nvSpPr>
            <p:spPr bwMode="auto">
              <a:xfrm>
                <a:off x="580" y="1091"/>
                <a:ext cx="288" cy="146"/>
              </a:xfrm>
              <a:prstGeom prst="rect">
                <a:avLst/>
              </a:prstGeom>
              <a:noFill/>
              <a:ln>
                <a:noFill/>
              </a:ln>
              <a:effectLst>
                <a:prstShdw prst="shdw17" dist="17961" dir="2700000">
                  <a:srgbClr val="006E99"/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8576" tIns="34288" rIns="68576" bIns="34288">
                <a:spAutoFit/>
              </a:bodyPr>
              <a:lstStyle>
                <a:lvl1pPr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defTabSz="685783">
                  <a:buClr>
                    <a:srgbClr val="000000"/>
                  </a:buClr>
                  <a:buSzPct val="100000"/>
                  <a:buNone/>
                </a:pPr>
                <a:r>
                  <a:rPr lang="en-US" sz="1200"/>
                  <a:t>7.9µs</a:t>
                </a:r>
              </a:p>
            </p:txBody>
          </p:sp>
          <p:sp>
            <p:nvSpPr>
              <p:cNvPr id="34" name="Text Box 36"/>
              <p:cNvSpPr txBox="1">
                <a:spLocks noChangeArrowheads="1"/>
              </p:cNvSpPr>
              <p:nvPr/>
            </p:nvSpPr>
            <p:spPr bwMode="auto">
              <a:xfrm>
                <a:off x="2743" y="1097"/>
                <a:ext cx="288" cy="146"/>
              </a:xfrm>
              <a:prstGeom prst="rect">
                <a:avLst/>
              </a:prstGeom>
              <a:noFill/>
              <a:ln>
                <a:noFill/>
              </a:ln>
              <a:effectLst>
                <a:prstShdw prst="shdw17" dist="17961" dir="2700000">
                  <a:srgbClr val="006E99"/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8576" tIns="34288" rIns="68576" bIns="34288">
                <a:spAutoFit/>
              </a:bodyPr>
              <a:lstStyle>
                <a:lvl1pPr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defTabSz="685783">
                  <a:buClr>
                    <a:srgbClr val="000000"/>
                  </a:buClr>
                  <a:buSzPct val="100000"/>
                  <a:buNone/>
                </a:pPr>
                <a:r>
                  <a:rPr lang="en-US" sz="1200"/>
                  <a:t>4.9µs</a:t>
                </a:r>
              </a:p>
            </p:txBody>
          </p:sp>
          <p:sp>
            <p:nvSpPr>
              <p:cNvPr id="35" name="Line 37"/>
              <p:cNvSpPr>
                <a:spLocks noChangeShapeType="1"/>
              </p:cNvSpPr>
              <p:nvPr/>
            </p:nvSpPr>
            <p:spPr bwMode="auto">
              <a:xfrm>
                <a:off x="289" y="1031"/>
                <a:ext cx="289" cy="9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defTabSz="685783">
                  <a:buNone/>
                </a:pPr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36" name="Line 38"/>
              <p:cNvSpPr>
                <a:spLocks noChangeShapeType="1"/>
              </p:cNvSpPr>
              <p:nvPr/>
            </p:nvSpPr>
            <p:spPr bwMode="auto">
              <a:xfrm>
                <a:off x="2423" y="1047"/>
                <a:ext cx="289" cy="9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defTabSz="685783">
                  <a:buNone/>
                </a:pPr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37" name="Line 39"/>
              <p:cNvSpPr>
                <a:spLocks noChangeShapeType="1"/>
              </p:cNvSpPr>
              <p:nvPr/>
            </p:nvSpPr>
            <p:spPr bwMode="auto">
              <a:xfrm flipH="1">
                <a:off x="3049" y="1047"/>
                <a:ext cx="289" cy="9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defTabSz="685783">
                  <a:buNone/>
                </a:pPr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Line 40"/>
              <p:cNvSpPr>
                <a:spLocks noChangeShapeType="1"/>
              </p:cNvSpPr>
              <p:nvPr/>
            </p:nvSpPr>
            <p:spPr bwMode="auto">
              <a:xfrm flipH="1">
                <a:off x="867" y="1047"/>
                <a:ext cx="289" cy="9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defTabSz="685783">
                  <a:buNone/>
                </a:pPr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39" name="Text Box 41"/>
              <p:cNvSpPr txBox="1">
                <a:spLocks noChangeArrowheads="1"/>
              </p:cNvSpPr>
              <p:nvPr/>
            </p:nvSpPr>
            <p:spPr bwMode="auto">
              <a:xfrm>
                <a:off x="1917" y="482"/>
                <a:ext cx="1191" cy="159"/>
              </a:xfrm>
              <a:prstGeom prst="rect">
                <a:avLst/>
              </a:prstGeom>
              <a:noFill/>
              <a:ln w="19050">
                <a:solidFill>
                  <a:srgbClr val="3333C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68576" tIns="34288" rIns="68576" bIns="34288">
                <a:spAutoFit/>
              </a:bodyPr>
              <a:lstStyle>
                <a:lvl1pPr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defTabSz="685783">
                  <a:buNone/>
                </a:pPr>
                <a:r>
                  <a:rPr lang="en-US" sz="1350">
                    <a:solidFill>
                      <a:prstClr val="black"/>
                    </a:solidFill>
                  </a:rPr>
                  <a:t>Total ~13µs for data prep</a:t>
                </a:r>
              </a:p>
            </p:txBody>
          </p:sp>
        </p:grpSp>
      </p:grpSp>
      <p:grpSp>
        <p:nvGrpSpPr>
          <p:cNvPr id="45" name="Group 42"/>
          <p:cNvGrpSpPr>
            <a:grpSpLocks/>
          </p:cNvGrpSpPr>
          <p:nvPr/>
        </p:nvGrpSpPr>
        <p:grpSpPr bwMode="auto">
          <a:xfrm>
            <a:off x="1850795" y="3315868"/>
            <a:ext cx="3216503" cy="1260230"/>
            <a:chOff x="1137" y="1396"/>
            <a:chExt cx="1791" cy="724"/>
          </a:xfrm>
        </p:grpSpPr>
        <p:sp>
          <p:nvSpPr>
            <p:cNvPr id="46" name="Text Box 43"/>
            <p:cNvSpPr txBox="1">
              <a:spLocks noChangeArrowheads="1"/>
            </p:cNvSpPr>
            <p:nvPr/>
          </p:nvSpPr>
          <p:spPr bwMode="auto">
            <a:xfrm>
              <a:off x="1137" y="1825"/>
              <a:ext cx="531" cy="119"/>
            </a:xfrm>
            <a:prstGeom prst="rect">
              <a:avLst/>
            </a:prstGeom>
            <a:noFill/>
            <a:ln>
              <a:noFill/>
            </a:ln>
            <a:effectLst>
              <a:prstShdw prst="shdw17" dist="17961" dir="2700000">
                <a:srgbClr val="006E99"/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8576" tIns="34288" rIns="68576" bIns="34288">
              <a:spAutoFit/>
            </a:bodyPr>
            <a:lstStyle>
              <a:lvl1pPr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defTabSz="685783">
                <a:buClr>
                  <a:srgbClr val="000000"/>
                </a:buClr>
                <a:buSzPct val="100000"/>
                <a:buNone/>
              </a:pPr>
              <a:r>
                <a:rPr lang="en-US" sz="900"/>
                <a:t>400 Instructions</a:t>
              </a:r>
            </a:p>
          </p:txBody>
        </p:sp>
        <p:sp>
          <p:nvSpPr>
            <p:cNvPr id="47" name="Text Box 44"/>
            <p:cNvSpPr txBox="1">
              <a:spLocks noChangeArrowheads="1"/>
            </p:cNvSpPr>
            <p:nvPr/>
          </p:nvSpPr>
          <p:spPr bwMode="auto">
            <a:xfrm>
              <a:off x="2180" y="1841"/>
              <a:ext cx="531" cy="119"/>
            </a:xfrm>
            <a:prstGeom prst="rect">
              <a:avLst/>
            </a:prstGeom>
            <a:noFill/>
            <a:ln>
              <a:noFill/>
            </a:ln>
            <a:effectLst>
              <a:prstShdw prst="shdw17" dist="17961" dir="2700000">
                <a:srgbClr val="006E99"/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8576" tIns="34288" rIns="68576" bIns="34288">
              <a:spAutoFit/>
            </a:bodyPr>
            <a:lstStyle>
              <a:lvl1pPr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defTabSz="685783">
                <a:buClr>
                  <a:srgbClr val="000000"/>
                </a:buClr>
                <a:buSzPct val="100000"/>
                <a:buNone/>
              </a:pPr>
              <a:r>
                <a:rPr lang="en-US" sz="900"/>
                <a:t>100 Instructions</a:t>
              </a:r>
            </a:p>
          </p:txBody>
        </p:sp>
        <p:sp>
          <p:nvSpPr>
            <p:cNvPr id="48" name="Text Box 45"/>
            <p:cNvSpPr txBox="1">
              <a:spLocks noChangeArrowheads="1"/>
            </p:cNvSpPr>
            <p:nvPr/>
          </p:nvSpPr>
          <p:spPr bwMode="auto">
            <a:xfrm>
              <a:off x="1267" y="1958"/>
              <a:ext cx="288" cy="146"/>
            </a:xfrm>
            <a:prstGeom prst="rect">
              <a:avLst/>
            </a:prstGeom>
            <a:noFill/>
            <a:ln>
              <a:noFill/>
            </a:ln>
            <a:effectLst>
              <a:prstShdw prst="shdw17" dist="17961" dir="2700000">
                <a:srgbClr val="006E99"/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8576" tIns="34288" rIns="68576" bIns="34288">
              <a:spAutoFit/>
            </a:bodyPr>
            <a:lstStyle>
              <a:lvl1pPr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defTabSz="685783">
                <a:buClr>
                  <a:srgbClr val="000000"/>
                </a:buClr>
                <a:buSzPct val="100000"/>
                <a:buNone/>
              </a:pPr>
              <a:r>
                <a:rPr lang="en-US" sz="1200"/>
                <a:t>0.3µs</a:t>
              </a:r>
            </a:p>
          </p:txBody>
        </p:sp>
        <p:sp>
          <p:nvSpPr>
            <p:cNvPr id="49" name="Text Box 46"/>
            <p:cNvSpPr txBox="1">
              <a:spLocks noChangeArrowheads="1"/>
            </p:cNvSpPr>
            <p:nvPr/>
          </p:nvSpPr>
          <p:spPr bwMode="auto">
            <a:xfrm>
              <a:off x="2253" y="1974"/>
              <a:ext cx="335" cy="146"/>
            </a:xfrm>
            <a:prstGeom prst="rect">
              <a:avLst/>
            </a:prstGeom>
            <a:noFill/>
            <a:ln>
              <a:noFill/>
            </a:ln>
            <a:effectLst>
              <a:prstShdw prst="shdw17" dist="17961" dir="2700000">
                <a:srgbClr val="006E99"/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8576" tIns="34288" rIns="68576" bIns="34288">
              <a:spAutoFit/>
            </a:bodyPr>
            <a:lstStyle>
              <a:lvl1pPr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defTabSz="685783">
                <a:buClr>
                  <a:srgbClr val="000000"/>
                </a:buClr>
                <a:buSzPct val="100000"/>
                <a:buNone/>
              </a:pPr>
              <a:r>
                <a:rPr lang="en-US" sz="1200"/>
                <a:t>0.06µs</a:t>
              </a:r>
            </a:p>
          </p:txBody>
        </p:sp>
        <p:sp>
          <p:nvSpPr>
            <p:cNvPr id="50" name="Text Box 47"/>
            <p:cNvSpPr txBox="1">
              <a:spLocks noChangeArrowheads="1"/>
            </p:cNvSpPr>
            <p:nvPr/>
          </p:nvSpPr>
          <p:spPr bwMode="auto">
            <a:xfrm>
              <a:off x="2330" y="1396"/>
              <a:ext cx="598" cy="159"/>
            </a:xfrm>
            <a:prstGeom prst="rect">
              <a:avLst/>
            </a:prstGeom>
            <a:noFill/>
            <a:ln w="19050">
              <a:solidFill>
                <a:srgbClr val="3333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68576" tIns="34288" rIns="68576" bIns="34288">
              <a:spAutoFit/>
            </a:bodyPr>
            <a:lstStyle>
              <a:lvl1pPr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r" defTabSz="685783">
                <a:buNone/>
              </a:pPr>
              <a:r>
                <a:rPr lang="en-US" sz="1350">
                  <a:solidFill>
                    <a:prstClr val="black"/>
                  </a:solidFill>
                </a:rPr>
                <a:t>Total 0.36µs</a:t>
              </a:r>
            </a:p>
          </p:txBody>
        </p:sp>
      </p:grpSp>
      <p:sp>
        <p:nvSpPr>
          <p:cNvPr id="51" name="Rectangle 50"/>
          <p:cNvSpPr/>
          <p:nvPr/>
        </p:nvSpPr>
        <p:spPr>
          <a:xfrm>
            <a:off x="4959057" y="4269743"/>
            <a:ext cx="2764218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defTabSz="685783">
              <a:buNone/>
            </a:pPr>
            <a:r>
              <a:rPr lang="en-US" sz="405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472C4"/>
                  </a:outerShdw>
                </a:effectLst>
              </a:rPr>
              <a:t>40X Faster</a:t>
            </a:r>
          </a:p>
        </p:txBody>
      </p:sp>
      <p:sp>
        <p:nvSpPr>
          <p:cNvPr id="52" name="Rectangle 51"/>
          <p:cNvSpPr/>
          <p:nvPr/>
        </p:nvSpPr>
        <p:spPr>
          <a:xfrm>
            <a:off x="6512311" y="1611262"/>
            <a:ext cx="2487626" cy="21000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None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 rot="16200000">
            <a:off x="6312980" y="2534343"/>
            <a:ext cx="73609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783">
              <a:buNone/>
            </a:pPr>
            <a:r>
              <a:rPr lang="en-US" sz="1050" b="1" dirty="0">
                <a:solidFill>
                  <a:prstClr val="black"/>
                </a:solidFill>
              </a:rPr>
              <a:t>GFLOPS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6986945" y="1881500"/>
            <a:ext cx="0" cy="14401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6986944" y="3321680"/>
            <a:ext cx="168766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6751154" y="1807777"/>
            <a:ext cx="27129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783">
              <a:buNone/>
            </a:pPr>
            <a:r>
              <a:rPr lang="en-US" sz="600" dirty="0">
                <a:solidFill>
                  <a:prstClr val="black"/>
                </a:solidFill>
              </a:rPr>
              <a:t>25</a:t>
            </a:r>
          </a:p>
          <a:p>
            <a:pPr algn="r" defTabSz="685783">
              <a:buNone/>
            </a:pPr>
            <a:endParaRPr lang="en-US" sz="600" dirty="0">
              <a:solidFill>
                <a:prstClr val="black"/>
              </a:solidFill>
            </a:endParaRPr>
          </a:p>
          <a:p>
            <a:pPr algn="r" defTabSz="685783">
              <a:buNone/>
            </a:pPr>
            <a:r>
              <a:rPr lang="en-US" sz="600" dirty="0">
                <a:solidFill>
                  <a:prstClr val="black"/>
                </a:solidFill>
              </a:rPr>
              <a:t>20</a:t>
            </a:r>
          </a:p>
          <a:p>
            <a:pPr algn="r" defTabSz="685783">
              <a:buNone/>
            </a:pPr>
            <a:endParaRPr lang="en-US" sz="600" dirty="0">
              <a:solidFill>
                <a:prstClr val="black"/>
              </a:solidFill>
            </a:endParaRPr>
          </a:p>
          <a:p>
            <a:pPr algn="r" defTabSz="685783">
              <a:buNone/>
            </a:pPr>
            <a:r>
              <a:rPr lang="en-US" sz="600" dirty="0">
                <a:solidFill>
                  <a:prstClr val="black"/>
                </a:solidFill>
              </a:rPr>
              <a:t>15</a:t>
            </a:r>
          </a:p>
          <a:p>
            <a:pPr algn="r" defTabSz="685783">
              <a:buNone/>
            </a:pPr>
            <a:endParaRPr lang="en-US" sz="600" dirty="0">
              <a:solidFill>
                <a:prstClr val="black"/>
              </a:solidFill>
            </a:endParaRPr>
          </a:p>
          <a:p>
            <a:pPr algn="r" defTabSz="685783">
              <a:buNone/>
            </a:pPr>
            <a:r>
              <a:rPr lang="en-US" sz="600" dirty="0">
                <a:solidFill>
                  <a:prstClr val="black"/>
                </a:solidFill>
              </a:rPr>
              <a:t>10</a:t>
            </a:r>
          </a:p>
          <a:p>
            <a:pPr algn="r" defTabSz="685783">
              <a:buNone/>
            </a:pPr>
            <a:endParaRPr lang="en-US" sz="600" dirty="0">
              <a:solidFill>
                <a:prstClr val="black"/>
              </a:solidFill>
            </a:endParaRPr>
          </a:p>
          <a:p>
            <a:pPr algn="r" defTabSz="685783">
              <a:buNone/>
            </a:pPr>
            <a:r>
              <a:rPr lang="en-US" sz="600" dirty="0">
                <a:solidFill>
                  <a:prstClr val="black"/>
                </a:solidFill>
              </a:rPr>
              <a:t>5</a:t>
            </a:r>
          </a:p>
          <a:p>
            <a:pPr algn="r" defTabSz="685783">
              <a:buNone/>
            </a:pPr>
            <a:endParaRPr lang="en-US" sz="600" dirty="0">
              <a:solidFill>
                <a:prstClr val="black"/>
              </a:solidFill>
            </a:endParaRPr>
          </a:p>
          <a:p>
            <a:pPr algn="r" defTabSz="685783">
              <a:buNone/>
            </a:pPr>
            <a:r>
              <a:rPr lang="en-US" sz="600" dirty="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57" name="Rectangle 56"/>
          <p:cNvSpPr/>
          <p:nvPr/>
        </p:nvSpPr>
        <p:spPr>
          <a:xfrm>
            <a:off x="7151754" y="2703889"/>
            <a:ext cx="321468" cy="6177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None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123614" y="2497033"/>
            <a:ext cx="44755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783">
              <a:buNone/>
            </a:pPr>
            <a:r>
              <a:rPr lang="en-US" sz="1050" dirty="0">
                <a:solidFill>
                  <a:prstClr val="black"/>
                </a:solidFill>
              </a:rPr>
              <a:t>10.7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6859751" y="3351179"/>
            <a:ext cx="79220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783">
              <a:buNone/>
            </a:pPr>
            <a:r>
              <a:rPr lang="en-US" sz="800" dirty="0">
                <a:solidFill>
                  <a:prstClr val="black"/>
                </a:solidFill>
              </a:rPr>
              <a:t>SW 1 Thread</a:t>
            </a:r>
          </a:p>
        </p:txBody>
      </p:sp>
      <p:grpSp>
        <p:nvGrpSpPr>
          <p:cNvPr id="60" name="Group 59"/>
          <p:cNvGrpSpPr/>
          <p:nvPr/>
        </p:nvGrpSpPr>
        <p:grpSpPr>
          <a:xfrm>
            <a:off x="7667483" y="2820743"/>
            <a:ext cx="465192" cy="744762"/>
            <a:chOff x="10223283" y="3997556"/>
            <a:chExt cx="620254" cy="993016"/>
          </a:xfrm>
        </p:grpSpPr>
        <p:grpSp>
          <p:nvGrpSpPr>
            <p:cNvPr id="61" name="Group 60"/>
            <p:cNvGrpSpPr/>
            <p:nvPr/>
          </p:nvGrpSpPr>
          <p:grpSpPr>
            <a:xfrm>
              <a:off x="10297672" y="3997556"/>
              <a:ext cx="496290" cy="667916"/>
              <a:chOff x="10170672" y="4251556"/>
              <a:chExt cx="496290" cy="667916"/>
            </a:xfrm>
          </p:grpSpPr>
          <p:sp>
            <p:nvSpPr>
              <p:cNvPr id="63" name="Rectangle 62"/>
              <p:cNvSpPr/>
              <p:nvPr/>
            </p:nvSpPr>
            <p:spPr>
              <a:xfrm>
                <a:off x="10170672" y="4507611"/>
                <a:ext cx="428624" cy="411861"/>
              </a:xfrm>
              <a:prstGeom prst="rect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83">
                  <a:buNone/>
                </a:pPr>
                <a:endParaRPr 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10170672" y="4251556"/>
                <a:ext cx="49629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685783">
                  <a:buNone/>
                </a:pPr>
                <a:r>
                  <a:rPr lang="en-US" sz="1050" dirty="0">
                    <a:solidFill>
                      <a:prstClr val="black"/>
                    </a:solidFill>
                  </a:rPr>
                  <a:t>4.8</a:t>
                </a:r>
              </a:p>
            </p:txBody>
          </p:sp>
        </p:grpSp>
        <p:sp>
          <p:nvSpPr>
            <p:cNvPr id="62" name="TextBox 61"/>
            <p:cNvSpPr txBox="1"/>
            <p:nvPr/>
          </p:nvSpPr>
          <p:spPr>
            <a:xfrm>
              <a:off x="10223283" y="4703314"/>
              <a:ext cx="620254" cy="2872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783">
                <a:buNone/>
              </a:pPr>
              <a:r>
                <a:rPr lang="en-US" sz="800" dirty="0">
                  <a:solidFill>
                    <a:prstClr val="black"/>
                  </a:solidFill>
                </a:rPr>
                <a:t>FPGA</a:t>
              </a: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8226713" y="1808920"/>
            <a:ext cx="485792" cy="1739197"/>
            <a:chOff x="10841951" y="2648458"/>
            <a:chExt cx="647722" cy="2318928"/>
          </a:xfrm>
        </p:grpSpPr>
        <p:sp>
          <p:nvSpPr>
            <p:cNvPr id="66" name="TextBox 65"/>
            <p:cNvSpPr txBox="1"/>
            <p:nvPr/>
          </p:nvSpPr>
          <p:spPr>
            <a:xfrm>
              <a:off x="10841951" y="4700646"/>
              <a:ext cx="524074" cy="2667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783">
                <a:buNone/>
              </a:pPr>
              <a:r>
                <a:rPr lang="en-US" sz="700" dirty="0">
                  <a:solidFill>
                    <a:prstClr val="black"/>
                  </a:solidFill>
                </a:rPr>
                <a:t>CAPI</a:t>
              </a:r>
              <a:endParaRPr lang="en-US" sz="1050" dirty="0">
                <a:solidFill>
                  <a:prstClr val="black"/>
                </a:solidFill>
              </a:endParaRPr>
            </a:p>
          </p:txBody>
        </p:sp>
        <p:grpSp>
          <p:nvGrpSpPr>
            <p:cNvPr id="67" name="Group 66"/>
            <p:cNvGrpSpPr/>
            <p:nvPr/>
          </p:nvGrpSpPr>
          <p:grpSpPr>
            <a:xfrm>
              <a:off x="10892929" y="2648458"/>
              <a:ext cx="596744" cy="2005965"/>
              <a:chOff x="10892929" y="2902458"/>
              <a:chExt cx="596744" cy="2005965"/>
            </a:xfrm>
          </p:grpSpPr>
          <p:sp>
            <p:nvSpPr>
              <p:cNvPr id="68" name="Rectangle 67"/>
              <p:cNvSpPr/>
              <p:nvPr/>
            </p:nvSpPr>
            <p:spPr>
              <a:xfrm>
                <a:off x="10916340" y="3158490"/>
                <a:ext cx="428624" cy="1749933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83">
                  <a:buNone/>
                </a:pPr>
                <a:endParaRPr 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10892929" y="2902458"/>
                <a:ext cx="59674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685783">
                  <a:buNone/>
                </a:pPr>
                <a:r>
                  <a:rPr lang="en-US" sz="1050" dirty="0">
                    <a:solidFill>
                      <a:prstClr val="black"/>
                    </a:solidFill>
                  </a:rPr>
                  <a:t>22.8</a:t>
                </a:r>
              </a:p>
            </p:txBody>
          </p:sp>
        </p:grpSp>
      </p:grpSp>
      <p:sp>
        <p:nvSpPr>
          <p:cNvPr id="70" name="TextBox 69"/>
          <p:cNvSpPr txBox="1"/>
          <p:nvPr/>
        </p:nvSpPr>
        <p:spPr>
          <a:xfrm>
            <a:off x="7149467" y="1600626"/>
            <a:ext cx="14494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783">
              <a:buNone/>
            </a:pPr>
            <a:r>
              <a:rPr lang="en-US" sz="1200" b="1" dirty="0">
                <a:solidFill>
                  <a:prstClr val="black"/>
                </a:solidFill>
              </a:rPr>
              <a:t>FFT Performance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6499310" y="3748688"/>
            <a:ext cx="2662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>
              <a:buNone/>
            </a:pPr>
            <a:r>
              <a:rPr lang="en-US" sz="800" dirty="0">
                <a:solidFill>
                  <a:prstClr val="black"/>
                </a:solidFill>
              </a:rPr>
              <a:t>Source:  “Accelerating arithmetic kernels with coherent attached FPGA coprocessors”, </a:t>
            </a:r>
            <a:r>
              <a:rPr lang="en-US" sz="800" dirty="0" err="1">
                <a:solidFill>
                  <a:prstClr val="black"/>
                </a:solidFill>
              </a:rPr>
              <a:t>Heiner</a:t>
            </a:r>
            <a:r>
              <a:rPr lang="en-US" sz="800" dirty="0">
                <a:solidFill>
                  <a:prstClr val="black"/>
                </a:solidFill>
              </a:rPr>
              <a:t> </a:t>
            </a:r>
            <a:r>
              <a:rPr lang="en-US" sz="800" dirty="0" err="1">
                <a:solidFill>
                  <a:prstClr val="black"/>
                </a:solidFill>
              </a:rPr>
              <a:t>Giefers</a:t>
            </a:r>
            <a:r>
              <a:rPr lang="en-US" sz="800" dirty="0">
                <a:solidFill>
                  <a:prstClr val="black"/>
                </a:solidFill>
              </a:rPr>
              <a:t> et al, DATE proceedings, 2015 </a:t>
            </a:r>
          </a:p>
        </p:txBody>
      </p:sp>
    </p:spTree>
    <p:extLst>
      <p:ext uri="{BB962C8B-B14F-4D97-AF65-F5344CB8AC3E}">
        <p14:creationId xmlns:p14="http://schemas.microsoft.com/office/powerpoint/2010/main" val="1327594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1" grpId="1"/>
      <p:bldP spid="52" grpId="0" animBg="1"/>
      <p:bldP spid="53" grpId="0"/>
      <p:bldP spid="56" grpId="0"/>
      <p:bldP spid="57" grpId="0" animBg="1"/>
      <p:bldP spid="58" grpId="0"/>
      <p:bldP spid="59" grpId="0"/>
      <p:bldP spid="70" grpId="0"/>
      <p:bldP spid="7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OpenCapi</a:t>
            </a:r>
            <a:r>
              <a:rPr lang="fr-FR" dirty="0"/>
              <a:t> Use cases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212" y="290523"/>
            <a:ext cx="4356537" cy="44888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0983" y="1551455"/>
            <a:ext cx="2789298" cy="31085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1000" b="1" dirty="0">
                <a:solidFill>
                  <a:srgbClr val="666666"/>
                </a:solidFill>
              </a:rPr>
              <a:t>1. Accelerators</a:t>
            </a:r>
            <a:r>
              <a:rPr lang="en-US" sz="1000" dirty="0">
                <a:solidFill>
                  <a:srgbClr val="666666"/>
                </a:solidFill>
              </a:rPr>
              <a:t> : </a:t>
            </a:r>
            <a:r>
              <a:rPr lang="en-US" sz="900" dirty="0">
                <a:solidFill>
                  <a:srgbClr val="666666"/>
                </a:solidFill>
              </a:rPr>
              <a:t>The performance, virtual addressing and coherence capabilities allow FPGA and ASIC accelerators to behave as if they were integrated into a custom microprocessor.</a:t>
            </a:r>
          </a:p>
          <a:p>
            <a:pPr>
              <a:spcBef>
                <a:spcPts val="0"/>
              </a:spcBef>
              <a:buNone/>
            </a:pPr>
            <a:endParaRPr lang="en-US" sz="1000" dirty="0">
              <a:solidFill>
                <a:srgbClr val="666666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en-US" sz="1000" b="1" dirty="0">
                <a:solidFill>
                  <a:srgbClr val="666666"/>
                </a:solidFill>
              </a:rPr>
              <a:t>2. Coherent Network Controller </a:t>
            </a:r>
            <a:r>
              <a:rPr lang="en-US" sz="1000" dirty="0">
                <a:solidFill>
                  <a:srgbClr val="666666"/>
                </a:solidFill>
              </a:rPr>
              <a:t>: </a:t>
            </a:r>
            <a:r>
              <a:rPr lang="en-US" sz="900" dirty="0" err="1">
                <a:solidFill>
                  <a:srgbClr val="666666"/>
                </a:solidFill>
              </a:rPr>
              <a:t>OpenCAPI</a:t>
            </a:r>
            <a:r>
              <a:rPr lang="en-US" sz="900" dirty="0">
                <a:solidFill>
                  <a:srgbClr val="666666"/>
                </a:solidFill>
              </a:rPr>
              <a:t> provides the bandwidth that will be needed to support rapidly increasing network speeds </a:t>
            </a:r>
            <a:r>
              <a:rPr lang="en-US" sz="900" dirty="0" err="1">
                <a:solidFill>
                  <a:srgbClr val="666666"/>
                </a:solidFill>
              </a:rPr>
              <a:t>Newtork</a:t>
            </a:r>
            <a:r>
              <a:rPr lang="en-US" sz="900" dirty="0">
                <a:solidFill>
                  <a:srgbClr val="666666"/>
                </a:solidFill>
              </a:rPr>
              <a:t> Controllers based on virtual addressing can eliminate software overhead without the programming complexity usually associated with user-level </a:t>
            </a:r>
            <a:r>
              <a:rPr lang="en-US" sz="900" dirty="0" err="1">
                <a:solidFill>
                  <a:srgbClr val="666666"/>
                </a:solidFill>
              </a:rPr>
              <a:t>newtorking</a:t>
            </a:r>
            <a:r>
              <a:rPr lang="en-US" sz="900" dirty="0">
                <a:solidFill>
                  <a:srgbClr val="666666"/>
                </a:solidFill>
              </a:rPr>
              <a:t> protocols.</a:t>
            </a:r>
          </a:p>
          <a:p>
            <a:pPr>
              <a:spcBef>
                <a:spcPts val="0"/>
              </a:spcBef>
              <a:buNone/>
            </a:pPr>
            <a:endParaRPr lang="en-US" sz="1000" dirty="0">
              <a:solidFill>
                <a:srgbClr val="666666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en-US" sz="1000" b="1" dirty="0">
                <a:solidFill>
                  <a:srgbClr val="666666"/>
                </a:solidFill>
              </a:rPr>
              <a:t>3. Advanced Memory </a:t>
            </a:r>
            <a:r>
              <a:rPr lang="en-US" sz="1000" dirty="0">
                <a:solidFill>
                  <a:srgbClr val="666666"/>
                </a:solidFill>
              </a:rPr>
              <a:t>: </a:t>
            </a:r>
            <a:r>
              <a:rPr lang="en-US" sz="900" dirty="0" err="1">
                <a:solidFill>
                  <a:srgbClr val="666666"/>
                </a:solidFill>
              </a:rPr>
              <a:t>OpenCAPI</a:t>
            </a:r>
            <a:r>
              <a:rPr lang="en-US" sz="900" dirty="0">
                <a:solidFill>
                  <a:srgbClr val="666666"/>
                </a:solidFill>
              </a:rPr>
              <a:t> allows system designers to take full advantage of emerging memory technologies to change the economics of the datacenters</a:t>
            </a:r>
            <a:endParaRPr lang="en-US" sz="1000" dirty="0">
              <a:solidFill>
                <a:srgbClr val="666666"/>
              </a:solidFill>
            </a:endParaRPr>
          </a:p>
          <a:p>
            <a:pPr>
              <a:spcBef>
                <a:spcPts val="0"/>
              </a:spcBef>
              <a:buNone/>
            </a:pPr>
            <a:endParaRPr lang="en-US" sz="1000" dirty="0">
              <a:solidFill>
                <a:srgbClr val="666666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en-US" sz="1000" b="1" dirty="0">
                <a:solidFill>
                  <a:srgbClr val="666666"/>
                </a:solidFill>
              </a:rPr>
              <a:t>4. Coherent Storage Controller</a:t>
            </a:r>
            <a:r>
              <a:rPr lang="en-US" sz="1000" dirty="0">
                <a:solidFill>
                  <a:srgbClr val="666666"/>
                </a:solidFill>
              </a:rPr>
              <a:t>: </a:t>
            </a:r>
            <a:r>
              <a:rPr lang="en-US" sz="900" dirty="0" err="1">
                <a:solidFill>
                  <a:srgbClr val="666666"/>
                </a:solidFill>
              </a:rPr>
              <a:t>OpenCAPI</a:t>
            </a:r>
            <a:r>
              <a:rPr lang="en-US" sz="900" dirty="0">
                <a:solidFill>
                  <a:srgbClr val="666666"/>
                </a:solidFill>
              </a:rPr>
              <a:t> allows storage controllers to bypass kernel software overhead, enabling extreme IOPS performance without wasting valuable CPU cycles</a:t>
            </a:r>
            <a:r>
              <a:rPr lang="en-US" sz="1000" dirty="0">
                <a:solidFill>
                  <a:srgbClr val="666666"/>
                </a:solidFill>
              </a:rPr>
              <a:t>.</a:t>
            </a:r>
            <a:endParaRPr lang="fr-FR" sz="1000" dirty="0" err="1">
              <a:solidFill>
                <a:srgbClr val="666666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3300" y="818983"/>
            <a:ext cx="1552962" cy="62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743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kern="0">
                <a:latin typeface="Arial" pitchFamily="34" charset="0"/>
              </a:rPr>
              <a:t>|	</a:t>
            </a:r>
            <a:fld id="{98B367AA-5497-4605-8FE1-31B1D8BC0D7C}" type="slidenum">
              <a:rPr lang="en-US" altLang="en-US" b="1" kern="0" smtClean="0">
                <a:solidFill>
                  <a:srgbClr val="FFFFFF"/>
                </a:solidFill>
                <a:latin typeface="Arial" pitchFamily="34" charset="0"/>
              </a:rPr>
              <a:pPr fontAlgn="auto">
                <a:spcAft>
                  <a:spcPts val="0"/>
                </a:spcAft>
                <a:defRPr/>
              </a:pPr>
              <a:t>13</a:t>
            </a:fld>
            <a:endParaRPr lang="en-US" altLang="en-US" b="1" kern="0" dirty="0">
              <a:solidFill>
                <a:srgbClr val="FFFFFF"/>
              </a:solidFill>
              <a:latin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251" y="889602"/>
            <a:ext cx="8151223" cy="3946568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>
                <a:solidFill>
                  <a:schemeClr val="tx1"/>
                </a:solidFill>
                <a:latin typeface="+mn-lt"/>
              </a:rPr>
              <a:t>IBM Power Accelerated Computing Roadmap</a:t>
            </a:r>
          </a:p>
        </p:txBody>
      </p:sp>
    </p:spTree>
    <p:extLst>
      <p:ext uri="{BB962C8B-B14F-4D97-AF65-F5344CB8AC3E}">
        <p14:creationId xmlns:p14="http://schemas.microsoft.com/office/powerpoint/2010/main" val="576238005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3486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The world’s view of high-performance computing has evolved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0494" y="746509"/>
            <a:ext cx="3935704" cy="1553534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The “Old View” of HPC</a:t>
            </a:r>
          </a:p>
          <a:p>
            <a:pPr marL="288925" lvl="1" indent="-179388"/>
            <a:r>
              <a:rPr lang="en-US" dirty="0">
                <a:solidFill>
                  <a:schemeClr val="tx1"/>
                </a:solidFill>
              </a:rPr>
              <a:t>The value of an HPC system  is measured by FLOPS and TOP500 rank</a:t>
            </a:r>
          </a:p>
          <a:p>
            <a:pPr marL="288925" lvl="1" indent="-179388"/>
            <a:r>
              <a:rPr lang="en-US" dirty="0">
                <a:solidFill>
                  <a:schemeClr val="tx1"/>
                </a:solidFill>
              </a:rPr>
              <a:t>The Objective is to Make an Algorithm Run Faster</a:t>
            </a:r>
          </a:p>
          <a:p>
            <a:pPr marL="288925" lvl="1" indent="-179388"/>
            <a:r>
              <a:rPr lang="en-US" dirty="0">
                <a:solidFill>
                  <a:schemeClr val="tx1"/>
                </a:solidFill>
              </a:rPr>
              <a:t>HPC is a Special Category of Computing</a:t>
            </a:r>
          </a:p>
          <a:p>
            <a:pPr marL="288925" lvl="1" indent="-179388"/>
            <a:r>
              <a:rPr lang="en-US" dirty="0">
                <a:solidFill>
                  <a:schemeClr val="tx1"/>
                </a:solidFill>
              </a:rPr>
              <a:t>HPC Looks Only at the Cluster/Server</a:t>
            </a:r>
          </a:p>
          <a:p>
            <a:pPr marL="288925" lvl="1" indent="-179388"/>
            <a:r>
              <a:rPr lang="en-US" dirty="0">
                <a:solidFill>
                  <a:schemeClr val="tx1"/>
                </a:solidFill>
              </a:rPr>
              <a:t>Storage is an Afterthought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124" y="733557"/>
            <a:ext cx="3895218" cy="1796959"/>
          </a:xfrm>
        </p:spPr>
        <p:txBody>
          <a:bodyPr/>
          <a:lstStyle/>
          <a:p>
            <a:r>
              <a:rPr lang="en-US" b="1" dirty="0">
                <a:solidFill>
                  <a:srgbClr val="13858B"/>
                </a:solidFill>
              </a:rPr>
              <a:t>The IBM View of HPC</a:t>
            </a:r>
          </a:p>
          <a:p>
            <a:pPr marL="288925" lvl="1" indent="-179388"/>
            <a:r>
              <a:rPr lang="en-US" dirty="0">
                <a:solidFill>
                  <a:schemeClr val="tx1"/>
                </a:solidFill>
              </a:rPr>
              <a:t>Value is Measured by Application Performance</a:t>
            </a:r>
          </a:p>
          <a:p>
            <a:pPr marL="288925" lvl="1" indent="-179388"/>
            <a:r>
              <a:rPr lang="en-US" dirty="0">
                <a:solidFill>
                  <a:schemeClr val="tx1"/>
                </a:solidFill>
              </a:rPr>
              <a:t>The Objective is to make a workflow optimized</a:t>
            </a:r>
          </a:p>
          <a:p>
            <a:pPr marL="288925" lvl="1" indent="-179388"/>
            <a:r>
              <a:rPr lang="en-US" dirty="0">
                <a:solidFill>
                  <a:schemeClr val="tx1"/>
                </a:solidFill>
              </a:rPr>
              <a:t>HPC is another form of Analytics</a:t>
            </a:r>
          </a:p>
          <a:p>
            <a:pPr marL="288925" lvl="1" indent="-179388"/>
            <a:r>
              <a:rPr lang="en-US" dirty="0">
                <a:solidFill>
                  <a:schemeClr val="tx1"/>
                </a:solidFill>
              </a:rPr>
              <a:t>Influx of Large Data demands consideration of Data Management and Storage in HPC:  We Must Look Beyond the Server.  Performance and data availability are imperative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en-US"/>
              <a:t>|	</a:t>
            </a:r>
            <a:fld id="{98B367AA-5497-4605-8FE1-31B1D8BC0D7C}" type="slidenum">
              <a:rPr lang="en-US" altLang="en-US" smtClean="0"/>
              <a:pPr/>
              <a:t>2</a:t>
            </a:fld>
            <a:endParaRPr lang="en-US" altLang="en-US" dirty="0"/>
          </a:p>
        </p:txBody>
      </p:sp>
      <p:sp>
        <p:nvSpPr>
          <p:cNvPr id="11" name="Rectangle 10"/>
          <p:cNvSpPr/>
          <p:nvPr/>
        </p:nvSpPr>
        <p:spPr>
          <a:xfrm>
            <a:off x="2055053" y="2464204"/>
            <a:ext cx="5414142" cy="23021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666666"/>
              </a:buClr>
              <a:buNone/>
            </a:pPr>
            <a:r>
              <a:rPr lang="en-US" sz="1400" b="1" kern="0" dirty="0">
                <a:solidFill>
                  <a:srgbClr val="00863D"/>
                </a:solidFill>
              </a:rPr>
              <a:t>What Matters</a:t>
            </a:r>
          </a:p>
          <a:p>
            <a:pPr marL="285750" lvl="0" indent="-173038">
              <a:spcBef>
                <a:spcPct val="20000"/>
              </a:spcBef>
              <a:buClr>
                <a:srgbClr val="666666"/>
              </a:buClr>
              <a:buFont typeface="Arial" pitchFamily="34" charset="0"/>
              <a:buChar char="•"/>
            </a:pPr>
            <a:r>
              <a:rPr lang="en-US" sz="1200" kern="0" dirty="0">
                <a:solidFill>
                  <a:prstClr val="black"/>
                </a:solidFill>
              </a:rPr>
              <a:t>Balanced system design</a:t>
            </a:r>
          </a:p>
          <a:p>
            <a:pPr marL="512763" lvl="1" indent="-169863">
              <a:spcBef>
                <a:spcPct val="20000"/>
              </a:spcBef>
              <a:buClr>
                <a:srgbClr val="666666"/>
              </a:buClr>
              <a:buFont typeface="Arial" pitchFamily="34" charset="0"/>
              <a:buChar char="•"/>
            </a:pPr>
            <a:r>
              <a:rPr lang="en-US" sz="1200" kern="0" dirty="0">
                <a:solidFill>
                  <a:prstClr val="black"/>
                </a:solidFill>
              </a:rPr>
              <a:t>Scalable, heterogeneous, data centric</a:t>
            </a:r>
          </a:p>
          <a:p>
            <a:pPr marL="285750" lvl="0" indent="-173038">
              <a:spcBef>
                <a:spcPct val="20000"/>
              </a:spcBef>
              <a:buClr>
                <a:srgbClr val="666666"/>
              </a:buClr>
              <a:buFont typeface="Arial" pitchFamily="34" charset="0"/>
              <a:buChar char="•"/>
            </a:pPr>
            <a:r>
              <a:rPr lang="en-US" sz="1200" kern="0" dirty="0">
                <a:solidFill>
                  <a:prstClr val="black"/>
                </a:solidFill>
              </a:rPr>
              <a:t>Software defined infrastructure</a:t>
            </a:r>
          </a:p>
          <a:p>
            <a:pPr marL="512763" lvl="1" indent="-173038">
              <a:spcBef>
                <a:spcPct val="20000"/>
              </a:spcBef>
              <a:buClr>
                <a:srgbClr val="666666"/>
              </a:buClr>
              <a:buFont typeface="Arial" pitchFamily="34" charset="0"/>
              <a:buChar char="•"/>
            </a:pPr>
            <a:r>
              <a:rPr lang="en-US" sz="1200" kern="0" dirty="0">
                <a:solidFill>
                  <a:prstClr val="black"/>
                </a:solidFill>
              </a:rPr>
              <a:t>Access data, apply compute, operate workflows</a:t>
            </a:r>
          </a:p>
          <a:p>
            <a:pPr marL="285750" lvl="0" indent="-173038">
              <a:spcBef>
                <a:spcPct val="20000"/>
              </a:spcBef>
              <a:buClr>
                <a:srgbClr val="666666"/>
              </a:buClr>
              <a:buFont typeface="Arial" pitchFamily="34" charset="0"/>
              <a:buChar char="•"/>
            </a:pPr>
            <a:r>
              <a:rPr lang="en-US" sz="1200" kern="0" dirty="0">
                <a:solidFill>
                  <a:prstClr val="black"/>
                </a:solidFill>
              </a:rPr>
              <a:t>Organic &amp; Collaborative innovation</a:t>
            </a:r>
          </a:p>
          <a:p>
            <a:pPr marL="512763" lvl="1" indent="-169863">
              <a:spcBef>
                <a:spcPct val="20000"/>
              </a:spcBef>
              <a:buClr>
                <a:srgbClr val="666666"/>
              </a:buClr>
              <a:buFont typeface="Arial" pitchFamily="34" charset="0"/>
              <a:buChar char="•"/>
            </a:pPr>
            <a:r>
              <a:rPr lang="en-US" sz="1200" kern="0" dirty="0" err="1">
                <a:solidFill>
                  <a:prstClr val="black"/>
                </a:solidFill>
              </a:rPr>
              <a:t>Eg</a:t>
            </a:r>
            <a:r>
              <a:rPr lang="en-US" sz="1200" kern="0" dirty="0">
                <a:solidFill>
                  <a:prstClr val="black"/>
                </a:solidFill>
              </a:rPr>
              <a:t>: </a:t>
            </a:r>
            <a:r>
              <a:rPr lang="en-US" sz="1200" kern="0" dirty="0" err="1">
                <a:solidFill>
                  <a:prstClr val="black"/>
                </a:solidFill>
              </a:rPr>
              <a:t>OpenCAPI</a:t>
            </a:r>
            <a:r>
              <a:rPr lang="en-US" sz="1200" kern="0" dirty="0">
                <a:solidFill>
                  <a:prstClr val="black"/>
                </a:solidFill>
              </a:rPr>
              <a:t>, Co-design, Centers of Innovation</a:t>
            </a:r>
          </a:p>
          <a:p>
            <a:pPr marL="285750" lvl="0" indent="-173038">
              <a:spcBef>
                <a:spcPct val="20000"/>
              </a:spcBef>
              <a:buClr>
                <a:srgbClr val="666666"/>
              </a:buClr>
              <a:buFont typeface="Arial" pitchFamily="34" charset="0"/>
              <a:buChar char="•"/>
            </a:pPr>
            <a:r>
              <a:rPr lang="en-US" sz="1200" kern="0" dirty="0">
                <a:solidFill>
                  <a:prstClr val="black"/>
                </a:solidFill>
              </a:rPr>
              <a:t>Programming Ease of Use </a:t>
            </a:r>
          </a:p>
          <a:p>
            <a:pPr marL="512763" lvl="1" indent="-173038">
              <a:spcBef>
                <a:spcPct val="20000"/>
              </a:spcBef>
              <a:buClr>
                <a:srgbClr val="666666"/>
              </a:buClr>
              <a:buFont typeface="Arial" pitchFamily="34" charset="0"/>
              <a:buChar char="•"/>
            </a:pPr>
            <a:r>
              <a:rPr lang="en-US" sz="1200" kern="0" dirty="0">
                <a:solidFill>
                  <a:prstClr val="black"/>
                </a:solidFill>
              </a:rPr>
              <a:t>Application portability  with OpenMP</a:t>
            </a:r>
          </a:p>
          <a:p>
            <a:pPr marL="512763" lvl="1" indent="-169863">
              <a:spcBef>
                <a:spcPct val="20000"/>
              </a:spcBef>
              <a:buClr>
                <a:srgbClr val="666666"/>
              </a:buClr>
              <a:buFont typeface="Arial" pitchFamily="34" charset="0"/>
              <a:buChar char="•"/>
            </a:pPr>
            <a:r>
              <a:rPr lang="en-US" sz="1200" kern="0" dirty="0">
                <a:solidFill>
                  <a:prstClr val="black"/>
                </a:solidFill>
              </a:rPr>
              <a:t>NVLink, Unified Virtual Memory, Page Migration Engine</a:t>
            </a:r>
          </a:p>
        </p:txBody>
      </p:sp>
    </p:spTree>
    <p:extLst>
      <p:ext uri="{BB962C8B-B14F-4D97-AF65-F5344CB8AC3E}">
        <p14:creationId xmlns:p14="http://schemas.microsoft.com/office/powerpoint/2010/main" val="667354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We are investing for in new fields for Innovation</a:t>
            </a:r>
          </a:p>
        </p:txBody>
      </p:sp>
      <p:graphicFrame>
        <p:nvGraphicFramePr>
          <p:cNvPr id="25" name="Diagram 24"/>
          <p:cNvGraphicFramePr/>
          <p:nvPr>
            <p:extLst>
              <p:ext uri="{D42A27DB-BD31-4B8C-83A1-F6EECF244321}">
                <p14:modId xmlns:p14="http://schemas.microsoft.com/office/powerpoint/2010/main" val="1471479494"/>
              </p:ext>
            </p:extLst>
          </p:nvPr>
        </p:nvGraphicFramePr>
        <p:xfrm>
          <a:off x="894664" y="763096"/>
          <a:ext cx="7433611" cy="36819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6" name="Picture 25" descr="neo4j_logo.png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6" b="7879"/>
          <a:stretch/>
        </p:blipFill>
        <p:spPr>
          <a:xfrm>
            <a:off x="2175084" y="3882229"/>
            <a:ext cx="758891" cy="255031"/>
          </a:xfrm>
          <a:prstGeom prst="rect">
            <a:avLst/>
          </a:prstGeom>
        </p:spPr>
      </p:pic>
      <p:pic>
        <p:nvPicPr>
          <p:cNvPr id="27" name="Picture 26" descr="MongoDB-Logo-Reg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573" y="3882229"/>
            <a:ext cx="783013" cy="19750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469" y="3514042"/>
            <a:ext cx="526235" cy="308916"/>
          </a:xfrm>
          <a:prstGeom prst="rect">
            <a:avLst/>
          </a:prstGeom>
        </p:spPr>
      </p:pic>
      <p:pic>
        <p:nvPicPr>
          <p:cNvPr id="29" name="Shape 281"/>
          <p:cNvPicPr preferRelativeResize="0"/>
          <p:nvPr/>
        </p:nvPicPr>
        <p:blipFill rotWithShape="1">
          <a:blip r:embed="rId10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75084" y="2371597"/>
            <a:ext cx="757489" cy="516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Picture 2" descr="http://www.kinetica.com/wp-content/uploads/2016/08/kinetica_logo_on_indigo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448" y="2527800"/>
            <a:ext cx="767547" cy="145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61604" y="3001922"/>
            <a:ext cx="316284" cy="208616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9757"/>
          <a:stretch/>
        </p:blipFill>
        <p:spPr>
          <a:xfrm>
            <a:off x="6670789" y="3172014"/>
            <a:ext cx="1039116" cy="26849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983" b="-9757"/>
          <a:stretch/>
        </p:blipFill>
        <p:spPr>
          <a:xfrm>
            <a:off x="7685064" y="2984698"/>
            <a:ext cx="334026" cy="187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87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92" y="871288"/>
            <a:ext cx="8100594" cy="38942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 of Moore’s law requires a different approach for systems design</a:t>
            </a:r>
          </a:p>
        </p:txBody>
      </p:sp>
    </p:spTree>
    <p:extLst>
      <p:ext uri="{BB962C8B-B14F-4D97-AF65-F5344CB8AC3E}">
        <p14:creationId xmlns:p14="http://schemas.microsoft.com/office/powerpoint/2010/main" val="2813906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ounded Rectangle 36"/>
          <p:cNvSpPr>
            <a:spLocks noChangeArrowheads="1"/>
          </p:cNvSpPr>
          <p:nvPr/>
        </p:nvSpPr>
        <p:spPr bwMode="auto">
          <a:xfrm>
            <a:off x="342900" y="883022"/>
            <a:ext cx="8486775" cy="3382566"/>
          </a:xfrm>
          <a:prstGeom prst="roundRect">
            <a:avLst>
              <a:gd name="adj" fmla="val 0"/>
            </a:avLst>
          </a:prstGeom>
          <a:solidFill>
            <a:srgbClr val="13858B"/>
          </a:solidFill>
          <a:ln>
            <a:noFill/>
          </a:ln>
          <a:extLst/>
        </p:spPr>
        <p:txBody>
          <a:bodyPr wrap="none" anchor="ctr"/>
          <a:lstStyle>
            <a:lvl1pPr defTabSz="4572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ea typeface="ＭＳ Ｐゴシック" panose="020B0600070205080204" pitchFamily="34" charset="-128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1994437" y="883022"/>
            <a:ext cx="6835238" cy="3382566"/>
          </a:xfrm>
          <a:prstGeom prst="roundRect">
            <a:avLst>
              <a:gd name="adj" fmla="val 997"/>
            </a:avLst>
          </a:prstGeom>
          <a:solidFill>
            <a:srgbClr val="13858B"/>
          </a:solidFill>
          <a:ln w="3175">
            <a:solidFill>
              <a:srgbClr val="0064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75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56051" y="271163"/>
            <a:ext cx="8887949" cy="276999"/>
          </a:xfrm>
        </p:spPr>
        <p:txBody>
          <a:bodyPr/>
          <a:lstStyle/>
          <a:p>
            <a:pPr>
              <a:defRPr/>
            </a:pPr>
            <a:r>
              <a:rPr lang="en-US" dirty="0"/>
              <a:t>OpenPOWER Community Growing Fast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76321" y="1225922"/>
            <a:ext cx="1340644" cy="490538"/>
          </a:xfrm>
        </p:spPr>
        <p:txBody>
          <a:bodyPr/>
          <a:lstStyle/>
          <a:p>
            <a:pPr algn="ctr">
              <a:defRPr/>
            </a:pPr>
            <a:r>
              <a:rPr lang="en-US" sz="1500" b="1" dirty="0">
                <a:solidFill>
                  <a:schemeClr val="bg1"/>
                </a:solidFill>
                <a:latin typeface="+mj-lt"/>
              </a:rPr>
              <a:t>Fast Growing Membership</a:t>
            </a:r>
          </a:p>
        </p:txBody>
      </p:sp>
      <p:sp>
        <p:nvSpPr>
          <p:cNvPr id="18457" name="TextBox 37"/>
          <p:cNvSpPr txBox="1">
            <a:spLocks noChangeArrowheads="1"/>
          </p:cNvSpPr>
          <p:nvPr/>
        </p:nvSpPr>
        <p:spPr bwMode="auto">
          <a:xfrm>
            <a:off x="389405" y="2128231"/>
            <a:ext cx="154186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None/>
              <a:defRPr/>
            </a:pPr>
            <a:r>
              <a:rPr lang="en-US" sz="1500" b="1" dirty="0">
                <a:solidFill>
                  <a:schemeClr val="bg1"/>
                </a:solidFill>
                <a:latin typeface="+mj-lt"/>
              </a:rPr>
              <a:t>Ecosystem &amp; Innovation</a:t>
            </a:r>
          </a:p>
        </p:txBody>
      </p:sp>
      <p:sp>
        <p:nvSpPr>
          <p:cNvPr id="23558" name="Isosceles Triangle 38"/>
          <p:cNvSpPr>
            <a:spLocks noChangeArrowheads="1"/>
          </p:cNvSpPr>
          <p:nvPr/>
        </p:nvSpPr>
        <p:spPr bwMode="auto">
          <a:xfrm rot="5400000">
            <a:off x="1908778" y="2292196"/>
            <a:ext cx="230981" cy="198834"/>
          </a:xfrm>
          <a:prstGeom prst="triangle">
            <a:avLst>
              <a:gd name="adj" fmla="val 50000"/>
            </a:avLst>
          </a:prstGeom>
          <a:solidFill>
            <a:srgbClr val="00B0F0"/>
          </a:solidFill>
          <a:ln>
            <a:noFill/>
          </a:ln>
          <a:extLst/>
        </p:spPr>
        <p:txBody>
          <a:bodyPr wrap="none" anchor="ctr"/>
          <a:lstStyle>
            <a:lvl1pPr defTabSz="4572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500">
              <a:ea typeface="ＭＳ Ｐゴシック" panose="020B0600070205080204" pitchFamily="34" charset="-128"/>
            </a:endParaRPr>
          </a:p>
        </p:txBody>
      </p:sp>
      <p:sp>
        <p:nvSpPr>
          <p:cNvPr id="23559" name="Isosceles Triangle 40"/>
          <p:cNvSpPr>
            <a:spLocks noChangeArrowheads="1"/>
          </p:cNvSpPr>
          <p:nvPr/>
        </p:nvSpPr>
        <p:spPr bwMode="auto">
          <a:xfrm rot="5400000">
            <a:off x="1909373" y="1324744"/>
            <a:ext cx="230981" cy="200025"/>
          </a:xfrm>
          <a:prstGeom prst="triangle">
            <a:avLst>
              <a:gd name="adj" fmla="val 50000"/>
            </a:avLst>
          </a:prstGeom>
          <a:solidFill>
            <a:srgbClr val="00B0F0"/>
          </a:solidFill>
          <a:ln>
            <a:noFill/>
          </a:ln>
          <a:extLst/>
        </p:spPr>
        <p:txBody>
          <a:bodyPr wrap="none" anchor="ctr"/>
          <a:lstStyle>
            <a:lvl1pPr defTabSz="4572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500">
              <a:ea typeface="ＭＳ Ｐゴシック" panose="020B0600070205080204" pitchFamily="34" charset="-128"/>
            </a:endParaRPr>
          </a:p>
        </p:txBody>
      </p:sp>
      <p:sp>
        <p:nvSpPr>
          <p:cNvPr id="23564" name="Rectangle 64"/>
          <p:cNvSpPr>
            <a:spLocks noChangeArrowheads="1"/>
          </p:cNvSpPr>
          <p:nvPr/>
        </p:nvSpPr>
        <p:spPr bwMode="auto">
          <a:xfrm>
            <a:off x="2288382" y="1148392"/>
            <a:ext cx="63900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bg1"/>
                </a:solidFill>
                <a:latin typeface="Calibri Light" panose="020F0302020204030204" pitchFamily="34" charset="0"/>
              </a:rPr>
              <a:t>275+ members</a:t>
            </a:r>
          </a:p>
          <a:p>
            <a:pPr>
              <a:spcBef>
                <a:spcPct val="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bg1"/>
                </a:solidFill>
                <a:latin typeface="Calibri Light" panose="020F0302020204030204" pitchFamily="34" charset="0"/>
              </a:rPr>
              <a:t>26 countries</a:t>
            </a:r>
          </a:p>
        </p:txBody>
      </p:sp>
      <p:sp>
        <p:nvSpPr>
          <p:cNvPr id="23565" name="Rectangle 65"/>
          <p:cNvSpPr>
            <a:spLocks noChangeArrowheads="1"/>
          </p:cNvSpPr>
          <p:nvPr/>
        </p:nvSpPr>
        <p:spPr bwMode="auto">
          <a:xfrm>
            <a:off x="2293144" y="2010739"/>
            <a:ext cx="639008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bg1"/>
                </a:solidFill>
                <a:latin typeface="Calibri Light" panose="020F0302020204030204" pitchFamily="34" charset="0"/>
              </a:rPr>
              <a:t>2300+ ISVs developing Linux on Power</a:t>
            </a:r>
          </a:p>
          <a:p>
            <a:pPr>
              <a:spcBef>
                <a:spcPct val="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bg1"/>
                </a:solidFill>
                <a:latin typeface="Calibri Light" panose="020F0302020204030204" pitchFamily="34" charset="0"/>
              </a:rPr>
              <a:t>87 </a:t>
            </a:r>
            <a:r>
              <a:rPr lang="en-US" altLang="en-US" dirty="0" err="1">
                <a:solidFill>
                  <a:schemeClr val="bg1"/>
                </a:solidFill>
                <a:latin typeface="Calibri Light" panose="020F0302020204030204" pitchFamily="34" charset="0"/>
              </a:rPr>
              <a:t>OpenPOWER</a:t>
            </a:r>
            <a:r>
              <a:rPr lang="en-US" altLang="en-US" dirty="0">
                <a:solidFill>
                  <a:schemeClr val="bg1"/>
                </a:solidFill>
                <a:latin typeface="Calibri Light" panose="020F0302020204030204" pitchFamily="34" charset="0"/>
              </a:rPr>
              <a:t> ready servers</a:t>
            </a:r>
          </a:p>
          <a:p>
            <a:pPr>
              <a:spcBef>
                <a:spcPct val="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bg1"/>
                </a:solidFill>
                <a:latin typeface="Calibri Light" panose="020F0302020204030204" pitchFamily="34" charset="0"/>
              </a:rPr>
              <a:t>60+ technologies &amp; 180+ innovations revealed</a:t>
            </a:r>
          </a:p>
        </p:txBody>
      </p:sp>
      <p:sp>
        <p:nvSpPr>
          <p:cNvPr id="67" name="TextBox 37"/>
          <p:cNvSpPr txBox="1">
            <a:spLocks noChangeArrowheads="1"/>
          </p:cNvSpPr>
          <p:nvPr/>
        </p:nvSpPr>
        <p:spPr bwMode="auto">
          <a:xfrm>
            <a:off x="397739" y="3190043"/>
            <a:ext cx="1541859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None/>
              <a:defRPr/>
            </a:pPr>
            <a:r>
              <a:rPr lang="en-US" sz="1500" b="1" dirty="0">
                <a:solidFill>
                  <a:schemeClr val="bg1"/>
                </a:solidFill>
                <a:latin typeface="+mj-lt"/>
              </a:rPr>
              <a:t>End user traction</a:t>
            </a:r>
          </a:p>
        </p:txBody>
      </p:sp>
      <p:sp>
        <p:nvSpPr>
          <p:cNvPr id="23567" name="Isosceles Triangle 67"/>
          <p:cNvSpPr>
            <a:spLocks noChangeArrowheads="1"/>
          </p:cNvSpPr>
          <p:nvPr/>
        </p:nvSpPr>
        <p:spPr bwMode="auto">
          <a:xfrm rot="5400000">
            <a:off x="1909373" y="3255938"/>
            <a:ext cx="230981" cy="200025"/>
          </a:xfrm>
          <a:prstGeom prst="triangle">
            <a:avLst>
              <a:gd name="adj" fmla="val 50000"/>
            </a:avLst>
          </a:prstGeom>
          <a:solidFill>
            <a:srgbClr val="00B0F0"/>
          </a:solidFill>
          <a:ln>
            <a:noFill/>
          </a:ln>
          <a:extLst/>
        </p:spPr>
        <p:txBody>
          <a:bodyPr wrap="none" anchor="ctr"/>
          <a:lstStyle>
            <a:lvl1pPr defTabSz="4572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500">
              <a:ea typeface="ＭＳ Ｐゴシック" panose="020B0600070205080204" pitchFamily="34" charset="-128"/>
            </a:endParaRPr>
          </a:p>
        </p:txBody>
      </p:sp>
      <p:sp>
        <p:nvSpPr>
          <p:cNvPr id="23569" name="Rectangle 77"/>
          <p:cNvSpPr>
            <a:spLocks noChangeArrowheads="1"/>
          </p:cNvSpPr>
          <p:nvPr/>
        </p:nvSpPr>
        <p:spPr bwMode="auto">
          <a:xfrm>
            <a:off x="2293144" y="2995892"/>
            <a:ext cx="639008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bg1"/>
                </a:solidFill>
                <a:latin typeface="Calibri Light" panose="020F0302020204030204" pitchFamily="34" charset="0"/>
              </a:rPr>
              <a:t>Google &amp; Rackspace announce POWER9 OpenPOWER </a:t>
            </a:r>
            <a:r>
              <a:rPr lang="en-US" altLang="en-US" dirty="0" err="1">
                <a:solidFill>
                  <a:schemeClr val="bg1"/>
                </a:solidFill>
                <a:latin typeface="Calibri Light" panose="020F0302020204030204" pitchFamily="34" charset="0"/>
              </a:rPr>
              <a:t>OpenCompute</a:t>
            </a:r>
            <a:r>
              <a:rPr lang="en-US" altLang="en-US" dirty="0">
                <a:solidFill>
                  <a:schemeClr val="bg1"/>
                </a:solidFill>
                <a:latin typeface="Calibri Light" panose="020F0302020204030204" pitchFamily="34" charset="0"/>
              </a:rPr>
              <a:t> design</a:t>
            </a:r>
          </a:p>
          <a:p>
            <a:pPr>
              <a:spcBef>
                <a:spcPct val="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altLang="en-US" dirty="0" err="1">
                <a:solidFill>
                  <a:schemeClr val="bg1"/>
                </a:solidFill>
                <a:latin typeface="Calibri Light" panose="020F0302020204030204" pitchFamily="34" charset="0"/>
              </a:rPr>
              <a:t>Tencent</a:t>
            </a:r>
            <a:r>
              <a:rPr lang="en-US" altLang="en-US" dirty="0">
                <a:solidFill>
                  <a:schemeClr val="bg1"/>
                </a:solidFill>
                <a:latin typeface="Calibri Light" panose="020F0302020204030204" pitchFamily="34" charset="0"/>
              </a:rPr>
              <a:t>, China Mobile validate Power strategy</a:t>
            </a:r>
          </a:p>
          <a:p>
            <a:pPr>
              <a:spcBef>
                <a:spcPct val="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bg1"/>
                </a:solidFill>
                <a:latin typeface="Calibri Light" panose="020F0302020204030204" pitchFamily="34" charset="0"/>
              </a:rPr>
              <a:t>100+ Linux on Power clients, Major </a:t>
            </a:r>
            <a:r>
              <a:rPr lang="en-US" altLang="en-US" dirty="0" err="1">
                <a:solidFill>
                  <a:schemeClr val="bg1"/>
                </a:solidFill>
                <a:latin typeface="Calibri Light" panose="020F0302020204030204" pitchFamily="34" charset="0"/>
              </a:rPr>
              <a:t>HPC</a:t>
            </a:r>
            <a:r>
              <a:rPr lang="en-US" altLang="en-US" dirty="0">
                <a:solidFill>
                  <a:schemeClr val="bg1"/>
                </a:solidFill>
                <a:latin typeface="Calibri Light" panose="020F0302020204030204" pitchFamily="34" charset="0"/>
              </a:rPr>
              <a:t> supercomputers announced</a:t>
            </a:r>
          </a:p>
        </p:txBody>
      </p:sp>
    </p:spTree>
    <p:extLst>
      <p:ext uri="{BB962C8B-B14F-4D97-AF65-F5344CB8AC3E}">
        <p14:creationId xmlns:p14="http://schemas.microsoft.com/office/powerpoint/2010/main" val="343378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>
            <a:spLocks noChangeArrowheads="1"/>
          </p:cNvSpPr>
          <p:nvPr/>
        </p:nvSpPr>
        <p:spPr bwMode="auto">
          <a:xfrm>
            <a:off x="195994" y="914369"/>
            <a:ext cx="5746839" cy="391810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07526"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100000"/>
              <a:buNone/>
            </a:pPr>
            <a:endParaRPr lang="en-US" sz="1633" dirty="0">
              <a:solidFill>
                <a:srgbClr val="0070C0"/>
              </a:solidFill>
            </a:endParaRPr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25" y="1664582"/>
            <a:ext cx="5074382" cy="2515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5299" name="Line 3"/>
          <p:cNvSpPr>
            <a:spLocks noChangeShapeType="1"/>
          </p:cNvSpPr>
          <p:nvPr/>
        </p:nvSpPr>
        <p:spPr bwMode="auto">
          <a:xfrm>
            <a:off x="2913179" y="1451470"/>
            <a:ext cx="321108" cy="344148"/>
          </a:xfrm>
          <a:prstGeom prst="line">
            <a:avLst/>
          </a:prstGeom>
          <a:noFill/>
          <a:ln w="936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defTabSz="407526"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100000"/>
              <a:buNone/>
            </a:pPr>
            <a:endParaRPr lang="en-US" sz="1633">
              <a:solidFill>
                <a:srgbClr val="0070C0"/>
              </a:solidFill>
            </a:endParaRPr>
          </a:p>
        </p:txBody>
      </p:sp>
      <p:sp>
        <p:nvSpPr>
          <p:cNvPr id="55300" name="Line 4"/>
          <p:cNvSpPr>
            <a:spLocks noChangeShapeType="1"/>
          </p:cNvSpPr>
          <p:nvPr/>
        </p:nvSpPr>
        <p:spPr bwMode="auto">
          <a:xfrm>
            <a:off x="1337874" y="1797057"/>
            <a:ext cx="895649" cy="393107"/>
          </a:xfrm>
          <a:prstGeom prst="line">
            <a:avLst/>
          </a:prstGeom>
          <a:noFill/>
          <a:ln w="936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defTabSz="407526"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100000"/>
              <a:buNone/>
            </a:pPr>
            <a:endParaRPr lang="en-US" sz="1633">
              <a:solidFill>
                <a:srgbClr val="0070C0"/>
              </a:solidFill>
            </a:endParaRPr>
          </a:p>
        </p:txBody>
      </p:sp>
      <p:pic>
        <p:nvPicPr>
          <p:cNvPr id="553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1923" y="1036764"/>
            <a:ext cx="655178" cy="502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302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8300" y="1511948"/>
            <a:ext cx="462223" cy="171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30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8" t="28662" b="39632"/>
          <a:stretch>
            <a:fillRect/>
          </a:stretch>
        </p:blipFill>
        <p:spPr bwMode="auto">
          <a:xfrm>
            <a:off x="266552" y="4050579"/>
            <a:ext cx="1118840" cy="234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598" t="28662" b="39632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5304" name="Rectangle 8"/>
          <p:cNvSpPr>
            <a:spLocks noChangeArrowheads="1"/>
          </p:cNvSpPr>
          <p:nvPr/>
        </p:nvSpPr>
        <p:spPr bwMode="auto">
          <a:xfrm>
            <a:off x="246392" y="142556"/>
            <a:ext cx="8033478" cy="548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ource Han Sans CN Regular" charset="0"/>
                <a:cs typeface="Source Han Sans CN Regular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ource Han Sans CN Regular" charset="0"/>
                <a:cs typeface="Source Han Sans CN Regular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ource Han Sans CN Regular" charset="0"/>
                <a:cs typeface="Source Han Sans CN Regular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ource Han Sans CN Regular" charset="0"/>
                <a:cs typeface="Source Han Sans CN Regular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ource Han Sans CN Regular" charset="0"/>
                <a:cs typeface="Source Han Sans CN Regular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ource Han Sans CN Regular" charset="0"/>
                <a:cs typeface="Source Han Sans CN Regular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ource Han Sans CN Regular" charset="0"/>
                <a:cs typeface="Source Han Sans CN Regular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ource Han Sans CN Regular" charset="0"/>
                <a:cs typeface="Source Han Sans CN Regular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ource Han Sans CN Regular" charset="0"/>
                <a:cs typeface="Source Han Sans CN Regular" charset="0"/>
              </a:defRPr>
            </a:lvl9pPr>
          </a:lstStyle>
          <a:p>
            <a:pPr defTabSz="407526" eaLnBrk="1">
              <a:spcBef>
                <a:spcPct val="0"/>
              </a:spcBef>
              <a:buClr>
                <a:srgbClr val="000000"/>
              </a:buClr>
              <a:buSzPct val="100000"/>
              <a:buNone/>
            </a:pPr>
            <a:r>
              <a:rPr lang="en-GB" altLang="en-US" sz="2358" b="1">
                <a:solidFill>
                  <a:srgbClr val="0070C0"/>
                </a:solidFill>
                <a:latin typeface="HelvNeue for IBM" charset="0"/>
                <a:ea typeface="MS PGothic" panose="020B0600070205080204" pitchFamily="34" charset="-128"/>
              </a:rPr>
              <a:t>OpenPOWER Innovation in the Design</a:t>
            </a:r>
          </a:p>
        </p:txBody>
      </p:sp>
      <p:sp>
        <p:nvSpPr>
          <p:cNvPr id="55305" name="Rectangle 9"/>
          <p:cNvSpPr>
            <a:spLocks noChangeArrowheads="1"/>
          </p:cNvSpPr>
          <p:nvPr/>
        </p:nvSpPr>
        <p:spPr bwMode="auto">
          <a:xfrm>
            <a:off x="155675" y="511183"/>
            <a:ext cx="6635288" cy="291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5" tIns="40817" rIns="81635" bIns="40817">
            <a:spAutoFit/>
          </a:bodyPr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ource Han Sans CN Regular" charset="0"/>
                <a:cs typeface="Source Han Sans CN Regular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ource Han Sans CN Regular" charset="0"/>
                <a:cs typeface="Source Han Sans CN Regular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ource Han Sans CN Regular" charset="0"/>
                <a:cs typeface="Source Han Sans CN Regular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ource Han Sans CN Regular" charset="0"/>
                <a:cs typeface="Source Han Sans CN Regular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ource Han Sans CN Regular" charset="0"/>
                <a:cs typeface="Source Han Sans CN Regular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ource Han Sans CN Regular" charset="0"/>
                <a:cs typeface="Source Han Sans CN Regular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ource Han Sans CN Regular" charset="0"/>
                <a:cs typeface="Source Han Sans CN Regular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ource Han Sans CN Regular" charset="0"/>
                <a:cs typeface="Source Han Sans CN Regular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ource Han Sans CN Regular" charset="0"/>
                <a:cs typeface="Source Han Sans CN Regular" charset="0"/>
              </a:defRPr>
            </a:lvl9pPr>
          </a:lstStyle>
          <a:p>
            <a:pPr defTabSz="407526" eaLnBrk="1">
              <a:spcBef>
                <a:spcPct val="0"/>
              </a:spcBef>
              <a:buClr>
                <a:srgbClr val="000000"/>
              </a:buClr>
              <a:buSzPct val="100000"/>
              <a:buNone/>
            </a:pPr>
            <a:r>
              <a:rPr lang="en-GB" altLang="en-US" sz="1361">
                <a:solidFill>
                  <a:srgbClr val="0070C0"/>
                </a:solidFill>
                <a:latin typeface="HelvNeue for IBM" charset="0"/>
                <a:ea typeface="ヒラギノ角ゴ Pro W3" charset="0"/>
                <a:cs typeface="ヒラギノ角ゴ Pro W3" charset="0"/>
              </a:rPr>
              <a:t>Power Systems S822LC for High Performance Computing (aka Minsky)</a:t>
            </a:r>
          </a:p>
        </p:txBody>
      </p:sp>
      <p:pic>
        <p:nvPicPr>
          <p:cNvPr id="55306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548" y="1310354"/>
            <a:ext cx="904288" cy="671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5307" name="Rectangle 11"/>
          <p:cNvSpPr>
            <a:spLocks noChangeArrowheads="1"/>
          </p:cNvSpPr>
          <p:nvPr/>
        </p:nvSpPr>
        <p:spPr bwMode="auto">
          <a:xfrm>
            <a:off x="6091147" y="961887"/>
            <a:ext cx="2724385" cy="3809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5" tIns="40817" rIns="81635" bIns="40817">
            <a:spAutoFit/>
          </a:bodyPr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ource Han Sans CN Regular" charset="0"/>
                <a:cs typeface="Source Han Sans CN Regular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ource Han Sans CN Regular" charset="0"/>
                <a:cs typeface="Source Han Sans CN Regular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ource Han Sans CN Regular" charset="0"/>
                <a:cs typeface="Source Han Sans CN Regular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ource Han Sans CN Regular" charset="0"/>
                <a:cs typeface="Source Han Sans CN Regular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ource Han Sans CN Regular" charset="0"/>
                <a:cs typeface="Source Han Sans CN Regular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ource Han Sans CN Regular" charset="0"/>
                <a:cs typeface="Source Han Sans CN Regular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ource Han Sans CN Regular" charset="0"/>
                <a:cs typeface="Source Han Sans CN Regular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ource Han Sans CN Regular" charset="0"/>
                <a:cs typeface="Source Han Sans CN Regular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ource Han Sans CN Regular" charset="0"/>
                <a:cs typeface="Source Han Sans CN Regular" charset="0"/>
              </a:defRPr>
            </a:lvl9pPr>
          </a:lstStyle>
          <a:p>
            <a:pPr defTabSz="407526" eaLnBrk="1">
              <a:spcBef>
                <a:spcPct val="0"/>
              </a:spcBef>
              <a:buClr>
                <a:srgbClr val="000000"/>
              </a:buClr>
              <a:buSzPct val="100000"/>
              <a:buNone/>
            </a:pPr>
            <a:r>
              <a:rPr lang="en-GB" altLang="en-US" sz="1179" b="1">
                <a:solidFill>
                  <a:srgbClr val="0070C0"/>
                </a:solidFill>
                <a:ea typeface="ヒラギノ角ゴ Pro W3" charset="0"/>
                <a:cs typeface="ヒラギノ角ゴ Pro W3" charset="0"/>
              </a:rPr>
              <a:t>NVIDIA: </a:t>
            </a:r>
            <a:br>
              <a:rPr lang="en-GB" altLang="en-US" sz="1179" b="1">
                <a:solidFill>
                  <a:srgbClr val="0070C0"/>
                </a:solidFill>
                <a:ea typeface="ヒラギノ角ゴ Pro W3" charset="0"/>
                <a:cs typeface="ヒラギノ角ゴ Pro W3" charset="0"/>
              </a:rPr>
            </a:br>
            <a:r>
              <a:rPr lang="en-GB" altLang="en-US" sz="1179">
                <a:solidFill>
                  <a:srgbClr val="0070C0"/>
                </a:solidFill>
                <a:ea typeface="ヒラギノ角ゴ Pro W3" charset="0"/>
                <a:cs typeface="ヒラギノ角ゴ Pro W3" charset="0"/>
              </a:rPr>
              <a:t>Tesla P100 GPU Accelerator with NVLink (GPU</a:t>
            </a:r>
            <a:r>
              <a:rPr lang="en-GB" altLang="en-US" sz="1179">
                <a:solidFill>
                  <a:srgbClr val="0070C0"/>
                </a:solidFill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↔</a:t>
            </a:r>
            <a:r>
              <a:rPr lang="en-GB" altLang="en-US" sz="1179">
                <a:solidFill>
                  <a:srgbClr val="0070C0"/>
                </a:solidFill>
                <a:ea typeface="ヒラギノ角ゴ Pro W3" charset="0"/>
                <a:cs typeface="ヒラギノ角ゴ Pro W3" charset="0"/>
              </a:rPr>
              <a:t>GPU &amp; GPU</a:t>
            </a:r>
            <a:r>
              <a:rPr lang="en-GB" altLang="en-US" sz="1179">
                <a:solidFill>
                  <a:srgbClr val="0070C0"/>
                </a:solidFill>
                <a:latin typeface="Calibri" panose="020F0502020204030204" pitchFamily="34" charset="0"/>
                <a:ea typeface="ヒラギノ角ゴ Pro W3" charset="0"/>
                <a:cs typeface="ヒラギノ角ゴ Pro W3" charset="0"/>
              </a:rPr>
              <a:t>↔</a:t>
            </a:r>
            <a:r>
              <a:rPr lang="en-GB" altLang="en-US" sz="1179">
                <a:solidFill>
                  <a:srgbClr val="0070C0"/>
                </a:solidFill>
                <a:ea typeface="ヒラギノ角ゴ Pro W3" charset="0"/>
                <a:cs typeface="ヒラギノ角ゴ Pro W3" charset="0"/>
              </a:rPr>
              <a:t>CPU) </a:t>
            </a:r>
          </a:p>
          <a:p>
            <a:pPr defTabSz="407526" eaLnBrk="1">
              <a:spcBef>
                <a:spcPct val="0"/>
              </a:spcBef>
              <a:buClr>
                <a:srgbClr val="000000"/>
              </a:buClr>
              <a:buSzPct val="100000"/>
              <a:buNone/>
            </a:pPr>
            <a:endParaRPr lang="en-GB" altLang="en-US" sz="726" b="1">
              <a:solidFill>
                <a:srgbClr val="0070C0"/>
              </a:solidFill>
              <a:ea typeface="ヒラギノ角ゴ Pro W3" charset="0"/>
              <a:cs typeface="ヒラギノ角ゴ Pro W3" charset="0"/>
            </a:endParaRPr>
          </a:p>
          <a:p>
            <a:pPr defTabSz="407526" eaLnBrk="1">
              <a:spcBef>
                <a:spcPct val="0"/>
              </a:spcBef>
              <a:buClr>
                <a:srgbClr val="000000"/>
              </a:buClr>
              <a:buSzPct val="100000"/>
              <a:buNone/>
            </a:pPr>
            <a:r>
              <a:rPr lang="en-GB" altLang="en-US" sz="1179" b="1">
                <a:solidFill>
                  <a:srgbClr val="0070C0"/>
                </a:solidFill>
                <a:ea typeface="ヒラギノ角ゴ Pro W3" charset="0"/>
                <a:cs typeface="ヒラギノ角ゴ Pro W3" charset="0"/>
              </a:rPr>
              <a:t>Ubuntu by Canonical:</a:t>
            </a:r>
            <a:r>
              <a:rPr lang="en-GB" altLang="en-US" sz="1179">
                <a:solidFill>
                  <a:srgbClr val="0070C0"/>
                </a:solidFill>
                <a:ea typeface="ヒラギノ角ゴ Pro W3" charset="0"/>
                <a:cs typeface="ヒラギノ角ゴ Pro W3" charset="0"/>
              </a:rPr>
              <a:t> </a:t>
            </a:r>
            <a:br>
              <a:rPr lang="en-GB" altLang="en-US" sz="1179">
                <a:solidFill>
                  <a:srgbClr val="0070C0"/>
                </a:solidFill>
                <a:ea typeface="ヒラギノ角ゴ Pro W3" charset="0"/>
                <a:cs typeface="ヒラギノ角ゴ Pro W3" charset="0"/>
              </a:rPr>
            </a:br>
            <a:r>
              <a:rPr lang="en-GB" altLang="en-US" sz="1179" b="1" i="1">
                <a:solidFill>
                  <a:srgbClr val="0070C0"/>
                </a:solidFill>
                <a:ea typeface="ヒラギノ角ゴ Pro W3" charset="0"/>
                <a:cs typeface="ヒラギノ角ゴ Pro W3" charset="0"/>
              </a:rPr>
              <a:t>Launch OS </a:t>
            </a:r>
            <a:r>
              <a:rPr lang="en-GB" altLang="en-US" sz="1179">
                <a:solidFill>
                  <a:srgbClr val="0070C0"/>
                </a:solidFill>
                <a:ea typeface="ヒラギノ角ゴ Pro W3" charset="0"/>
                <a:cs typeface="ヒラギノ角ゴ Pro W3" charset="0"/>
              </a:rPr>
              <a:t>supporting NVLink and Page Migration Engine</a:t>
            </a:r>
          </a:p>
          <a:p>
            <a:pPr defTabSz="407526" eaLnBrk="1">
              <a:spcBef>
                <a:spcPct val="0"/>
              </a:spcBef>
              <a:buClr>
                <a:srgbClr val="000000"/>
              </a:buClr>
              <a:buSzPct val="100000"/>
              <a:buNone/>
            </a:pPr>
            <a:endParaRPr lang="en-GB" altLang="en-US" sz="726" b="1">
              <a:solidFill>
                <a:srgbClr val="0070C0"/>
              </a:solidFill>
              <a:ea typeface="ヒラギノ角ゴ Pro W3" charset="0"/>
              <a:cs typeface="ヒラギノ角ゴ Pro W3" charset="0"/>
            </a:endParaRPr>
          </a:p>
          <a:p>
            <a:pPr defTabSz="407526" eaLnBrk="1">
              <a:spcBef>
                <a:spcPct val="0"/>
              </a:spcBef>
              <a:buClr>
                <a:srgbClr val="000000"/>
              </a:buClr>
              <a:buSzPct val="100000"/>
              <a:buNone/>
            </a:pPr>
            <a:r>
              <a:rPr lang="en-GB" altLang="en-US" sz="1179" b="1">
                <a:solidFill>
                  <a:srgbClr val="0070C0"/>
                </a:solidFill>
                <a:ea typeface="ヒラギノ角ゴ Pro W3" charset="0"/>
                <a:cs typeface="ヒラギノ角ゴ Pro W3" charset="0"/>
              </a:rPr>
              <a:t>Wistron:</a:t>
            </a:r>
            <a:r>
              <a:rPr lang="en-GB" altLang="en-US" sz="1179">
                <a:solidFill>
                  <a:srgbClr val="0070C0"/>
                </a:solidFill>
                <a:ea typeface="ヒラギノ角ゴ Pro W3" charset="0"/>
                <a:cs typeface="ヒラギノ角ゴ Pro W3" charset="0"/>
              </a:rPr>
              <a:t> Platform co-design</a:t>
            </a:r>
          </a:p>
          <a:p>
            <a:pPr defTabSz="407526" eaLnBrk="1">
              <a:spcBef>
                <a:spcPct val="0"/>
              </a:spcBef>
              <a:buClr>
                <a:srgbClr val="000000"/>
              </a:buClr>
              <a:buSzPct val="100000"/>
              <a:buNone/>
            </a:pPr>
            <a:endParaRPr lang="en-GB" altLang="en-US" sz="726">
              <a:solidFill>
                <a:srgbClr val="0070C0"/>
              </a:solidFill>
              <a:ea typeface="ヒラギノ角ゴ Pro W3" charset="0"/>
              <a:cs typeface="ヒラギノ角ゴ Pro W3" charset="0"/>
            </a:endParaRPr>
          </a:p>
          <a:p>
            <a:pPr defTabSz="407526" eaLnBrk="1">
              <a:spcBef>
                <a:spcPct val="0"/>
              </a:spcBef>
              <a:buClr>
                <a:srgbClr val="000000"/>
              </a:buClr>
              <a:buSzPct val="100000"/>
              <a:buNone/>
            </a:pPr>
            <a:r>
              <a:rPr lang="en-GB" altLang="en-US" sz="1179" b="1">
                <a:solidFill>
                  <a:srgbClr val="0070C0"/>
                </a:solidFill>
                <a:ea typeface="ヒラギノ角ゴ Pro W3" charset="0"/>
                <a:cs typeface="ヒラギノ角ゴ Pro W3" charset="0"/>
              </a:rPr>
              <a:t>Mellanox:</a:t>
            </a:r>
            <a:r>
              <a:rPr lang="en-GB" altLang="en-US" sz="1179">
                <a:solidFill>
                  <a:srgbClr val="0070C0"/>
                </a:solidFill>
                <a:ea typeface="ヒラギノ角ゴ Pro W3" charset="0"/>
                <a:cs typeface="ヒラギノ角ゴ Pro W3" charset="0"/>
              </a:rPr>
              <a:t> InfiniBand/Ethernet Connectivity in and out of server</a:t>
            </a:r>
          </a:p>
          <a:p>
            <a:pPr defTabSz="407526" eaLnBrk="1">
              <a:spcBef>
                <a:spcPct val="0"/>
              </a:spcBef>
              <a:buClr>
                <a:srgbClr val="000000"/>
              </a:buClr>
              <a:buSzPct val="100000"/>
              <a:buNone/>
            </a:pPr>
            <a:endParaRPr lang="en-GB" altLang="en-US" sz="726" b="1">
              <a:solidFill>
                <a:srgbClr val="0070C0"/>
              </a:solidFill>
              <a:ea typeface="ヒラギノ角ゴ Pro W3" charset="0"/>
              <a:cs typeface="ヒラギノ角ゴ Pro W3" charset="0"/>
            </a:endParaRPr>
          </a:p>
          <a:p>
            <a:pPr defTabSz="407526" eaLnBrk="1">
              <a:spcBef>
                <a:spcPct val="0"/>
              </a:spcBef>
              <a:buClr>
                <a:srgbClr val="000000"/>
              </a:buClr>
              <a:buSzPct val="100000"/>
              <a:buNone/>
            </a:pPr>
            <a:r>
              <a:rPr lang="en-GB" altLang="en-US" sz="1179" b="1">
                <a:solidFill>
                  <a:srgbClr val="0070C0"/>
                </a:solidFill>
                <a:ea typeface="ヒラギノ角ゴ Pro W3" charset="0"/>
                <a:cs typeface="ヒラギノ角ゴ Pro W3" charset="0"/>
              </a:rPr>
              <a:t>HGST: </a:t>
            </a:r>
            <a:r>
              <a:rPr lang="en-GB" altLang="en-US" sz="1179">
                <a:solidFill>
                  <a:srgbClr val="0070C0"/>
                </a:solidFill>
                <a:ea typeface="ヒラギノ角ゴ Pro W3" charset="0"/>
                <a:cs typeface="ヒラギノ角ゴ Pro W3" charset="0"/>
              </a:rPr>
              <a:t>Optional NVMe Adapters</a:t>
            </a:r>
          </a:p>
          <a:p>
            <a:pPr defTabSz="407526" eaLnBrk="1">
              <a:spcBef>
                <a:spcPct val="0"/>
              </a:spcBef>
              <a:buClr>
                <a:srgbClr val="000000"/>
              </a:buClr>
              <a:buSzPct val="100000"/>
              <a:buNone/>
            </a:pPr>
            <a:endParaRPr lang="en-GB" altLang="en-US" sz="726">
              <a:solidFill>
                <a:srgbClr val="0070C0"/>
              </a:solidFill>
              <a:ea typeface="ヒラギノ角ゴ Pro W3" charset="0"/>
              <a:cs typeface="ヒラギノ角ゴ Pro W3" charset="0"/>
            </a:endParaRPr>
          </a:p>
          <a:p>
            <a:pPr defTabSz="407526" eaLnBrk="1">
              <a:spcBef>
                <a:spcPct val="0"/>
              </a:spcBef>
              <a:buClr>
                <a:srgbClr val="000000"/>
              </a:buClr>
              <a:buSzPct val="100000"/>
              <a:buNone/>
            </a:pPr>
            <a:r>
              <a:rPr lang="en-GB" altLang="en-US" sz="1179" b="1">
                <a:solidFill>
                  <a:srgbClr val="0070C0"/>
                </a:solidFill>
                <a:ea typeface="ヒラギノ角ゴ Pro W3" charset="0"/>
                <a:cs typeface="ヒラギノ角ゴ Pro W3" charset="0"/>
              </a:rPr>
              <a:t>Broadcom: </a:t>
            </a:r>
            <a:r>
              <a:rPr lang="en-GB" altLang="en-US" sz="1179">
                <a:solidFill>
                  <a:srgbClr val="0070C0"/>
                </a:solidFill>
                <a:ea typeface="ヒラギノ角ゴ Pro W3" charset="0"/>
                <a:cs typeface="ヒラギノ角ゴ Pro W3" charset="0"/>
              </a:rPr>
              <a:t>Optional PCIe Adapters</a:t>
            </a:r>
          </a:p>
          <a:p>
            <a:pPr defTabSz="407526" eaLnBrk="1">
              <a:spcBef>
                <a:spcPct val="0"/>
              </a:spcBef>
              <a:buClr>
                <a:srgbClr val="000000"/>
              </a:buClr>
              <a:buSzPct val="100000"/>
              <a:buNone/>
            </a:pPr>
            <a:endParaRPr lang="en-GB" altLang="en-US" sz="726">
              <a:solidFill>
                <a:srgbClr val="0070C0"/>
              </a:solidFill>
              <a:ea typeface="ヒラギノ角ゴ Pro W3" charset="0"/>
              <a:cs typeface="ヒラギノ角ゴ Pro W3" charset="0"/>
            </a:endParaRPr>
          </a:p>
          <a:p>
            <a:pPr defTabSz="407526" eaLnBrk="1">
              <a:spcBef>
                <a:spcPct val="0"/>
              </a:spcBef>
              <a:buClr>
                <a:srgbClr val="000000"/>
              </a:buClr>
              <a:buSzPct val="100000"/>
              <a:buNone/>
            </a:pPr>
            <a:r>
              <a:rPr lang="en-GB" altLang="en-US" sz="1179" b="1">
                <a:solidFill>
                  <a:srgbClr val="0070C0"/>
                </a:solidFill>
                <a:ea typeface="ヒラギノ角ゴ Pro W3" charset="0"/>
                <a:cs typeface="ヒラギノ角ゴ Pro W3" charset="0"/>
              </a:rPr>
              <a:t>QLogic: </a:t>
            </a:r>
            <a:r>
              <a:rPr lang="en-GB" altLang="en-US" sz="1179">
                <a:solidFill>
                  <a:srgbClr val="0070C0"/>
                </a:solidFill>
                <a:ea typeface="ヒラギノ角ゴ Pro W3" charset="0"/>
                <a:cs typeface="ヒラギノ角ゴ Pro W3" charset="0"/>
              </a:rPr>
              <a:t>Optional Fiber Channel PCIe</a:t>
            </a:r>
          </a:p>
          <a:p>
            <a:pPr defTabSz="407526" eaLnBrk="1">
              <a:spcBef>
                <a:spcPct val="0"/>
              </a:spcBef>
              <a:buClr>
                <a:srgbClr val="000000"/>
              </a:buClr>
              <a:buSzPct val="100000"/>
              <a:buNone/>
            </a:pPr>
            <a:endParaRPr lang="en-GB" altLang="en-US" sz="726">
              <a:solidFill>
                <a:srgbClr val="0070C0"/>
              </a:solidFill>
              <a:ea typeface="ヒラギノ角ゴ Pro W3" charset="0"/>
              <a:cs typeface="ヒラギノ角ゴ Pro W3" charset="0"/>
            </a:endParaRPr>
          </a:p>
          <a:p>
            <a:pPr defTabSz="407526" eaLnBrk="1">
              <a:spcBef>
                <a:spcPct val="0"/>
              </a:spcBef>
              <a:buClr>
                <a:srgbClr val="000000"/>
              </a:buClr>
              <a:buSzPct val="100000"/>
              <a:buNone/>
            </a:pPr>
            <a:r>
              <a:rPr lang="en-GB" altLang="en-US" sz="1179" b="1">
                <a:solidFill>
                  <a:srgbClr val="0070C0"/>
                </a:solidFill>
                <a:ea typeface="ヒラギノ角ゴ Pro W3" charset="0"/>
                <a:cs typeface="ヒラギノ角ゴ Pro W3" charset="0"/>
              </a:rPr>
              <a:t>Samsung: </a:t>
            </a:r>
            <a:r>
              <a:rPr lang="en-GB" altLang="en-US" sz="1179">
                <a:solidFill>
                  <a:srgbClr val="0070C0"/>
                </a:solidFill>
                <a:ea typeface="ヒラギノ角ゴ Pro W3" charset="0"/>
                <a:cs typeface="ヒラギノ角ゴ Pro W3" charset="0"/>
              </a:rPr>
              <a:t>2.5” SSDs</a:t>
            </a:r>
          </a:p>
          <a:p>
            <a:pPr defTabSz="407526" eaLnBrk="1">
              <a:spcBef>
                <a:spcPct val="0"/>
              </a:spcBef>
              <a:buClr>
                <a:srgbClr val="000000"/>
              </a:buClr>
              <a:buSzPct val="100000"/>
              <a:buNone/>
            </a:pPr>
            <a:endParaRPr lang="en-GB" altLang="en-US" sz="726">
              <a:solidFill>
                <a:srgbClr val="0070C0"/>
              </a:solidFill>
              <a:ea typeface="ヒラギノ角ゴ Pro W3" charset="0"/>
              <a:cs typeface="ヒラギノ角ゴ Pro W3" charset="0"/>
            </a:endParaRPr>
          </a:p>
          <a:p>
            <a:pPr defTabSz="407526" eaLnBrk="1">
              <a:spcBef>
                <a:spcPct val="0"/>
              </a:spcBef>
              <a:buClr>
                <a:srgbClr val="000000"/>
              </a:buClr>
              <a:buSzPct val="100000"/>
              <a:buNone/>
            </a:pPr>
            <a:r>
              <a:rPr lang="en-GB" altLang="en-US" sz="1179" b="1">
                <a:solidFill>
                  <a:srgbClr val="0070C0"/>
                </a:solidFill>
                <a:ea typeface="ヒラギノ角ゴ Pro W3" charset="0"/>
                <a:cs typeface="ヒラギノ角ゴ Pro W3" charset="0"/>
              </a:rPr>
              <a:t>Hynix, Samsung, Micron:</a:t>
            </a:r>
            <a:r>
              <a:rPr lang="en-GB" altLang="en-US" sz="1179">
                <a:solidFill>
                  <a:srgbClr val="0070C0"/>
                </a:solidFill>
                <a:ea typeface="ヒラギノ角ゴ Pro W3" charset="0"/>
                <a:cs typeface="ヒラギノ角ゴ Pro W3" charset="0"/>
              </a:rPr>
              <a:t> DDR4</a:t>
            </a:r>
          </a:p>
          <a:p>
            <a:pPr defTabSz="407526" eaLnBrk="1">
              <a:spcBef>
                <a:spcPct val="0"/>
              </a:spcBef>
              <a:buClr>
                <a:srgbClr val="000000"/>
              </a:buClr>
              <a:buSzPct val="100000"/>
              <a:buNone/>
            </a:pPr>
            <a:endParaRPr lang="en-GB" altLang="en-US" sz="726">
              <a:solidFill>
                <a:srgbClr val="0070C0"/>
              </a:solidFill>
              <a:ea typeface="ヒラギノ角ゴ Pro W3" charset="0"/>
              <a:cs typeface="ヒラギノ角ゴ Pro W3" charset="0"/>
            </a:endParaRPr>
          </a:p>
          <a:p>
            <a:pPr defTabSz="407526" eaLnBrk="1">
              <a:spcBef>
                <a:spcPct val="0"/>
              </a:spcBef>
              <a:buClr>
                <a:srgbClr val="000000"/>
              </a:buClr>
              <a:buSzPct val="100000"/>
              <a:buNone/>
            </a:pPr>
            <a:r>
              <a:rPr lang="en-GB" altLang="en-US" sz="1179" b="1">
                <a:solidFill>
                  <a:srgbClr val="0070C0"/>
                </a:solidFill>
                <a:ea typeface="ヒラギノ角ゴ Pro W3" charset="0"/>
                <a:cs typeface="ヒラギノ角ゴ Pro W3" charset="0"/>
              </a:rPr>
              <a:t>IBM: </a:t>
            </a:r>
            <a:r>
              <a:rPr lang="en-GB" altLang="en-US" sz="1179">
                <a:solidFill>
                  <a:srgbClr val="0070C0"/>
                </a:solidFill>
                <a:ea typeface="ヒラギノ角ゴ Pro W3" charset="0"/>
                <a:cs typeface="ヒラギノ角ゴ Pro W3" charset="0"/>
              </a:rPr>
              <a:t>POWER8 CPU with NVLink</a:t>
            </a:r>
          </a:p>
        </p:txBody>
      </p:sp>
      <p:pic>
        <p:nvPicPr>
          <p:cNvPr id="55308" name="Picture 1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4697" y="3165010"/>
            <a:ext cx="571660" cy="217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309" name="Picture 1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893" y="2744544"/>
            <a:ext cx="571660" cy="1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310" name="Picture 1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6209" y="2950457"/>
            <a:ext cx="472303" cy="197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5311" name="Line 15"/>
          <p:cNvSpPr>
            <a:spLocks noChangeShapeType="1"/>
          </p:cNvSpPr>
          <p:nvPr/>
        </p:nvSpPr>
        <p:spPr bwMode="auto">
          <a:xfrm flipH="1" flipV="1">
            <a:off x="4004661" y="2681186"/>
            <a:ext cx="1316114" cy="380147"/>
          </a:xfrm>
          <a:prstGeom prst="line">
            <a:avLst/>
          </a:prstGeom>
          <a:noFill/>
          <a:ln w="936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defTabSz="407526"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100000"/>
              <a:buNone/>
            </a:pPr>
            <a:endParaRPr lang="en-US" sz="1633">
              <a:solidFill>
                <a:srgbClr val="0070C0"/>
              </a:solidFill>
            </a:endParaRPr>
          </a:p>
        </p:txBody>
      </p:sp>
      <p:sp>
        <p:nvSpPr>
          <p:cNvPr id="55312" name="Line 16"/>
          <p:cNvSpPr>
            <a:spLocks noChangeShapeType="1"/>
          </p:cNvSpPr>
          <p:nvPr/>
        </p:nvSpPr>
        <p:spPr bwMode="auto">
          <a:xfrm flipH="1">
            <a:off x="4392007" y="1277236"/>
            <a:ext cx="359987" cy="712775"/>
          </a:xfrm>
          <a:prstGeom prst="line">
            <a:avLst/>
          </a:prstGeom>
          <a:noFill/>
          <a:ln w="936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defTabSz="407526"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100000"/>
              <a:buNone/>
            </a:pPr>
            <a:endParaRPr lang="en-US" sz="1633">
              <a:solidFill>
                <a:srgbClr val="0070C0"/>
              </a:solidFill>
            </a:endParaRPr>
          </a:p>
        </p:txBody>
      </p:sp>
      <p:sp>
        <p:nvSpPr>
          <p:cNvPr id="55313" name="Line 17"/>
          <p:cNvSpPr>
            <a:spLocks noChangeShapeType="1"/>
          </p:cNvSpPr>
          <p:nvPr/>
        </p:nvSpPr>
        <p:spPr bwMode="auto">
          <a:xfrm flipH="1">
            <a:off x="4187534" y="1609864"/>
            <a:ext cx="956127" cy="689736"/>
          </a:xfrm>
          <a:prstGeom prst="line">
            <a:avLst/>
          </a:prstGeom>
          <a:noFill/>
          <a:ln w="936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defTabSz="407526"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100000"/>
              <a:buNone/>
            </a:pPr>
            <a:endParaRPr lang="en-US" sz="1633">
              <a:solidFill>
                <a:srgbClr val="0070C0"/>
              </a:solidFill>
            </a:endParaRPr>
          </a:p>
        </p:txBody>
      </p:sp>
      <p:sp>
        <p:nvSpPr>
          <p:cNvPr id="55314" name="Line 18"/>
          <p:cNvSpPr>
            <a:spLocks noChangeShapeType="1"/>
          </p:cNvSpPr>
          <p:nvPr/>
        </p:nvSpPr>
        <p:spPr bwMode="auto">
          <a:xfrm flipV="1">
            <a:off x="1432911" y="3874905"/>
            <a:ext cx="414705" cy="293750"/>
          </a:xfrm>
          <a:prstGeom prst="line">
            <a:avLst/>
          </a:prstGeom>
          <a:noFill/>
          <a:ln w="936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defTabSz="407526"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100000"/>
              <a:buNone/>
            </a:pPr>
            <a:endParaRPr lang="en-US" sz="1633">
              <a:solidFill>
                <a:srgbClr val="0070C0"/>
              </a:solidFill>
            </a:endParaRPr>
          </a:p>
        </p:txBody>
      </p:sp>
      <p:sp>
        <p:nvSpPr>
          <p:cNvPr id="55315" name="Line 19"/>
          <p:cNvSpPr>
            <a:spLocks noChangeShapeType="1"/>
          </p:cNvSpPr>
          <p:nvPr/>
        </p:nvSpPr>
        <p:spPr bwMode="auto">
          <a:xfrm>
            <a:off x="3304846" y="1310354"/>
            <a:ext cx="14399" cy="491023"/>
          </a:xfrm>
          <a:prstGeom prst="line">
            <a:avLst/>
          </a:prstGeom>
          <a:noFill/>
          <a:ln w="936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defTabSz="407526"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100000"/>
              <a:buNone/>
            </a:pPr>
            <a:endParaRPr lang="en-US" sz="1633">
              <a:solidFill>
                <a:srgbClr val="0070C0"/>
              </a:solidFill>
            </a:endParaRPr>
          </a:p>
        </p:txBody>
      </p:sp>
      <p:pic>
        <p:nvPicPr>
          <p:cNvPr id="55316" name="Picture 2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551" y="4433605"/>
            <a:ext cx="571660" cy="217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5317" name="Line 21"/>
          <p:cNvSpPr>
            <a:spLocks noChangeShapeType="1"/>
          </p:cNvSpPr>
          <p:nvPr/>
        </p:nvSpPr>
        <p:spPr bwMode="auto">
          <a:xfrm flipV="1">
            <a:off x="4006100" y="3162130"/>
            <a:ext cx="1440" cy="1272915"/>
          </a:xfrm>
          <a:prstGeom prst="line">
            <a:avLst/>
          </a:prstGeom>
          <a:noFill/>
          <a:ln w="936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defTabSz="407526"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100000"/>
              <a:buNone/>
            </a:pPr>
            <a:endParaRPr lang="en-US" sz="1633">
              <a:solidFill>
                <a:srgbClr val="0070C0"/>
              </a:solidFill>
            </a:endParaRPr>
          </a:p>
        </p:txBody>
      </p:sp>
      <p:pic>
        <p:nvPicPr>
          <p:cNvPr id="55318" name="Picture 2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738" y="1041084"/>
            <a:ext cx="614858" cy="259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320" name="Picture 24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592" y="1006526"/>
            <a:ext cx="591819" cy="348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321" name="Picture 25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2970" y="1006525"/>
            <a:ext cx="1212438" cy="217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5322" name="Line 26"/>
          <p:cNvSpPr>
            <a:spLocks noChangeShapeType="1"/>
          </p:cNvSpPr>
          <p:nvPr/>
        </p:nvSpPr>
        <p:spPr bwMode="auto">
          <a:xfrm flipH="1">
            <a:off x="3500679" y="1408271"/>
            <a:ext cx="391666" cy="447825"/>
          </a:xfrm>
          <a:prstGeom prst="line">
            <a:avLst/>
          </a:prstGeom>
          <a:noFill/>
          <a:ln w="936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defTabSz="407526"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100000"/>
              <a:buNone/>
            </a:pPr>
            <a:endParaRPr lang="en-US" sz="1633">
              <a:solidFill>
                <a:srgbClr val="0070C0"/>
              </a:solidFill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423" y="1990011"/>
            <a:ext cx="605047" cy="34024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4876" y="2361769"/>
            <a:ext cx="604333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fr-FR" sz="800" b="1" dirty="0">
                <a:solidFill>
                  <a:srgbClr val="666666"/>
                </a:solidFill>
              </a:rPr>
              <a:t>Tesla P100</a:t>
            </a:r>
          </a:p>
          <a:p>
            <a:pPr>
              <a:spcBef>
                <a:spcPts val="0"/>
              </a:spcBef>
              <a:buNone/>
            </a:pPr>
            <a:r>
              <a:rPr lang="fr-FR" sz="800" b="1" dirty="0" err="1">
                <a:solidFill>
                  <a:srgbClr val="666666"/>
                </a:solidFill>
              </a:rPr>
              <a:t>With</a:t>
            </a:r>
            <a:r>
              <a:rPr lang="fr-FR" sz="800" b="1" dirty="0">
                <a:solidFill>
                  <a:srgbClr val="666666"/>
                </a:solidFill>
              </a:rPr>
              <a:t> </a:t>
            </a:r>
            <a:r>
              <a:rPr lang="fr-FR" sz="800" b="1" dirty="0" err="1">
                <a:solidFill>
                  <a:srgbClr val="666666"/>
                </a:solidFill>
              </a:rPr>
              <a:t>NVLink</a:t>
            </a:r>
            <a:endParaRPr lang="fr-FR" sz="800" b="1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281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Differentiated Acceleration - CAPI and </a:t>
            </a:r>
            <a:r>
              <a:rPr lang="en-US" altLang="en-US" dirty="0" err="1"/>
              <a:t>NVLink</a:t>
            </a:r>
            <a:r>
              <a:rPr lang="en-US" altLang="en-US" dirty="0"/>
              <a:t> – 2016 offering</a:t>
            </a:r>
          </a:p>
        </p:txBody>
      </p:sp>
      <p:pic>
        <p:nvPicPr>
          <p:cNvPr id="2367490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9248" y="3207464"/>
            <a:ext cx="1440656" cy="1173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67494" name="TextBox 34"/>
          <p:cNvSpPr txBox="1">
            <a:spLocks noChangeArrowheads="1"/>
          </p:cNvSpPr>
          <p:nvPr/>
        </p:nvSpPr>
        <p:spPr bwMode="auto">
          <a:xfrm>
            <a:off x="2083408" y="2855899"/>
            <a:ext cx="2180208" cy="1846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6" rIns="68573" bIns="34286">
            <a:spAutoFit/>
          </a:bodyPr>
          <a:lstStyle>
            <a:lvl1pPr marL="231775" indent="-231775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indent="0" eaLnBrk="1" hangingPunct="1">
              <a:spcBef>
                <a:spcPts val="600"/>
              </a:spcBef>
              <a:buNone/>
            </a:pPr>
            <a:r>
              <a:rPr lang="en-US" altLang="en-US" sz="1200" b="1" dirty="0">
                <a:latin typeface="Helvetica 65 Medium" charset="0"/>
              </a:rPr>
              <a:t>New Ecosystems with CAPI</a:t>
            </a:r>
          </a:p>
          <a:p>
            <a:pPr marL="114300" indent="-114300" eaLnBrk="1" hangingPunct="1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altLang="en-US" sz="1200" dirty="0">
                <a:latin typeface="+mn-lt"/>
              </a:rPr>
              <a:t>Partners innovate, add value, gain revenue together w/IBM</a:t>
            </a:r>
          </a:p>
          <a:p>
            <a:pPr marL="114300" indent="-114300" eaLnBrk="1" hangingPunct="1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altLang="en-US" sz="1200" dirty="0">
                <a:latin typeface="+mn-lt"/>
              </a:rPr>
              <a:t>Technical and programming ease: virtual addressing, cache coherence</a:t>
            </a:r>
          </a:p>
          <a:p>
            <a:pPr marL="114300" indent="-114300" eaLnBrk="1" hangingPunct="1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altLang="en-US" sz="1200" dirty="0">
                <a:latin typeface="+mn-lt"/>
              </a:rPr>
              <a:t>Accelerator is hardware peer</a:t>
            </a:r>
          </a:p>
        </p:txBody>
      </p:sp>
      <p:sp>
        <p:nvSpPr>
          <p:cNvPr id="2367504" name="Rectangle 17"/>
          <p:cNvSpPr>
            <a:spLocks noChangeAspect="1" noChangeArrowheads="1"/>
          </p:cNvSpPr>
          <p:nvPr/>
        </p:nvSpPr>
        <p:spPr bwMode="auto">
          <a:xfrm>
            <a:off x="847373" y="4017089"/>
            <a:ext cx="798937" cy="12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900" b="1">
                <a:solidFill>
                  <a:schemeClr val="bg1"/>
                </a:solidFill>
                <a:latin typeface="Helvetica 65 Medium" charset="0"/>
              </a:rPr>
              <a:t>FPGA or ASIC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592087" y="625315"/>
            <a:ext cx="4431399" cy="2598755"/>
            <a:chOff x="6424032" y="1302488"/>
            <a:chExt cx="7961529" cy="4668970"/>
          </a:xfrm>
        </p:grpSpPr>
        <p:pic>
          <p:nvPicPr>
            <p:cNvPr id="20" name="Picture 19" descr="imgres.jp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40413" y="4572519"/>
              <a:ext cx="1766621" cy="1306352"/>
            </a:xfrm>
            <a:prstGeom prst="rect">
              <a:avLst/>
            </a:prstGeom>
          </p:spPr>
        </p:pic>
        <p:sp>
          <p:nvSpPr>
            <p:cNvPr id="21" name="Up-Down Arrow 20"/>
            <p:cNvSpPr/>
            <p:nvPr/>
          </p:nvSpPr>
          <p:spPr>
            <a:xfrm rot="18900000">
              <a:off x="9561456" y="3600835"/>
              <a:ext cx="281949" cy="953906"/>
            </a:xfrm>
            <a:prstGeom prst="upDownArrow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endParaRPr lang="en-US" sz="1500" dirty="0">
                <a:solidFill>
                  <a:srgbClr val="274C6D"/>
                </a:solidFill>
                <a:cs typeface="Chalkboard"/>
              </a:endParaRPr>
            </a:p>
          </p:txBody>
        </p:sp>
        <p:sp>
          <p:nvSpPr>
            <p:cNvPr id="22" name="Up-Down Arrow 21"/>
            <p:cNvSpPr/>
            <p:nvPr/>
          </p:nvSpPr>
          <p:spPr>
            <a:xfrm rot="2700000" flipH="1">
              <a:off x="10974595" y="3625668"/>
              <a:ext cx="309469" cy="936211"/>
            </a:xfrm>
            <a:prstGeom prst="upDownArrow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endParaRPr lang="en-US" sz="1500" dirty="0">
                <a:solidFill>
                  <a:srgbClr val="274C6D"/>
                </a:solidFill>
                <a:cs typeface="Chalkboard"/>
              </a:endParaRPr>
            </a:p>
          </p:txBody>
        </p:sp>
        <p:sp>
          <p:nvSpPr>
            <p:cNvPr id="23" name="Up-Down Arrow 22"/>
            <p:cNvSpPr/>
            <p:nvPr/>
          </p:nvSpPr>
          <p:spPr>
            <a:xfrm rot="16200000">
              <a:off x="10282212" y="2549194"/>
              <a:ext cx="283029" cy="713232"/>
            </a:xfrm>
            <a:prstGeom prst="upDownArrow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endParaRPr lang="en-US" sz="1500" dirty="0">
                <a:solidFill>
                  <a:srgbClr val="274C6D"/>
                </a:solidFill>
                <a:cs typeface="Chalkboard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368868" y="1302488"/>
              <a:ext cx="6109712" cy="6497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buNone/>
              </a:pPr>
              <a:r>
                <a:rPr lang="en-US" sz="1750" dirty="0">
                  <a:cs typeface="Chalkboard"/>
                </a:rPr>
                <a:t>NVIDIA Tesla GPU with NVLink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1382908" y="4837896"/>
              <a:ext cx="2033845" cy="11335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400" dirty="0">
                  <a:cs typeface="Chalkboard"/>
                </a:rPr>
                <a:t>POWER8</a:t>
              </a:r>
            </a:p>
            <a:p>
              <a:pPr>
                <a:buNone/>
              </a:pPr>
              <a:r>
                <a:rPr lang="en-US" sz="1400" dirty="0">
                  <a:cs typeface="Chalkboard"/>
                </a:rPr>
                <a:t>with NVLink</a:t>
              </a:r>
            </a:p>
          </p:txBody>
        </p:sp>
        <p:pic>
          <p:nvPicPr>
            <p:cNvPr id="26" name="Picture 25" descr="GPU 6.pn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63841" y="2142757"/>
              <a:ext cx="1766621" cy="1572989"/>
            </a:xfrm>
            <a:prstGeom prst="rect">
              <a:avLst/>
            </a:prstGeom>
          </p:spPr>
        </p:pic>
        <p:pic>
          <p:nvPicPr>
            <p:cNvPr id="27" name="Picture 26" descr="GPU 6.pn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816985" y="2142757"/>
              <a:ext cx="1766621" cy="1572989"/>
            </a:xfrm>
            <a:prstGeom prst="rect">
              <a:avLst/>
            </a:prstGeom>
          </p:spPr>
        </p:pic>
        <p:sp>
          <p:nvSpPr>
            <p:cNvPr id="29" name="Rectangle 57"/>
            <p:cNvSpPr>
              <a:spLocks noChangeArrowheads="1"/>
            </p:cNvSpPr>
            <p:nvPr/>
          </p:nvSpPr>
          <p:spPr bwMode="auto">
            <a:xfrm>
              <a:off x="6424032" y="2776497"/>
              <a:ext cx="1280160" cy="365760"/>
            </a:xfrm>
            <a:prstGeom prst="rect">
              <a:avLst/>
            </a:prstGeom>
            <a:solidFill>
              <a:srgbClr val="0065B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buNone/>
              </a:pPr>
              <a:r>
                <a:rPr lang="en-US" altLang="en-US" sz="656" dirty="0">
                  <a:solidFill>
                    <a:schemeClr val="bg1"/>
                  </a:solidFill>
                </a:rPr>
                <a:t>Graphics Memory</a:t>
              </a:r>
            </a:p>
          </p:txBody>
        </p:sp>
        <p:sp>
          <p:nvSpPr>
            <p:cNvPr id="30" name="AutoShape 59"/>
            <p:cNvSpPr>
              <a:spLocks noChangeArrowheads="1"/>
            </p:cNvSpPr>
            <p:nvPr/>
          </p:nvSpPr>
          <p:spPr bwMode="auto">
            <a:xfrm rot="5400000">
              <a:off x="7652099" y="2693729"/>
              <a:ext cx="695750" cy="457200"/>
            </a:xfrm>
            <a:prstGeom prst="upDownArrow">
              <a:avLst>
                <a:gd name="adj1" fmla="val 50000"/>
                <a:gd name="adj2" fmla="val 2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buNone/>
              </a:pPr>
              <a:endParaRPr lang="en-US" altLang="en-US" sz="1800"/>
            </a:p>
          </p:txBody>
        </p:sp>
        <p:sp>
          <p:nvSpPr>
            <p:cNvPr id="31" name="Rectangle 57"/>
            <p:cNvSpPr>
              <a:spLocks noChangeArrowheads="1"/>
            </p:cNvSpPr>
            <p:nvPr/>
          </p:nvSpPr>
          <p:spPr bwMode="auto">
            <a:xfrm>
              <a:off x="13105401" y="2722437"/>
              <a:ext cx="1280160" cy="365760"/>
            </a:xfrm>
            <a:prstGeom prst="rect">
              <a:avLst/>
            </a:prstGeom>
            <a:solidFill>
              <a:srgbClr val="0065B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buNone/>
              </a:pPr>
              <a:r>
                <a:rPr lang="en-US" altLang="en-US" sz="656" dirty="0">
                  <a:solidFill>
                    <a:schemeClr val="bg1"/>
                  </a:solidFill>
                </a:rPr>
                <a:t>Graphics Memory</a:t>
              </a:r>
            </a:p>
          </p:txBody>
        </p:sp>
        <p:sp>
          <p:nvSpPr>
            <p:cNvPr id="32" name="AutoShape 59"/>
            <p:cNvSpPr>
              <a:spLocks noChangeArrowheads="1"/>
            </p:cNvSpPr>
            <p:nvPr/>
          </p:nvSpPr>
          <p:spPr bwMode="auto">
            <a:xfrm rot="5400000">
              <a:off x="12487386" y="2693729"/>
              <a:ext cx="695750" cy="457200"/>
            </a:xfrm>
            <a:prstGeom prst="upDownArrow">
              <a:avLst>
                <a:gd name="adj1" fmla="val 50000"/>
                <a:gd name="adj2" fmla="val 2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buNone/>
              </a:pPr>
              <a:endParaRPr lang="en-US" altLang="en-US" sz="1800"/>
            </a:p>
          </p:txBody>
        </p:sp>
        <p:sp>
          <p:nvSpPr>
            <p:cNvPr id="33" name="Rectangle 58"/>
            <p:cNvSpPr>
              <a:spLocks noChangeArrowheads="1"/>
            </p:cNvSpPr>
            <p:nvPr/>
          </p:nvSpPr>
          <p:spPr bwMode="auto">
            <a:xfrm>
              <a:off x="7846344" y="4683833"/>
              <a:ext cx="1188720" cy="1005840"/>
            </a:xfrm>
            <a:prstGeom prst="rect">
              <a:avLst/>
            </a:prstGeom>
            <a:solidFill>
              <a:srgbClr val="0065B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buNone/>
              </a:pPr>
              <a:r>
                <a:rPr lang="en-US" altLang="en-US" sz="656" dirty="0">
                  <a:solidFill>
                    <a:schemeClr val="bg1"/>
                  </a:solidFill>
                </a:rPr>
                <a:t>System Memory</a:t>
              </a:r>
            </a:p>
          </p:txBody>
        </p:sp>
        <p:sp>
          <p:nvSpPr>
            <p:cNvPr id="34" name="AutoShape 60"/>
            <p:cNvSpPr>
              <a:spLocks noChangeArrowheads="1"/>
            </p:cNvSpPr>
            <p:nvPr/>
          </p:nvSpPr>
          <p:spPr bwMode="auto">
            <a:xfrm rot="5400000">
              <a:off x="9113274" y="4965994"/>
              <a:ext cx="351798" cy="457200"/>
            </a:xfrm>
            <a:prstGeom prst="upDownArrow">
              <a:avLst>
                <a:gd name="adj1" fmla="val 50000"/>
                <a:gd name="adj2" fmla="val 2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buNone/>
              </a:pPr>
              <a:endParaRPr lang="en-US" altLang="en-US" sz="1800"/>
            </a:p>
          </p:txBody>
        </p:sp>
        <p:sp>
          <p:nvSpPr>
            <p:cNvPr id="35" name="Rectangle 79"/>
            <p:cNvSpPr>
              <a:spLocks noChangeArrowheads="1"/>
            </p:cNvSpPr>
            <p:nvPr/>
          </p:nvSpPr>
          <p:spPr bwMode="auto">
            <a:xfrm rot="2621934">
              <a:off x="9648795" y="3733822"/>
              <a:ext cx="1013413" cy="539133"/>
            </a:xfrm>
            <a:prstGeom prst="rect">
              <a:avLst/>
            </a:prstGeom>
            <a:noFill/>
            <a:ln>
              <a:noFill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 eaLnBrk="1" hangingPunct="1">
                <a:lnSpc>
                  <a:spcPct val="90000"/>
                </a:lnSpc>
                <a:spcBef>
                  <a:spcPct val="50000"/>
                </a:spcBef>
                <a:buNone/>
                <a:defRPr/>
              </a:pPr>
              <a:r>
                <a:rPr lang="en-US" sz="750" b="1" dirty="0">
                  <a:cs typeface="Arial" panose="020B0604020202020204" pitchFamily="34" charset="0"/>
                </a:rPr>
                <a:t>40 + 40 GB/s</a:t>
              </a:r>
            </a:p>
          </p:txBody>
        </p:sp>
        <p:sp>
          <p:nvSpPr>
            <p:cNvPr id="36" name="Rectangle 79"/>
            <p:cNvSpPr>
              <a:spLocks noChangeArrowheads="1"/>
            </p:cNvSpPr>
            <p:nvPr/>
          </p:nvSpPr>
          <p:spPr bwMode="auto">
            <a:xfrm>
              <a:off x="9899116" y="2283007"/>
              <a:ext cx="1031117" cy="539133"/>
            </a:xfrm>
            <a:prstGeom prst="rect">
              <a:avLst/>
            </a:prstGeom>
            <a:noFill/>
            <a:ln>
              <a:noFill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 eaLnBrk="1" hangingPunct="1">
                <a:lnSpc>
                  <a:spcPct val="90000"/>
                </a:lnSpc>
                <a:spcBef>
                  <a:spcPct val="50000"/>
                </a:spcBef>
                <a:buNone/>
                <a:defRPr/>
              </a:pPr>
              <a:r>
                <a:rPr lang="en-US" sz="750" b="1" dirty="0">
                  <a:cs typeface="Arial" panose="020B0604020202020204" pitchFamily="34" charset="0"/>
                </a:rPr>
                <a:t>40 +40 GB/s</a:t>
              </a:r>
            </a:p>
          </p:txBody>
        </p:sp>
        <p:sp>
          <p:nvSpPr>
            <p:cNvPr id="37" name="Rectangle 79"/>
            <p:cNvSpPr>
              <a:spLocks noChangeArrowheads="1"/>
            </p:cNvSpPr>
            <p:nvPr/>
          </p:nvSpPr>
          <p:spPr bwMode="auto">
            <a:xfrm rot="18882845">
              <a:off x="10945766" y="3948678"/>
              <a:ext cx="918172" cy="539133"/>
            </a:xfrm>
            <a:prstGeom prst="rect">
              <a:avLst/>
            </a:prstGeom>
            <a:noFill/>
            <a:ln>
              <a:noFill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 eaLnBrk="1" hangingPunct="1">
                <a:lnSpc>
                  <a:spcPct val="90000"/>
                </a:lnSpc>
                <a:spcBef>
                  <a:spcPct val="50000"/>
                </a:spcBef>
                <a:buNone/>
                <a:defRPr/>
              </a:pPr>
              <a:r>
                <a:rPr lang="en-US" sz="750" b="1" dirty="0">
                  <a:cs typeface="Arial" panose="020B0604020202020204" pitchFamily="34" charset="0"/>
                </a:rPr>
                <a:t>40 + 40 GB/s</a:t>
              </a:r>
            </a:p>
          </p:txBody>
        </p:sp>
      </p:grpSp>
      <p:pic>
        <p:nvPicPr>
          <p:cNvPr id="14" name="Picture 81" descr="C:\Users\IBM_ADMIN\Desktop\Venice V6M - Final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7539" y="1220151"/>
            <a:ext cx="1651737" cy="1246667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>
                <a:alpha val="25000"/>
              </a:schemeClr>
            </a:glow>
          </a:effectLst>
          <a:extLst/>
        </p:spPr>
      </p:pic>
      <p:sp>
        <p:nvSpPr>
          <p:cNvPr id="2367496" name="Rectangle 17"/>
          <p:cNvSpPr>
            <a:spLocks noChangeAspect="1" noChangeArrowheads="1"/>
          </p:cNvSpPr>
          <p:nvPr/>
        </p:nvSpPr>
        <p:spPr bwMode="auto">
          <a:xfrm>
            <a:off x="1722675" y="1511427"/>
            <a:ext cx="846387" cy="12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900" b="1">
                <a:solidFill>
                  <a:schemeClr val="bg1"/>
                </a:solidFill>
                <a:latin typeface="Helvetica 65 Medium" charset="0"/>
              </a:rPr>
              <a:t>Coherence Bus</a:t>
            </a:r>
          </a:p>
        </p:txBody>
      </p:sp>
      <p:sp>
        <p:nvSpPr>
          <p:cNvPr id="2367497" name="TextBox 31"/>
          <p:cNvSpPr txBox="1">
            <a:spLocks noChangeArrowheads="1"/>
          </p:cNvSpPr>
          <p:nvPr/>
        </p:nvSpPr>
        <p:spPr bwMode="auto">
          <a:xfrm>
            <a:off x="1715287" y="1005080"/>
            <a:ext cx="721978" cy="230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3" tIns="34286" rIns="68573" bIns="34286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50" b="1" dirty="0"/>
              <a:t>POWER8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386846" y="1818608"/>
            <a:ext cx="835819" cy="479822"/>
          </a:xfrm>
          <a:prstGeom prst="rect">
            <a:avLst/>
          </a:prstGeom>
          <a:solidFill>
            <a:srgbClr val="8CC63F"/>
          </a:solidFill>
          <a:ln w="28575">
            <a:solidFill>
              <a:srgbClr val="00800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306141">
              <a:defRPr/>
            </a:pPr>
            <a:endParaRPr lang="en-US" sz="1350">
              <a:solidFill>
                <a:schemeClr val="lt1"/>
              </a:solidFill>
              <a:ea typeface="ヒラギノ角ゴ Pro W3" charset="0"/>
            </a:endParaRPr>
          </a:p>
        </p:txBody>
      </p:sp>
      <p:sp>
        <p:nvSpPr>
          <p:cNvPr id="2367499" name="Rectangle 15"/>
          <p:cNvSpPr>
            <a:spLocks noChangeAspect="1" noChangeArrowheads="1"/>
          </p:cNvSpPr>
          <p:nvPr/>
        </p:nvSpPr>
        <p:spPr bwMode="auto">
          <a:xfrm>
            <a:off x="1416611" y="1984104"/>
            <a:ext cx="785813" cy="12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900" b="1" dirty="0">
                <a:solidFill>
                  <a:schemeClr val="bg1"/>
                </a:solidFill>
              </a:rPr>
              <a:t>CAPP</a:t>
            </a:r>
          </a:p>
        </p:txBody>
      </p:sp>
      <p:sp>
        <p:nvSpPr>
          <p:cNvPr id="2367500" name="Rectangle 25"/>
          <p:cNvSpPr>
            <a:spLocks noChangeArrowheads="1"/>
          </p:cNvSpPr>
          <p:nvPr/>
        </p:nvSpPr>
        <p:spPr bwMode="auto">
          <a:xfrm>
            <a:off x="1251114" y="1225678"/>
            <a:ext cx="1662113" cy="1248965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350">
              <a:ea typeface="ヒラギノ角ゴ Pro W3"/>
              <a:cs typeface="ヒラギノ角ゴ Pro W3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60612" y="650909"/>
            <a:ext cx="3046475" cy="3616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en-US" sz="1750" dirty="0">
                <a:cs typeface="Chalkboard"/>
              </a:rPr>
              <a:t>CAPI-attached Accelerators</a:t>
            </a:r>
          </a:p>
        </p:txBody>
      </p:sp>
      <p:sp>
        <p:nvSpPr>
          <p:cNvPr id="2367505" name="Line 35"/>
          <p:cNvSpPr>
            <a:spLocks noChangeShapeType="1"/>
          </p:cNvSpPr>
          <p:nvPr/>
        </p:nvSpPr>
        <p:spPr bwMode="auto">
          <a:xfrm flipV="1">
            <a:off x="1646310" y="2298430"/>
            <a:ext cx="132926" cy="1005652"/>
          </a:xfrm>
          <a:prstGeom prst="line">
            <a:avLst/>
          </a:prstGeom>
          <a:noFill/>
          <a:ln w="76200">
            <a:solidFill>
              <a:srgbClr val="7EC30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40" name="TextBox 34"/>
          <p:cNvSpPr txBox="1">
            <a:spLocks noChangeArrowheads="1"/>
          </p:cNvSpPr>
          <p:nvPr/>
        </p:nvSpPr>
        <p:spPr bwMode="auto">
          <a:xfrm>
            <a:off x="5304627" y="3304082"/>
            <a:ext cx="3611803" cy="923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6" rIns="68573" bIns="34286">
            <a:spAutoFit/>
          </a:bodyPr>
          <a:lstStyle>
            <a:lvl1pPr marL="231775" indent="-231775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indent="0" eaLnBrk="1" hangingPunct="1">
              <a:spcBef>
                <a:spcPts val="600"/>
              </a:spcBef>
              <a:buNone/>
            </a:pPr>
            <a:r>
              <a:rPr lang="en-US" altLang="en-US" sz="1200" b="1" dirty="0">
                <a:latin typeface="Helvetica 65 Medium" charset="0"/>
              </a:rPr>
              <a:t>Future, Innovative Systems with </a:t>
            </a:r>
            <a:r>
              <a:rPr lang="en-US" altLang="en-US" sz="1200" b="1" dirty="0" err="1">
                <a:latin typeface="Helvetica 65 Medium" charset="0"/>
              </a:rPr>
              <a:t>NVLink</a:t>
            </a:r>
            <a:endParaRPr lang="en-US" altLang="en-US" sz="1200" b="1" dirty="0">
              <a:latin typeface="Helvetica 65 Medium" charset="0"/>
            </a:endParaRPr>
          </a:p>
          <a:p>
            <a:pPr marL="114300" indent="-114300" eaLnBrk="1" hangingPunct="1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altLang="en-US" sz="1200" dirty="0">
                <a:latin typeface="+mn-lt"/>
              </a:rPr>
              <a:t>Faster GPU-GPU communication</a:t>
            </a:r>
          </a:p>
          <a:p>
            <a:pPr marL="114300" indent="-114300" eaLnBrk="1" hangingPunct="1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altLang="en-US" sz="1200" dirty="0">
                <a:latin typeface="+mn-lt"/>
              </a:rPr>
              <a:t>Breaks down barriers between CPU-GPU</a:t>
            </a:r>
          </a:p>
          <a:p>
            <a:pPr marL="114300" indent="-114300" eaLnBrk="1" hangingPunct="1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altLang="en-US" sz="1200" dirty="0">
                <a:latin typeface="+mn-lt"/>
              </a:rPr>
              <a:t>New system architectures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4404255" y="816021"/>
            <a:ext cx="7938" cy="3770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10"/>
          <p:cNvSpPr>
            <a:spLocks noChangeArrowheads="1"/>
          </p:cNvSpPr>
          <p:nvPr/>
        </p:nvSpPr>
        <p:spPr bwMode="auto">
          <a:xfrm>
            <a:off x="1354040" y="3321033"/>
            <a:ext cx="549473" cy="281925"/>
          </a:xfrm>
          <a:prstGeom prst="rect">
            <a:avLst/>
          </a:prstGeom>
          <a:solidFill>
            <a:srgbClr val="8CC63F"/>
          </a:solidFill>
          <a:ln w="28575" algn="ctr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306141">
              <a:defRPr/>
            </a:pPr>
            <a:r>
              <a:rPr lang="en-US" sz="1200" dirty="0">
                <a:solidFill>
                  <a:schemeClr val="lt1"/>
                </a:solidFill>
                <a:ea typeface="ヒラギノ角ゴ Pro W3" charset="0"/>
              </a:rPr>
              <a:t>PSL</a:t>
            </a:r>
          </a:p>
        </p:txBody>
      </p:sp>
    </p:spTree>
    <p:extLst>
      <p:ext uri="{BB962C8B-B14F-4D97-AF65-F5344CB8AC3E}">
        <p14:creationId xmlns:p14="http://schemas.microsoft.com/office/powerpoint/2010/main" val="3445028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Collaborative Innovation between IBM and NVIDIA: POWER8 with </a:t>
            </a:r>
            <a:r>
              <a:rPr lang="en-US" dirty="0" err="1"/>
              <a:t>NVLink</a:t>
            </a:r>
            <a:br>
              <a:rPr lang="en-US" dirty="0"/>
            </a:b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948905" y="1091245"/>
            <a:ext cx="7402076" cy="3616191"/>
            <a:chOff x="948905" y="1091245"/>
            <a:chExt cx="7402076" cy="3616191"/>
          </a:xfrm>
        </p:grpSpPr>
        <p:sp>
          <p:nvSpPr>
            <p:cNvPr id="18" name="Round Diagonal Corner Rectangle 17"/>
            <p:cNvSpPr/>
            <p:nvPr/>
          </p:nvSpPr>
          <p:spPr>
            <a:xfrm>
              <a:off x="948906" y="2457692"/>
              <a:ext cx="7402075" cy="1246343"/>
            </a:xfrm>
            <a:prstGeom prst="round2Diag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Ins="4114800" rtlCol="0" anchor="ctr"/>
            <a:lstStyle/>
            <a:p>
              <a:pPr>
                <a:buNone/>
              </a:pPr>
              <a:r>
                <a:rPr lang="en-US" sz="1200" b="1" dirty="0">
                  <a:solidFill>
                    <a:schemeClr val="bg1"/>
                  </a:solidFill>
                </a:rPr>
                <a:t>Built for Developer Goals</a:t>
              </a:r>
            </a:p>
            <a:p>
              <a:pPr>
                <a:buNone/>
              </a:pPr>
              <a:r>
                <a:rPr lang="en-US" sz="900" dirty="0">
                  <a:solidFill>
                    <a:schemeClr val="bg1"/>
                  </a:solidFill>
                </a:rPr>
                <a:t>Think less about architecture in code</a:t>
              </a:r>
            </a:p>
            <a:p>
              <a:pPr>
                <a:buNone/>
              </a:pPr>
              <a:r>
                <a:rPr lang="en-US" sz="900" dirty="0">
                  <a:solidFill>
                    <a:schemeClr val="bg1"/>
                  </a:solidFill>
                </a:rPr>
                <a:t>Break apart my problem less</a:t>
              </a:r>
            </a:p>
            <a:p>
              <a:pPr>
                <a:buNone/>
              </a:pPr>
              <a:r>
                <a:rPr lang="en-US" sz="900" dirty="0">
                  <a:solidFill>
                    <a:schemeClr val="bg1"/>
                  </a:solidFill>
                </a:rPr>
                <a:t>Spend less time optimizing</a:t>
              </a:r>
            </a:p>
            <a:p>
              <a:pPr>
                <a:buNone/>
              </a:pPr>
              <a:r>
                <a:rPr lang="en-US" sz="900" dirty="0">
                  <a:solidFill>
                    <a:schemeClr val="bg1"/>
                  </a:solidFill>
                </a:rPr>
                <a:t>Write simpler code</a:t>
              </a:r>
            </a:p>
          </p:txBody>
        </p:sp>
        <p:sp>
          <p:nvSpPr>
            <p:cNvPr id="17" name="Round Diagonal Corner Rectangle 16"/>
            <p:cNvSpPr/>
            <p:nvPr/>
          </p:nvSpPr>
          <p:spPr>
            <a:xfrm>
              <a:off x="948906" y="1091245"/>
              <a:ext cx="7402075" cy="1246343"/>
            </a:xfrm>
            <a:prstGeom prst="round2DiagRect">
              <a:avLst/>
            </a:prstGeom>
            <a:gradFill>
              <a:gsLst>
                <a:gs pos="0">
                  <a:schemeClr val="accent4"/>
                </a:gs>
                <a:gs pos="50000">
                  <a:schemeClr val="accent4">
                    <a:lumMod val="75000"/>
                  </a:schemeClr>
                </a:gs>
                <a:gs pos="50000">
                  <a:schemeClr val="bg1"/>
                </a:gs>
                <a:gs pos="100000">
                  <a:schemeClr val="bg1"/>
                </a:gs>
              </a:gsLst>
              <a:lin ang="0" scaled="0"/>
            </a:gradFill>
            <a:ln>
              <a:solidFill>
                <a:schemeClr val="accent3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Ins="4114800" rtlCol="0" anchor="ctr"/>
            <a:lstStyle/>
            <a:p>
              <a:pPr>
                <a:buNone/>
              </a:pPr>
              <a:r>
                <a:rPr lang="en-US" sz="1200" b="1" dirty="0">
                  <a:solidFill>
                    <a:schemeClr val="bg1"/>
                  </a:solidFill>
                </a:rPr>
                <a:t>Casting </a:t>
              </a:r>
              <a:r>
                <a:rPr lang="en-US" sz="1200" b="1" dirty="0" err="1">
                  <a:solidFill>
                    <a:schemeClr val="bg1"/>
                  </a:solidFill>
                </a:rPr>
                <a:t>NVLink</a:t>
              </a:r>
              <a:r>
                <a:rPr lang="en-US" sz="1200" b="1" dirty="0">
                  <a:solidFill>
                    <a:schemeClr val="bg1"/>
                  </a:solidFill>
                </a:rPr>
                <a:t> into Silicon</a:t>
              </a:r>
            </a:p>
            <a:p>
              <a:pPr>
                <a:buNone/>
              </a:pPr>
              <a:r>
                <a:rPr lang="en-US" sz="900" dirty="0">
                  <a:solidFill>
                    <a:schemeClr val="bg1"/>
                  </a:solidFill>
                </a:rPr>
                <a:t>IBM: transistors and I/O to </a:t>
              </a:r>
              <a:r>
                <a:rPr lang="en-US" sz="900" dirty="0" err="1">
                  <a:solidFill>
                    <a:schemeClr val="bg1"/>
                  </a:solidFill>
                </a:rPr>
                <a:t>NVLink</a:t>
              </a:r>
              <a:r>
                <a:rPr lang="en-US" sz="900" dirty="0">
                  <a:solidFill>
                    <a:schemeClr val="bg1"/>
                  </a:solidFill>
                </a:rPr>
                <a:t> on CPU</a:t>
              </a:r>
            </a:p>
            <a:p>
              <a:pPr>
                <a:buNone/>
              </a:pPr>
              <a:r>
                <a:rPr lang="en-US" sz="900" dirty="0">
                  <a:solidFill>
                    <a:schemeClr val="bg1"/>
                  </a:solidFill>
                </a:rPr>
                <a:t>NVIDIA: deep interface into GPU (</a:t>
              </a:r>
              <a:r>
                <a:rPr lang="en-US" sz="900" dirty="0" err="1">
                  <a:solidFill>
                    <a:schemeClr val="bg1"/>
                  </a:solidFill>
                </a:rPr>
                <a:t>NVLink</a:t>
              </a:r>
              <a:r>
                <a:rPr lang="en-US" sz="900" dirty="0">
                  <a:solidFill>
                    <a:schemeClr val="bg1"/>
                  </a:solidFill>
                </a:rPr>
                <a:t>)</a:t>
              </a:r>
            </a:p>
            <a:p>
              <a:pPr>
                <a:buNone/>
              </a:pPr>
              <a:r>
                <a:rPr lang="en-US" sz="900" dirty="0">
                  <a:solidFill>
                    <a:schemeClr val="bg1"/>
                  </a:solidFill>
                </a:rPr>
                <a:t>2+ years in the making</a:t>
              </a:r>
            </a:p>
            <a:p>
              <a:pPr>
                <a:buNone/>
              </a:pPr>
              <a:r>
                <a:rPr lang="en-US" sz="900" dirty="0">
                  <a:solidFill>
                    <a:schemeClr val="bg1"/>
                  </a:solidFill>
                </a:rPr>
                <a:t>2.5X the bandwidth from CPU:GPU, </a:t>
              </a:r>
              <a:br>
                <a:rPr lang="en-US" sz="900" dirty="0">
                  <a:solidFill>
                    <a:schemeClr val="bg1"/>
                  </a:solidFill>
                </a:rPr>
              </a:br>
              <a:r>
                <a:rPr lang="en-US" sz="900" dirty="0">
                  <a:solidFill>
                    <a:schemeClr val="bg1"/>
                  </a:solidFill>
                </a:rPr>
                <a:t>built into the chip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450655" y="3030510"/>
              <a:ext cx="8550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sz="900" dirty="0">
                  <a:solidFill>
                    <a:schemeClr val="accent3">
                      <a:lumMod val="95000"/>
                    </a:schemeClr>
                  </a:solidFill>
                  <a:cs typeface="Chalkboard"/>
                </a:rPr>
                <a:t>with NVLink</a:t>
              </a:r>
              <a:r>
                <a:rPr lang="en-US" sz="900" baseline="30000" dirty="0">
                  <a:solidFill>
                    <a:schemeClr val="accent3">
                      <a:lumMod val="95000"/>
                    </a:schemeClr>
                  </a:solidFill>
                  <a:cs typeface="Chalkboard"/>
                </a:rPr>
                <a:t>™</a:t>
              </a:r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27542" y="1191404"/>
              <a:ext cx="1435793" cy="1064900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16440" y="2590918"/>
              <a:ext cx="1619813" cy="987734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41743" y="2584360"/>
              <a:ext cx="1625470" cy="994292"/>
            </a:xfrm>
            <a:prstGeom prst="rect">
              <a:avLst/>
            </a:prstGeom>
          </p:spPr>
        </p:pic>
        <p:sp>
          <p:nvSpPr>
            <p:cNvPr id="8" name="Round Diagonal Corner Rectangle 7"/>
            <p:cNvSpPr/>
            <p:nvPr/>
          </p:nvSpPr>
          <p:spPr>
            <a:xfrm>
              <a:off x="948905" y="3836905"/>
              <a:ext cx="7402075" cy="870531"/>
            </a:xfrm>
            <a:prstGeom prst="round2DiagRect">
              <a:avLst/>
            </a:prstGeom>
            <a:solidFill>
              <a:srgbClr val="F19D19">
                <a:alpha val="50196"/>
              </a:srgb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r>
                <a:rPr lang="en-US" sz="1100" dirty="0">
                  <a:solidFill>
                    <a:schemeClr val="tx1"/>
                  </a:solidFill>
                </a:rPr>
                <a:t>Don’t overthink your hardware</a:t>
              </a:r>
            </a:p>
            <a:p>
              <a:pPr algn="ctr">
                <a:buNone/>
              </a:pPr>
              <a:r>
                <a:rPr lang="en-US" sz="1100" dirty="0">
                  <a:solidFill>
                    <a:schemeClr val="tx1"/>
                  </a:solidFill>
                </a:rPr>
                <a:t>Don’t waste time writing for data movement</a:t>
              </a:r>
            </a:p>
            <a:p>
              <a:pPr algn="ctr">
                <a:buNone/>
              </a:pPr>
              <a:r>
                <a:rPr lang="en-US" sz="1100" dirty="0">
                  <a:solidFill>
                    <a:schemeClr val="tx1"/>
                  </a:solidFill>
                </a:rPr>
                <a:t>Easily unleash the parallelism of your GPU</a:t>
              </a: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4787011" y="1413832"/>
              <a:ext cx="1146194" cy="586794"/>
              <a:chOff x="4679844" y="2451354"/>
              <a:chExt cx="1426268" cy="802741"/>
            </a:xfrm>
          </p:grpSpPr>
          <p:pic>
            <p:nvPicPr>
              <p:cNvPr id="37" name="Picture 36"/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806399" y="2803800"/>
                <a:ext cx="1299713" cy="450295"/>
              </a:xfrm>
              <a:prstGeom prst="rect">
                <a:avLst/>
              </a:prstGeom>
            </p:spPr>
          </p:pic>
          <p:sp>
            <p:nvSpPr>
              <p:cNvPr id="14" name="TextBox 13"/>
              <p:cNvSpPr txBox="1"/>
              <p:nvPr/>
            </p:nvSpPr>
            <p:spPr>
              <a:xfrm>
                <a:off x="4679844" y="2451354"/>
                <a:ext cx="1039637" cy="6526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US" sz="1000" dirty="0">
                    <a:solidFill>
                      <a:srgbClr val="003B61"/>
                    </a:solidFill>
                  </a:rPr>
                  <a:t>Embedded </a:t>
                </a:r>
              </a:p>
              <a:p>
                <a:pPr>
                  <a:buNone/>
                </a:pPr>
                <a:r>
                  <a:rPr lang="en-US" sz="1000" dirty="0">
                    <a:solidFill>
                      <a:srgbClr val="003B61"/>
                    </a:solidFill>
                  </a:rPr>
                  <a:t>NVLink</a:t>
                </a:r>
                <a:r>
                  <a:rPr lang="en-US" sz="1000" baseline="30000" dirty="0">
                    <a:solidFill>
                      <a:srgbClr val="003B61"/>
                    </a:solidFill>
                    <a:cs typeface="Chalkboard"/>
                  </a:rPr>
                  <a:t>™</a:t>
                </a:r>
                <a:r>
                  <a:rPr lang="en-US" sz="1000" baseline="30000" dirty="0">
                    <a:cs typeface="Chalkboard"/>
                  </a:rPr>
                  <a:t> </a:t>
                </a:r>
                <a:endParaRPr lang="en-US" sz="1000" baseline="30000" dirty="0">
                  <a:solidFill>
                    <a:srgbClr val="003B61"/>
                  </a:solidFill>
                </a:endParaRPr>
              </a:p>
            </p:txBody>
          </p:sp>
        </p:grpSp>
        <p:sp>
          <p:nvSpPr>
            <p:cNvPr id="9" name="Rounded Rectangular Callout 8"/>
            <p:cNvSpPr/>
            <p:nvPr/>
          </p:nvSpPr>
          <p:spPr>
            <a:xfrm>
              <a:off x="6363623" y="2060048"/>
              <a:ext cx="1551204" cy="244879"/>
            </a:xfrm>
            <a:prstGeom prst="wedgeRoundRectCallout">
              <a:avLst>
                <a:gd name="adj1" fmla="val -97897"/>
                <a:gd name="adj2" fmla="val -157707"/>
                <a:gd name="adj3" fmla="val 16667"/>
              </a:avLst>
            </a:prstGeom>
            <a:solidFill>
              <a:schemeClr val="accent6">
                <a:alpha val="40000"/>
              </a:schemeClr>
            </a:solidFill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endParaRPr lang="en-US" sz="1200"/>
            </a:p>
          </p:txBody>
        </p:sp>
        <p:sp>
          <p:nvSpPr>
            <p:cNvPr id="38" name="Rounded Rectangular Callout 37"/>
            <p:cNvSpPr/>
            <p:nvPr/>
          </p:nvSpPr>
          <p:spPr>
            <a:xfrm>
              <a:off x="6289123" y="2766510"/>
              <a:ext cx="240654" cy="641181"/>
            </a:xfrm>
            <a:prstGeom prst="wedgeRoundRectCallout">
              <a:avLst>
                <a:gd name="adj1" fmla="val 468605"/>
                <a:gd name="adj2" fmla="val 30120"/>
                <a:gd name="adj3" fmla="val 16667"/>
              </a:avLst>
            </a:prstGeom>
            <a:solidFill>
              <a:schemeClr val="accent6">
                <a:alpha val="40000"/>
              </a:schemeClr>
            </a:solidFill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endParaRPr lang="en-US" sz="1200"/>
            </a:p>
          </p:txBody>
        </p:sp>
        <p:sp>
          <p:nvSpPr>
            <p:cNvPr id="39" name="Rounded Rectangular Callout 38"/>
            <p:cNvSpPr/>
            <p:nvPr/>
          </p:nvSpPr>
          <p:spPr>
            <a:xfrm>
              <a:off x="6909823" y="2770043"/>
              <a:ext cx="240654" cy="641181"/>
            </a:xfrm>
            <a:prstGeom prst="wedgeRoundRectCallout">
              <a:avLst>
                <a:gd name="adj1" fmla="val 199557"/>
                <a:gd name="adj2" fmla="val 28412"/>
                <a:gd name="adj3" fmla="val 16667"/>
              </a:avLst>
            </a:prstGeom>
            <a:solidFill>
              <a:schemeClr val="accent6">
                <a:alpha val="40000"/>
              </a:schemeClr>
            </a:solidFill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endParaRPr lang="en-US" sz="1200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33488" y="2437747"/>
            <a:ext cx="1112771" cy="85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815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Accelerator cards announced at OpenPOWER Summit in April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87952" y="4499266"/>
            <a:ext cx="60329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Nallatech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 team explaining CAPI Flash card: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Arial" panose="020B0604020202020204" pitchFamily="34" charset="0"/>
                <a:hlinkClick r:id="rId2"/>
              </a:rPr>
              <a:t>https://www.youtube.com/watch?v=1n_ceKkCRuk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873" y="858737"/>
            <a:ext cx="6439248" cy="3488946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 bwMode="auto">
          <a:xfrm>
            <a:off x="3334777" y="1430439"/>
            <a:ext cx="1615440" cy="1805940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endParaRPr lang="en-US" sz="2000" dirty="0">
              <a:solidFill>
                <a:srgbClr val="191919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kern="0">
                <a:latin typeface="Arial" pitchFamily="34" charset="0"/>
              </a:rPr>
              <a:t>|	</a:t>
            </a:r>
            <a:fld id="{98B367AA-5497-4605-8FE1-31B1D8BC0D7C}" type="slidenum">
              <a:rPr lang="en-US" altLang="en-US" b="1" kern="0" smtClean="0">
                <a:solidFill>
                  <a:srgbClr val="FFFFFF"/>
                </a:solidFill>
                <a:latin typeface="Arial" pitchFamily="34" charset="0"/>
              </a:rPr>
              <a:pPr fontAlgn="auto">
                <a:spcAft>
                  <a:spcPts val="0"/>
                </a:spcAft>
                <a:defRPr/>
              </a:pPr>
              <a:t>9</a:t>
            </a:fld>
            <a:endParaRPr lang="en-US" altLang="en-US" b="1" kern="0" dirty="0">
              <a:solidFill>
                <a:srgbClr val="FFFFFF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532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IBM Systems Template 12/8/15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Expert_integrated_systems_PureSystems_PPT_template_white_standard_V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effectLst/>
      </a:spPr>
      <a:bodyPr lIns="91433" tIns="45716" rIns="91433" bIns="45716" rtlCol="0" anchor="ctr"/>
      <a:lstStyle>
        <a:defPPr algn="ctr">
          <a:defRPr sz="1100" dirty="0">
            <a:latin typeface="Arial" panose="020B0604020202020204" pitchFamily="34" charset="0"/>
          </a:defRPr>
        </a:defPPr>
      </a:lstStyle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spcBef>
            <a:spcPts val="0"/>
          </a:spcBef>
          <a:buNone/>
          <a:defRPr sz="1600" dirty="0" err="1" smtClean="0">
            <a:solidFill>
              <a:srgbClr val="666666"/>
            </a:solidFill>
          </a:defRPr>
        </a:defPPr>
      </a:lstStyle>
    </a:txDef>
  </a:objectDefaults>
  <a:extraClrSchemeLst>
    <a:extraClrScheme>
      <a:clrScheme name="Expert_integrated_systems_PureSystems_PPT_template_white_standard_V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rt_integrated_systems_PureSystems_PPT_template_white_standard_V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rt_integrated_systems_PureSystems_PPT_template_white_standard_V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rt_integrated_systems_PureSystems_PPT_template_white_standard_V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rt_integrated_systems_PureSystems_PPT_template_white_standard_V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rt_integrated_systems_PureSystems_PPT_template_white_standard_V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xpert_integrated_systems_PureSystems_PPT_template_white_standard_V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xpert_integrated_systems_PureSystems_PPT_template_white_standard_V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xpert_integrated_systems_PureSystems_PPT_template_white_standard_V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xpert_integrated_systems_PureSystems_PPT_template_white_standard_V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xpert_integrated_systems_PureSystems_PPT_template_white_standard_V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xpert_integrated_systems_PureSystems_PPT_template_white_standard_V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xpert_integrated_systems_PureSystems_PPT_template_white_standard_V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rt_integrated_systems_PureSystems_PPT_template_white_standard_V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rt_integrated_systems_PureSystems_PPT_template_white_standard_V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rt_integrated_systems_PureSystems_PPT_template_white_standard_V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rt_integrated_systems_PureSystems_PPT_template_white_standard_V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rt_integrated_systems_PureSystems_PPT_template_white_standard_V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xpert_integrated_systems_PureSystems_PPT_template_white_standard_V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xpert_integrated_systems_PureSystems_PPT_template_white_standard_V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xpert_integrated_systems_PureSystems_PPT_template_white_standard_V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xpert_integrated_systems_PureSystems_PPT_template_white_standard_V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xpert_integrated_systems_PureSystems_PPT_template_white_standard_V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xpert_integrated_systems_PureSystems_PPT_template_white_standard_V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xpert_integrated_systems_PureSystems_PPT_template_white_standard_V3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6699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rt_integrated_systems_PureSystems_PPT_template_white_standard_V3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3D1F5"/>
        </a:accent1>
        <a:accent2>
          <a:srgbClr val="00649D"/>
        </a:accent2>
        <a:accent3>
          <a:srgbClr val="FFFFFF"/>
        </a:accent3>
        <a:accent4>
          <a:srgbClr val="000000"/>
        </a:accent4>
        <a:accent5>
          <a:srgbClr val="C1E5F9"/>
        </a:accent5>
        <a:accent6>
          <a:srgbClr val="005A8E"/>
        </a:accent6>
        <a:hlink>
          <a:srgbClr val="B8006E"/>
        </a:hlink>
        <a:folHlink>
          <a:srgbClr val="8CC63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uperComputing 2016 Template_v3.potx [Read-Only]" id="{59906CA5-F5A2-41A1-9040-303AD913CEB8}" vid="{F0E9281E-6337-410F-8B85-4B5D4230DE7F}"/>
    </a:ext>
  </a:extLst>
</a:theme>
</file>

<file path=ppt/theme/theme2.xml><?xml version="1.0" encoding="utf-8"?>
<a:theme xmlns:a="http://schemas.openxmlformats.org/drawingml/2006/main" name="1_IBM Systems Template 12/8/15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83D1F5"/>
      </a:accent1>
      <a:accent2>
        <a:srgbClr val="00649D"/>
      </a:accent2>
      <a:accent3>
        <a:srgbClr val="FFFFFF"/>
      </a:accent3>
      <a:accent4>
        <a:srgbClr val="000000"/>
      </a:accent4>
      <a:accent5>
        <a:srgbClr val="C1E5F9"/>
      </a:accent5>
      <a:accent6>
        <a:srgbClr val="005A8E"/>
      </a:accent6>
      <a:hlink>
        <a:srgbClr val="00649D"/>
      </a:hlink>
      <a:folHlink>
        <a:srgbClr val="00649D"/>
      </a:folHlink>
    </a:clrScheme>
    <a:fontScheme name="Expert_integrated_systems_PureSystems_PPT_template_white_standard_V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effectLst/>
      </a:spPr>
      <a:bodyPr lIns="91433" tIns="45716" rIns="91433" bIns="45716" rtlCol="0" anchor="ctr"/>
      <a:lstStyle>
        <a:defPPr algn="ctr">
          <a:defRPr sz="1100" dirty="0">
            <a:latin typeface="Arial" panose="020B0604020202020204" pitchFamily="34" charset="0"/>
          </a:defRPr>
        </a:defPPr>
      </a:lstStyle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spcBef>
            <a:spcPts val="0"/>
          </a:spcBef>
          <a:buNone/>
          <a:defRPr sz="1600" dirty="0" err="1" smtClean="0">
            <a:solidFill>
              <a:srgbClr val="666666"/>
            </a:solidFill>
          </a:defRPr>
        </a:defPPr>
      </a:lstStyle>
    </a:txDef>
  </a:objectDefaults>
  <a:extraClrSchemeLst>
    <a:extraClrScheme>
      <a:clrScheme name="Expert_integrated_systems_PureSystems_PPT_template_white_standard_V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rt_integrated_systems_PureSystems_PPT_template_white_standard_V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rt_integrated_systems_PureSystems_PPT_template_white_standard_V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rt_integrated_systems_PureSystems_PPT_template_white_standard_V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rt_integrated_systems_PureSystems_PPT_template_white_standard_V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rt_integrated_systems_PureSystems_PPT_template_white_standard_V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xpert_integrated_systems_PureSystems_PPT_template_white_standard_V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xpert_integrated_systems_PureSystems_PPT_template_white_standard_V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xpert_integrated_systems_PureSystems_PPT_template_white_standard_V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xpert_integrated_systems_PureSystems_PPT_template_white_standard_V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xpert_integrated_systems_PureSystems_PPT_template_white_standard_V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xpert_integrated_systems_PureSystems_PPT_template_white_standard_V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xpert_integrated_systems_PureSystems_PPT_template_white_standard_V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rt_integrated_systems_PureSystems_PPT_template_white_standard_V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rt_integrated_systems_PureSystems_PPT_template_white_standard_V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rt_integrated_systems_PureSystems_PPT_template_white_standard_V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rt_integrated_systems_PureSystems_PPT_template_white_standard_V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rt_integrated_systems_PureSystems_PPT_template_white_standard_V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xpert_integrated_systems_PureSystems_PPT_template_white_standard_V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xpert_integrated_systems_PureSystems_PPT_template_white_standard_V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xpert_integrated_systems_PureSystems_PPT_template_white_standard_V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xpert_integrated_systems_PureSystems_PPT_template_white_standard_V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xpert_integrated_systems_PureSystems_PPT_template_white_standard_V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xpert_integrated_systems_PureSystems_PPT_template_white_standard_V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xpert_integrated_systems_PureSystems_PPT_template_white_standard_V3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6699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rt_integrated_systems_PureSystems_PPT_template_white_standard_V3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3D1F5"/>
        </a:accent1>
        <a:accent2>
          <a:srgbClr val="00649D"/>
        </a:accent2>
        <a:accent3>
          <a:srgbClr val="FFFFFF"/>
        </a:accent3>
        <a:accent4>
          <a:srgbClr val="000000"/>
        </a:accent4>
        <a:accent5>
          <a:srgbClr val="C1E5F9"/>
        </a:accent5>
        <a:accent6>
          <a:srgbClr val="005A8E"/>
        </a:accent6>
        <a:hlink>
          <a:srgbClr val="B8006E"/>
        </a:hlink>
        <a:folHlink>
          <a:srgbClr val="8CC63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IBM_Power_Systems_template II">
  <a:themeElements>
    <a:clrScheme name="Custom 1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D077"/>
      </a:hlink>
      <a:folHlink>
        <a:srgbClr val="D1FF47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gradFill flip="none" rotWithShape="1">
          <a:gsLst>
            <a:gs pos="0">
              <a:schemeClr val="accent5">
                <a:lumMod val="75000"/>
              </a:schemeClr>
            </a:gs>
            <a:gs pos="50000">
              <a:schemeClr val="accent5">
                <a:lumMod val="90000"/>
              </a:schemeClr>
            </a:gs>
            <a:gs pos="100000">
              <a:schemeClr val="hlink">
                <a:tint val="23500"/>
                <a:satMod val="160000"/>
              </a:schemeClr>
            </a:gs>
          </a:gsLst>
          <a:lin ang="2700000" scaled="1"/>
          <a:tileRect/>
        </a:gradFill>
        <a:ln w="9525">
          <a:solidFill>
            <a:schemeClr val="bg1"/>
          </a:solidFill>
          <a:miter lim="800000"/>
          <a:headEnd/>
          <a:tailEnd/>
        </a:ln>
        <a:effectLst>
          <a:outerShdw dist="12700" dir="5400000" algn="t" rotWithShape="0">
            <a:srgbClr val="000000">
              <a:alpha val="9000"/>
            </a:srgbClr>
          </a:outerShdw>
        </a:effectLst>
      </a:spPr>
      <a:bodyPr lIns="210312" tIns="60960" rIns="90000" bIns="60960"/>
      <a:lstStyle>
        <a:defPPr marL="342900" indent="-342900" defTabSz="711200" eaLnBrk="1" hangingPunct="1">
          <a:spcBef>
            <a:spcPct val="40000"/>
          </a:spcBef>
          <a:defRPr sz="1200" b="1" i="1" dirty="0">
            <a:latin typeface="Arial" charset="0"/>
            <a:ea typeface="+mn-ea"/>
          </a:defRPr>
        </a:defPPr>
      </a:lstStyle>
    </a:sp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IBM Systems Template 12/8/15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83D1F5"/>
      </a:accent1>
      <a:accent2>
        <a:srgbClr val="00649D"/>
      </a:accent2>
      <a:accent3>
        <a:srgbClr val="FFFFFF"/>
      </a:accent3>
      <a:accent4>
        <a:srgbClr val="000000"/>
      </a:accent4>
      <a:accent5>
        <a:srgbClr val="C1E5F9"/>
      </a:accent5>
      <a:accent6>
        <a:srgbClr val="005A8E"/>
      </a:accent6>
      <a:hlink>
        <a:srgbClr val="00649D"/>
      </a:hlink>
      <a:folHlink>
        <a:srgbClr val="00649D"/>
      </a:folHlink>
    </a:clrScheme>
    <a:fontScheme name="Expert_integrated_systems_PureSystems_PPT_template_white_standard_V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effectLst/>
      </a:spPr>
      <a:bodyPr lIns="91433" tIns="45716" rIns="91433" bIns="45716" rtlCol="0" anchor="ctr"/>
      <a:lstStyle>
        <a:defPPr algn="ctr">
          <a:defRPr sz="1100" dirty="0">
            <a:latin typeface="Arial" panose="020B0604020202020204" pitchFamily="34" charset="0"/>
          </a:defRPr>
        </a:defPPr>
      </a:lstStyle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spcBef>
            <a:spcPts val="0"/>
          </a:spcBef>
          <a:buNone/>
          <a:defRPr sz="1600" dirty="0" err="1" smtClean="0">
            <a:solidFill>
              <a:srgbClr val="666666"/>
            </a:solidFill>
          </a:defRPr>
        </a:defPPr>
      </a:lstStyle>
    </a:txDef>
  </a:objectDefaults>
  <a:extraClrSchemeLst>
    <a:extraClrScheme>
      <a:clrScheme name="Expert_integrated_systems_PureSystems_PPT_template_white_standard_V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rt_integrated_systems_PureSystems_PPT_template_white_standard_V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rt_integrated_systems_PureSystems_PPT_template_white_standard_V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rt_integrated_systems_PureSystems_PPT_template_white_standard_V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rt_integrated_systems_PureSystems_PPT_template_white_standard_V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rt_integrated_systems_PureSystems_PPT_template_white_standard_V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xpert_integrated_systems_PureSystems_PPT_template_white_standard_V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xpert_integrated_systems_PureSystems_PPT_template_white_standard_V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xpert_integrated_systems_PureSystems_PPT_template_white_standard_V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xpert_integrated_systems_PureSystems_PPT_template_white_standard_V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xpert_integrated_systems_PureSystems_PPT_template_white_standard_V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xpert_integrated_systems_PureSystems_PPT_template_white_standard_V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xpert_integrated_systems_PureSystems_PPT_template_white_standard_V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rt_integrated_systems_PureSystems_PPT_template_white_standard_V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rt_integrated_systems_PureSystems_PPT_template_white_standard_V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rt_integrated_systems_PureSystems_PPT_template_white_standard_V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rt_integrated_systems_PureSystems_PPT_template_white_standard_V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rt_integrated_systems_PureSystems_PPT_template_white_standard_V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xpert_integrated_systems_PureSystems_PPT_template_white_standard_V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xpert_integrated_systems_PureSystems_PPT_template_white_standard_V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xpert_integrated_systems_PureSystems_PPT_template_white_standard_V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xpert_integrated_systems_PureSystems_PPT_template_white_standard_V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xpert_integrated_systems_PureSystems_PPT_template_white_standard_V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xpert_integrated_systems_PureSystems_PPT_template_white_standard_V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xpert_integrated_systems_PureSystems_PPT_template_white_standard_V3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6699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rt_integrated_systems_PureSystems_PPT_template_white_standard_V3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3D1F5"/>
        </a:accent1>
        <a:accent2>
          <a:srgbClr val="00649D"/>
        </a:accent2>
        <a:accent3>
          <a:srgbClr val="FFFFFF"/>
        </a:accent3>
        <a:accent4>
          <a:srgbClr val="000000"/>
        </a:accent4>
        <a:accent5>
          <a:srgbClr val="C1E5F9"/>
        </a:accent5>
        <a:accent6>
          <a:srgbClr val="005A8E"/>
        </a:accent6>
        <a:hlink>
          <a:srgbClr val="B8006E"/>
        </a:hlink>
        <a:folHlink>
          <a:srgbClr val="8CC63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50449</TotalTime>
  <Words>1097</Words>
  <Application>Microsoft Office PowerPoint</Application>
  <PresentationFormat>On-screen Show (16:9)</PresentationFormat>
  <Paragraphs>229</Paragraphs>
  <Slides>14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14</vt:i4>
      </vt:variant>
    </vt:vector>
  </HeadingPairs>
  <TitlesOfParts>
    <vt:vector size="36" baseType="lpstr">
      <vt:lpstr>ＭＳ Ｐゴシック</vt:lpstr>
      <vt:lpstr>ＭＳ Ｐゴシック</vt:lpstr>
      <vt:lpstr>Arial</vt:lpstr>
      <vt:lpstr>Calibri</vt:lpstr>
      <vt:lpstr>Calibri Light</vt:lpstr>
      <vt:lpstr>Chalkboard</vt:lpstr>
      <vt:lpstr>Courier New</vt:lpstr>
      <vt:lpstr>Helvetica 65 Medium</vt:lpstr>
      <vt:lpstr>Helvetica Neue</vt:lpstr>
      <vt:lpstr>HelvNeue for IBM</vt:lpstr>
      <vt:lpstr>LubalinforIBM-Book</vt:lpstr>
      <vt:lpstr>LubalinforIBM-Demi</vt:lpstr>
      <vt:lpstr>Rockwell</vt:lpstr>
      <vt:lpstr>Source Han Sans CN Regular</vt:lpstr>
      <vt:lpstr>Wingdings</vt:lpstr>
      <vt:lpstr>ヒラギノ角ゴ Pro W3</vt:lpstr>
      <vt:lpstr>IBM Systems Template 12/8/15</vt:lpstr>
      <vt:lpstr>1_IBM Systems Template 12/8/15</vt:lpstr>
      <vt:lpstr>1_IBM_Power_Systems_template II</vt:lpstr>
      <vt:lpstr>Custom Design</vt:lpstr>
      <vt:lpstr>1_Custom Design</vt:lpstr>
      <vt:lpstr>2_IBM Systems Template 12/8/15</vt:lpstr>
      <vt:lpstr>What’s new @IBM ?</vt:lpstr>
      <vt:lpstr>The world’s view of high-performance computing has evolved</vt:lpstr>
      <vt:lpstr>We are investing for in new fields for Innovation</vt:lpstr>
      <vt:lpstr>End of Moore’s law requires a different approach for systems design</vt:lpstr>
      <vt:lpstr>OpenPOWER Community Growing Fast</vt:lpstr>
      <vt:lpstr>PowerPoint Presentation</vt:lpstr>
      <vt:lpstr>Differentiated Acceleration - CAPI and NVLink – 2016 offering</vt:lpstr>
      <vt:lpstr>Collaborative Innovation between IBM and NVIDIA: POWER8 with NVLink </vt:lpstr>
      <vt:lpstr>Accelerator cards announced at OpenPOWER Summit in April</vt:lpstr>
      <vt:lpstr>OpenCAPI to address two major technology trends</vt:lpstr>
      <vt:lpstr>OpenCAPI Performance Advantage</vt:lpstr>
      <vt:lpstr>OpenCapi Use cases</vt:lpstr>
      <vt:lpstr>IBM Power Accelerated Computing Roadmap</vt:lpstr>
      <vt:lpstr>PowerPoint Presentation</vt:lpstr>
    </vt:vector>
  </TitlesOfParts>
  <Company>IBM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Headline Subhead</dc:title>
  <dc:creator>veloVM_PC</dc:creator>
  <cp:lastModifiedBy>Laurent Vanel</cp:lastModifiedBy>
  <cp:revision>1158</cp:revision>
  <dcterms:created xsi:type="dcterms:W3CDTF">2012-08-03T03:01:15Z</dcterms:created>
  <dcterms:modified xsi:type="dcterms:W3CDTF">2016-12-20T07:23:09Z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000800f0550000000000010250300207f8000400038000</vt:lpwstr>
  </property>
</Properties>
</file>