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sldIdLst>
    <p:sldId id="260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91" r:id="rId15"/>
    <p:sldId id="268" r:id="rId16"/>
    <p:sldId id="269" r:id="rId17"/>
    <p:sldId id="323" r:id="rId18"/>
    <p:sldId id="324" r:id="rId19"/>
    <p:sldId id="325" r:id="rId20"/>
    <p:sldId id="270" r:id="rId21"/>
    <p:sldId id="271" r:id="rId22"/>
    <p:sldId id="275" r:id="rId23"/>
    <p:sldId id="276" r:id="rId24"/>
    <p:sldId id="277" r:id="rId25"/>
    <p:sldId id="279" r:id="rId26"/>
    <p:sldId id="278" r:id="rId27"/>
    <p:sldId id="280" r:id="rId28"/>
    <p:sldId id="281" r:id="rId29"/>
    <p:sldId id="290" r:id="rId30"/>
    <p:sldId id="282" r:id="rId31"/>
    <p:sldId id="283" r:id="rId32"/>
    <p:sldId id="284" r:id="rId33"/>
    <p:sldId id="293" r:id="rId34"/>
    <p:sldId id="320" r:id="rId35"/>
    <p:sldId id="314" r:id="rId36"/>
    <p:sldId id="315" r:id="rId37"/>
    <p:sldId id="316" r:id="rId38"/>
    <p:sldId id="317" r:id="rId39"/>
    <p:sldId id="286" r:id="rId40"/>
    <p:sldId id="287" r:id="rId41"/>
    <p:sldId id="288" r:id="rId42"/>
    <p:sldId id="321" r:id="rId43"/>
    <p:sldId id="322" r:id="rId44"/>
    <p:sldId id="326" r:id="rId45"/>
    <p:sldId id="292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>
          <p15:clr>
            <a:srgbClr val="A4A3A4"/>
          </p15:clr>
        </p15:guide>
        <p15:guide id="2" orient="horz" pos="2893">
          <p15:clr>
            <a:srgbClr val="A4A3A4"/>
          </p15:clr>
        </p15:guide>
        <p15:guide id="3" orient="horz" pos="539">
          <p15:clr>
            <a:srgbClr val="A4A3A4"/>
          </p15:clr>
        </p15:guide>
        <p15:guide id="4" orient="horz" pos="479">
          <p15:clr>
            <a:srgbClr val="A4A3A4"/>
          </p15:clr>
        </p15:guide>
        <p15:guide id="5" orient="horz" pos="2978">
          <p15:clr>
            <a:srgbClr val="A4A3A4"/>
          </p15:clr>
        </p15:guide>
        <p15:guide id="6" pos="5561">
          <p15:clr>
            <a:srgbClr val="A4A3A4"/>
          </p15:clr>
        </p15:guide>
        <p15:guide id="7" pos="225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20C0F-F489-A1DF-AD9A-CEBA7B85E90E}" name="Luzzi, Erica" initials="LE" userId="Luzzi, Eric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F47"/>
    <a:srgbClr val="A78133"/>
    <a:srgbClr val="FECD10"/>
    <a:srgbClr val="D680A1"/>
    <a:srgbClr val="AA4971"/>
    <a:srgbClr val="C86580"/>
    <a:srgbClr val="B44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71" d="100"/>
          <a:sy n="171" d="100"/>
        </p:scale>
        <p:origin x="464" y="120"/>
      </p:cViewPr>
      <p:guideLst>
        <p:guide orient="horz" pos="123"/>
        <p:guide orient="horz" pos="2893"/>
        <p:guide orient="horz" pos="539"/>
        <p:guide orient="horz" pos="479"/>
        <p:guide orient="horz" pos="2978"/>
        <p:guide pos="5561"/>
        <p:guide pos="2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053F9-E43D-440F-9C9F-FD0D4EDBA8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530" cy="5143500"/>
          </a:xfrm>
          <a:prstGeom prst="rect">
            <a:avLst/>
          </a:prstGeom>
        </p:spPr>
      </p:pic>
      <p:pic>
        <p:nvPicPr>
          <p:cNvPr id="8" name="Picture 7" descr="Europlanet logo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87" y="522832"/>
            <a:ext cx="4209663" cy="7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8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84" y="3305176"/>
            <a:ext cx="8449566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6784" y="2180035"/>
            <a:ext cx="8449566" cy="112514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8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738" y="837406"/>
            <a:ext cx="4244612" cy="3757217"/>
          </a:xfrm>
        </p:spPr>
        <p:txBody>
          <a:bodyPr/>
          <a:lstStyle>
            <a:lvl1pPr>
              <a:defRPr sz="2800"/>
            </a:lvl1pPr>
            <a:lvl2pPr marL="800100" indent="-342900">
              <a:buFont typeface="Arial"/>
              <a:buChar char="•"/>
              <a:defRPr sz="2400"/>
            </a:lvl2pPr>
            <a:lvl3pPr marL="1257300" indent="-342900">
              <a:buFont typeface="Arial"/>
              <a:buChar char="•"/>
              <a:defRPr sz="2400"/>
            </a:lvl3pPr>
            <a:lvl4pPr marL="1714500" indent="-342900">
              <a:buFont typeface="Arial"/>
              <a:buChar char="•"/>
              <a:defRPr sz="2400"/>
            </a:lvl4pPr>
            <a:lvl5pPr marL="2171700" indent="-3429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1738" y="837406"/>
            <a:ext cx="4244612" cy="3757217"/>
          </a:xfrm>
        </p:spPr>
        <p:txBody>
          <a:bodyPr/>
          <a:lstStyle>
            <a:lvl1pPr>
              <a:defRPr sz="2800"/>
            </a:lvl1pPr>
            <a:lvl2pPr marL="800100" indent="-342900">
              <a:buFont typeface="Arial"/>
              <a:buChar char="•"/>
              <a:defRPr sz="2400"/>
            </a:lvl2pPr>
            <a:lvl3pPr marL="1257300" indent="-342900">
              <a:buFont typeface="Arial"/>
              <a:buChar char="•"/>
              <a:defRPr sz="2400"/>
            </a:lvl3pPr>
            <a:lvl4pPr marL="1714500" indent="-342900">
              <a:buFont typeface="Arial"/>
              <a:buChar char="•"/>
              <a:defRPr sz="2400"/>
            </a:lvl4pPr>
            <a:lvl5pPr marL="2171700" indent="-3429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70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738" y="859085"/>
            <a:ext cx="424614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738" y="1421801"/>
            <a:ext cx="4246145" cy="3152525"/>
          </a:xfrm>
        </p:spPr>
        <p:txBody>
          <a:bodyPr/>
          <a:lstStyle>
            <a:lvl1pPr>
              <a:defRPr sz="2400"/>
            </a:lvl1pPr>
            <a:lvl2pPr marL="800100" indent="-342900">
              <a:buFont typeface="Arial"/>
              <a:buChar char="•"/>
              <a:defRPr sz="2400"/>
            </a:lvl2pPr>
            <a:lvl3pPr marL="1257300" indent="-342900">
              <a:buFont typeface="Arial"/>
              <a:buChar char="•"/>
              <a:defRPr sz="2400"/>
            </a:lvl3pPr>
            <a:lvl4pPr marL="1714500" indent="-342900">
              <a:buFont typeface="Arial"/>
              <a:buChar char="•"/>
              <a:defRPr sz="2400"/>
            </a:lvl4pPr>
            <a:lvl5pPr marL="2171700" indent="-342900">
              <a:buFont typeface="Arial"/>
              <a:buChar char="•"/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538" y="859085"/>
            <a:ext cx="4247813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8538" y="1421801"/>
            <a:ext cx="4247813" cy="3152525"/>
          </a:xfrm>
        </p:spPr>
        <p:txBody>
          <a:bodyPr/>
          <a:lstStyle>
            <a:lvl1pPr>
              <a:defRPr sz="2400"/>
            </a:lvl1pPr>
            <a:lvl2pPr marL="800100" indent="-342900">
              <a:buFont typeface="Arial"/>
              <a:buChar char="•"/>
              <a:defRPr sz="2400"/>
            </a:lvl2pPr>
            <a:lvl3pPr marL="1257300" indent="-342900">
              <a:buFont typeface="Arial"/>
              <a:buChar char="•"/>
              <a:defRPr sz="2400"/>
            </a:lvl3pPr>
            <a:lvl4pPr marL="1714500" indent="-342900">
              <a:buFont typeface="Arial"/>
              <a:buChar char="•"/>
              <a:defRPr sz="2400"/>
            </a:lvl4pPr>
            <a:lvl5pPr marL="2171700" indent="-342900">
              <a:buFont typeface="Arial"/>
              <a:buChar char="•"/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97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6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1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9" y="204787"/>
            <a:ext cx="3108326" cy="8715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5263"/>
            <a:ext cx="5253038" cy="4389835"/>
          </a:xfrm>
        </p:spPr>
        <p:txBody>
          <a:bodyPr/>
          <a:lstStyle>
            <a:lvl1pPr>
              <a:defRPr sz="3200"/>
            </a:lvl1pPr>
            <a:lvl2pPr marL="914400" indent="-457200">
              <a:buFont typeface="Arial"/>
              <a:buChar char="•"/>
              <a:defRPr sz="2800"/>
            </a:lvl2pPr>
            <a:lvl3pPr marL="1257300" indent="-342900">
              <a:buFont typeface="Arial"/>
              <a:buChar char="•"/>
              <a:defRPr sz="2400"/>
            </a:lvl3pPr>
            <a:lvl4pPr marL="1714500" indent="-342900">
              <a:buFont typeface="Arial"/>
              <a:buChar char="•"/>
              <a:defRPr sz="2400"/>
            </a:lvl4pPr>
            <a:lvl5pPr marL="2171700" indent="-342900">
              <a:buFont typeface="Arial"/>
              <a:buChar char="•"/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189" y="1076326"/>
            <a:ext cx="3108326" cy="351829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3801-82B2-0D4B-BF02-425136BBF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5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600450"/>
            <a:ext cx="8469162" cy="425054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188" y="195263"/>
            <a:ext cx="8470900" cy="3350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7188" y="4025503"/>
            <a:ext cx="8469162" cy="60364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8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58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76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44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E3801-82B2-0D4B-BF02-425136BBFB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92100" y="104120"/>
            <a:ext cx="74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kern="1200" dirty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This project has received funding from the European Union's Horizon 2020 research and innovation </a:t>
            </a:r>
            <a:r>
              <a:rPr lang="en-US" sz="1400" b="0" i="0" kern="1200" dirty="0" err="1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programme</a:t>
            </a:r>
            <a:r>
              <a:rPr lang="en-US" sz="1400" b="0" i="0" kern="1200" dirty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 under grant agreement No 871149. </a:t>
            </a:r>
            <a:endParaRPr lang="en-US" sz="1400" b="0" i="0" dirty="0">
              <a:latin typeface="Open Sans Light" panose="020B0306030504020204" pitchFamily="34" charset="0"/>
            </a:endParaRPr>
          </a:p>
        </p:txBody>
      </p:sp>
      <p:pic>
        <p:nvPicPr>
          <p:cNvPr id="8" name="Picture 7" descr="EU Emblem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25" y="104120"/>
            <a:ext cx="809625" cy="53975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38100" y="773390"/>
            <a:ext cx="92202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16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92100" y="138826"/>
            <a:ext cx="74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kern="1200" dirty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This project has received funding from the European Union's Horizon 2020 research and innovation </a:t>
            </a:r>
            <a:r>
              <a:rPr lang="en-US" sz="1400" b="0" i="0" kern="1200" dirty="0" err="1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programme</a:t>
            </a:r>
            <a:r>
              <a:rPr lang="en-US" sz="1400" b="0" i="0" kern="1200" dirty="0">
                <a:solidFill>
                  <a:schemeClr val="tx1"/>
                </a:solidFill>
                <a:latin typeface="Open Sans Light" panose="020B0306030504020204" pitchFamily="34" charset="0"/>
                <a:ea typeface="+mn-ea"/>
                <a:cs typeface="+mn-cs"/>
              </a:rPr>
              <a:t> under grant agreement No 871149. </a:t>
            </a:r>
            <a:endParaRPr lang="en-US" sz="1400" b="0" i="0" dirty="0">
              <a:latin typeface="Open Sans Light" panose="020B0306030504020204" pitchFamily="34" charset="0"/>
            </a:endParaRPr>
          </a:p>
        </p:txBody>
      </p:sp>
      <p:pic>
        <p:nvPicPr>
          <p:cNvPr id="7" name="Picture 6" descr="EU Emblem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25" y="122296"/>
            <a:ext cx="809625" cy="539750"/>
          </a:xfrm>
          <a:prstGeom prst="rect">
            <a:avLst/>
          </a:prstGeom>
        </p:spPr>
      </p:pic>
      <p:sp>
        <p:nvSpPr>
          <p:cNvPr id="8" name="Title 8"/>
          <p:cNvSpPr txBox="1">
            <a:spLocks/>
          </p:cNvSpPr>
          <p:nvPr userDrawn="1"/>
        </p:nvSpPr>
        <p:spPr>
          <a:xfrm>
            <a:off x="390738" y="932788"/>
            <a:ext cx="8435612" cy="744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Open Sans Light" panose="020B0306030504020204" pitchFamily="34" charset="0"/>
              </a:rPr>
              <a:t>Click to edit end text</a:t>
            </a:r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0738" y="1905001"/>
            <a:ext cx="8435612" cy="2311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end credits and contact details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38100" y="811490"/>
            <a:ext cx="9220200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3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975" y="205979"/>
            <a:ext cx="5632374" cy="558154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logo 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Europlanet_VESPA_Logo_Combin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6918"/>
            <a:ext cx="3073400" cy="200477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270000"/>
            <a:ext cx="7988149" cy="3187701"/>
          </a:xfrm>
        </p:spPr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8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974" y="205979"/>
            <a:ext cx="5632375" cy="558154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logo 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Europlanet_Machine_Learning_Logo_Combin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99" y="-203199"/>
            <a:ext cx="2692400" cy="2235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70000"/>
            <a:ext cx="7988149" cy="3187701"/>
          </a:xfrm>
        </p:spPr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9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974" y="205979"/>
            <a:ext cx="5632375" cy="558154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logo 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Europlanet_SPIDER_Logo_Combin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03" y="0"/>
            <a:ext cx="3249969" cy="19939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70000"/>
            <a:ext cx="7988149" cy="3187701"/>
          </a:xfrm>
        </p:spPr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9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974" y="205979"/>
            <a:ext cx="5632375" cy="558154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logo 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Europlanet_GMAP_Logo_Combin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97" y="-50800"/>
            <a:ext cx="3353472" cy="2057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70000"/>
            <a:ext cx="7988149" cy="3187701"/>
          </a:xfrm>
        </p:spPr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9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68700" y="205978"/>
            <a:ext cx="5257649" cy="924321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logo 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Europlanet_Telescope_Network_Logo_Combined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63500"/>
            <a:ext cx="3824770" cy="20574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270000"/>
            <a:ext cx="7988149" cy="3187701"/>
          </a:xfrm>
        </p:spPr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9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914400" indent="-457200">
              <a:buFont typeface="Arial"/>
              <a:buChar char="•"/>
              <a:defRPr/>
            </a:lvl2pPr>
            <a:lvl3pPr marL="1371600" indent="-457200">
              <a:buFont typeface="Arial"/>
              <a:buChar char="•"/>
              <a:defRPr/>
            </a:lvl3pPr>
            <a:lvl4pPr marL="1714500" indent="-342900">
              <a:buFont typeface="Arial"/>
              <a:buChar char="•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521201"/>
            <a:ext cx="9156700" cy="634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738" y="205979"/>
            <a:ext cx="8435612" cy="558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738" y="879276"/>
            <a:ext cx="8435612" cy="3629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3437" y="4750848"/>
            <a:ext cx="1440677" cy="200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Open Sans Light" panose="020B0306030504020204" pitchFamily="34" charset="0"/>
              </a:defRPr>
            </a:lvl1pPr>
          </a:lstStyle>
          <a:p>
            <a:fld id="{D728701E-CAF4-4159-9B3E-41C86DFFA30D}" type="datetimeFigureOut">
              <a:rPr lang="en-US" smtClean="0"/>
              <a:pPr/>
              <a:t>2/8/22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3975" y="4756795"/>
            <a:ext cx="3183451" cy="200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/>
                </a:solidFill>
                <a:latin typeface="Open Sans Light" panose="020B03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1348" y="4756795"/>
            <a:ext cx="565002" cy="200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Open Sans Light" panose="020B0306030504020204" pitchFamily="34" charset="0"/>
              </a:defRPr>
            </a:lvl1pPr>
          </a:lstStyle>
          <a:p>
            <a:fld id="{162F1D00-BD13-4404-86B0-79703945A0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uroplanet logo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9" y="4599085"/>
            <a:ext cx="2551112" cy="460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C4F288-A048-5144-857E-365DC53FB22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040464" y="4552121"/>
            <a:ext cx="864080" cy="5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2" r:id="rId2"/>
    <p:sldLayoutId id="2147483698" r:id="rId3"/>
    <p:sldLayoutId id="2147483693" r:id="rId4"/>
    <p:sldLayoutId id="2147483695" r:id="rId5"/>
    <p:sldLayoutId id="2147483697" r:id="rId6"/>
    <p:sldLayoutId id="2147483696" r:id="rId7"/>
    <p:sldLayoutId id="2147483694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2"/>
          </a:solidFill>
          <a:latin typeface="Open Sans Light" panose="020B0306030504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370F4B"/>
          </a:solidFill>
          <a:latin typeface="Open Sans Light" panose="020B0306030504020204" pitchFamily="34" charset="0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370F4B"/>
          </a:solidFill>
          <a:latin typeface="Open Sans Light" panose="020B0306030504020204" pitchFamily="34" charset="0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Font typeface="Arial"/>
        <a:buChar char="•"/>
        <a:defRPr sz="2600" b="0" i="0" kern="1200">
          <a:solidFill>
            <a:srgbClr val="370F4B"/>
          </a:solidFill>
          <a:latin typeface="Open Sans Light" panose="020B0306030504020204" pitchFamily="34" charset="0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370F4B"/>
          </a:solidFill>
          <a:latin typeface="Open Sans Light" panose="020B0306030504020204" pitchFamily="34" charset="0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370F4B"/>
          </a:solidFill>
          <a:latin typeface="Open Sans Light" panose="020B0306030504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t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t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planmap.eu/index.php/s/eAYXZ4qEie93q6W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94" y="2071950"/>
            <a:ext cx="8435612" cy="558154"/>
          </a:xfrm>
        </p:spPr>
        <p:txBody>
          <a:bodyPr>
            <a:normAutofit fontScale="90000"/>
          </a:bodyPr>
          <a:lstStyle/>
          <a:p>
            <a:r>
              <a:rPr lang="en-IT" dirty="0">
                <a:solidFill>
                  <a:schemeClr val="bg1"/>
                </a:solidFill>
              </a:rPr>
              <a:t>GMAP Winter School 2022</a:t>
            </a:r>
            <a:br>
              <a:rPr lang="en-IT" dirty="0">
                <a:solidFill>
                  <a:schemeClr val="bg1"/>
                </a:solidFill>
              </a:rPr>
            </a:br>
            <a:r>
              <a:rPr lang="en-IT" dirty="0">
                <a:solidFill>
                  <a:schemeClr val="bg1"/>
                </a:solidFill>
              </a:rPr>
              <a:t>Mapping Mars: Aram Chaos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946C-4FF7-5942-A058-CDBBC489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Geological</a:t>
            </a:r>
            <a:r>
              <a:rPr lang="en-DE"/>
              <a:t> context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D047A-9635-4540-92B6-2218D5686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13" y="764133"/>
            <a:ext cx="7249932" cy="37189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5BC050-59BA-BC40-899B-DD70E0A05E9A}"/>
              </a:ext>
            </a:extLst>
          </p:cNvPr>
          <p:cNvSpPr/>
          <p:nvPr/>
        </p:nvSpPr>
        <p:spPr>
          <a:xfrm>
            <a:off x="6025259" y="4080183"/>
            <a:ext cx="3093761" cy="38038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Source: Tanaka et al. (2014)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F982AE3-8D42-0641-800F-32F5D17C7084}"/>
              </a:ext>
            </a:extLst>
          </p:cNvPr>
          <p:cNvSpPr/>
          <p:nvPr/>
        </p:nvSpPr>
        <p:spPr>
          <a:xfrm rot="1170465">
            <a:off x="3557014" y="2256894"/>
            <a:ext cx="692332" cy="33052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8A7E6-974B-4349-AA02-0ADC4DDD865A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7E27E-3751-EA4A-8A3A-E04B6A4C4E79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934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DBD5E-0925-A44D-85BE-6682A2E7A008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B556E-8D3B-C644-A797-2D39DD1151A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84993-D575-FE4D-855E-B3E13DFC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IT" dirty="0"/>
              <a:t>Existing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3BE1D-7ABF-2344-A2A1-2C1D1899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40" y="70624"/>
            <a:ext cx="4981263" cy="5002251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3028BA-0030-C343-BFA0-35EEBC27B1D2}"/>
              </a:ext>
            </a:extLst>
          </p:cNvPr>
          <p:cNvSpPr/>
          <p:nvPr/>
        </p:nvSpPr>
        <p:spPr>
          <a:xfrm>
            <a:off x="85597" y="1389022"/>
            <a:ext cx="3093761" cy="64633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Source: </a:t>
            </a:r>
            <a:r>
              <a:rPr lang="de-DE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Glotch</a:t>
            </a:r>
            <a:r>
              <a:rPr lang="de-D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</a:t>
            </a:r>
            <a:r>
              <a:rPr lang="de-D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Christensen </a:t>
            </a:r>
            <a:r>
              <a:rPr lang="de-DE" sz="18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(2005)</a:t>
            </a:r>
          </a:p>
        </p:txBody>
      </p:sp>
    </p:spTree>
    <p:extLst>
      <p:ext uri="{BB962C8B-B14F-4D97-AF65-F5344CB8AC3E}">
        <p14:creationId xmlns:p14="http://schemas.microsoft.com/office/powerpoint/2010/main" val="314808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D352-3D8A-D34D-ABDA-73CA2E7D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8" y="882485"/>
            <a:ext cx="8435612" cy="55815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Project and </a:t>
            </a:r>
            <a:br>
              <a:rPr lang="en-US" dirty="0"/>
            </a:br>
            <a:r>
              <a:rPr lang="en-US" dirty="0"/>
              <a:t>Tiles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74EE6-D9BD-8C40-AB8F-E0FC92F7F3AC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BB9D5-1803-A449-A836-5788803D7514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7" name="Picture 6" descr="A picture containing text, monitor, display&#10;&#10;Description automatically generated">
            <a:extLst>
              <a:ext uri="{FF2B5EF4-FFF2-40B4-BE49-F238E27FC236}">
                <a16:creationId xmlns:a16="http://schemas.microsoft.com/office/drawing/2014/main" id="{4A2274FB-8E14-754B-AB18-D6EE3D2D26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41" y="82870"/>
            <a:ext cx="6240612" cy="4383901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</p:spTree>
    <p:extLst>
      <p:ext uri="{BB962C8B-B14F-4D97-AF65-F5344CB8AC3E}">
        <p14:creationId xmlns:p14="http://schemas.microsoft.com/office/powerpoint/2010/main" val="366716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F261-2BCE-F34B-8BBD-D8A0029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E612F7-A3F4-5742-8E4A-68FAEB9BAD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GROUP1 – Instructor: Angelo Pio Rossi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Davide </a:t>
            </a:r>
            <a:r>
              <a:rPr lang="en-US" dirty="0" err="1"/>
              <a:t>Boccato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F. </a:t>
            </a:r>
            <a:r>
              <a:rPr lang="en-US" dirty="0" err="1"/>
              <a:t>Niebl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Nabamita</a:t>
            </a:r>
            <a:r>
              <a:rPr lang="en-US" dirty="0"/>
              <a:t> Chaudhuri</a:t>
            </a:r>
          </a:p>
          <a:p>
            <a:pPr marL="0" indent="0">
              <a:buNone/>
            </a:pPr>
            <a:r>
              <a:rPr lang="en-US" dirty="0"/>
              <a:t>Martine </a:t>
            </a:r>
            <a:r>
              <a:rPr lang="en-US" dirty="0" err="1"/>
              <a:t>Irog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Prateek Tripathi</a:t>
            </a:r>
          </a:p>
          <a:p>
            <a:pPr marL="0" indent="0">
              <a:buNone/>
            </a:pPr>
            <a:r>
              <a:rPr lang="en-US" dirty="0"/>
              <a:t>Elia </a:t>
            </a:r>
            <a:r>
              <a:rPr lang="en-US" dirty="0" err="1"/>
              <a:t>Genghini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Giacomo </a:t>
            </a:r>
            <a:r>
              <a:rPr lang="en-US" dirty="0" err="1"/>
              <a:t>Melchiori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Mauro Spagnuolo</a:t>
            </a:r>
          </a:p>
          <a:p>
            <a:pPr marL="0" indent="0">
              <a:buNone/>
            </a:pPr>
            <a:r>
              <a:rPr lang="en-US" dirty="0"/>
              <a:t>Thomas </a:t>
            </a:r>
            <a:r>
              <a:rPr lang="en-US" dirty="0" err="1"/>
              <a:t>Gusmeo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Dariusz Marciniak</a:t>
            </a:r>
          </a:p>
          <a:p>
            <a:pPr marL="0" indent="0">
              <a:buNone/>
            </a:pPr>
            <a:r>
              <a:rPr lang="en-US" dirty="0"/>
              <a:t>Marc </a:t>
            </a:r>
            <a:r>
              <a:rPr lang="en-US" dirty="0" err="1"/>
              <a:t>Canale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Cumhur</a:t>
            </a:r>
            <a:r>
              <a:rPr lang="en-US" dirty="0"/>
              <a:t> BABAOĞLU</a:t>
            </a:r>
          </a:p>
          <a:p>
            <a:pPr marL="0" indent="0">
              <a:buNone/>
            </a:pPr>
            <a:r>
              <a:rPr lang="en-US" dirty="0"/>
              <a:t>Christiana </a:t>
            </a:r>
            <a:r>
              <a:rPr lang="en-US" dirty="0" err="1"/>
              <a:t>Kpakpo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Valeriya</a:t>
            </a:r>
            <a:r>
              <a:rPr lang="en-US" dirty="0"/>
              <a:t> </a:t>
            </a:r>
            <a:r>
              <a:rPr lang="en-US" dirty="0" err="1"/>
              <a:t>Rychagova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Magdalena Laban</a:t>
            </a:r>
          </a:p>
          <a:p>
            <a:pPr marL="0" indent="0">
              <a:buNone/>
            </a:pPr>
            <a:r>
              <a:rPr lang="en-US" dirty="0"/>
              <a:t>Ma. Angela Lourdes </a:t>
            </a:r>
            <a:r>
              <a:rPr lang="en-US" dirty="0" err="1"/>
              <a:t>Lequiron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333A9-A90B-214B-9B89-167D1B9B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GROUP2 – Instructor: Riccardo </a:t>
            </a:r>
            <a:r>
              <a:rPr lang="en-US" b="1" dirty="0" err="1"/>
              <a:t>Pozzobon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Diogo</a:t>
            </a:r>
            <a:r>
              <a:rPr lang="en-US" dirty="0"/>
              <a:t> </a:t>
            </a:r>
            <a:r>
              <a:rPr lang="en-US" dirty="0" err="1"/>
              <a:t>Quirino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Giuseppina De Felice </a:t>
            </a:r>
            <a:r>
              <a:rPr lang="en-US" dirty="0" err="1"/>
              <a:t>Proia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Francesco </a:t>
            </a:r>
            <a:r>
              <a:rPr lang="en-US" dirty="0" err="1"/>
              <a:t>Giancristofaro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Emma </a:t>
            </a:r>
            <a:r>
              <a:rPr lang="en-US" dirty="0" err="1"/>
              <a:t>Losantos</a:t>
            </a:r>
            <a:r>
              <a:rPr lang="en-US" dirty="0"/>
              <a:t> </a:t>
            </a:r>
            <a:r>
              <a:rPr lang="en-US" dirty="0" err="1"/>
              <a:t>Guillén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Roger </a:t>
            </a:r>
            <a:r>
              <a:rPr lang="en-US" dirty="0" err="1"/>
              <a:t>Stabbins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Thibaut Pons</a:t>
            </a:r>
          </a:p>
          <a:p>
            <a:pPr marL="0" indent="0">
              <a:buNone/>
            </a:pPr>
            <a:r>
              <a:rPr lang="en-US" dirty="0"/>
              <a:t>Francesco Gallo</a:t>
            </a:r>
          </a:p>
          <a:p>
            <a:pPr marL="0" indent="0">
              <a:buNone/>
            </a:pPr>
            <a:r>
              <a:rPr lang="en-US" dirty="0"/>
              <a:t>Graham Driver</a:t>
            </a:r>
          </a:p>
          <a:p>
            <a:pPr marL="0" indent="0">
              <a:buNone/>
            </a:pPr>
            <a:r>
              <a:rPr lang="en-US" dirty="0"/>
              <a:t>Vipul </a:t>
            </a:r>
            <a:r>
              <a:rPr lang="en-US" dirty="0" err="1"/>
              <a:t>Bhadani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Marco Moro</a:t>
            </a:r>
          </a:p>
          <a:p>
            <a:pPr marL="0" indent="0">
              <a:buNone/>
            </a:pPr>
            <a:r>
              <a:rPr lang="en-US" dirty="0" err="1"/>
              <a:t>Elettra</a:t>
            </a:r>
            <a:r>
              <a:rPr lang="en-US" dirty="0"/>
              <a:t> </a:t>
            </a:r>
            <a:r>
              <a:rPr lang="en-US" dirty="0" err="1"/>
              <a:t>Mariani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Osip</a:t>
            </a:r>
            <a:r>
              <a:rPr lang="en-US" dirty="0"/>
              <a:t> </a:t>
            </a:r>
            <a:r>
              <a:rPr lang="en-US" dirty="0" err="1"/>
              <a:t>Kokin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Namitha</a:t>
            </a:r>
            <a:r>
              <a:rPr lang="en-US" dirty="0"/>
              <a:t> Rose Baby</a:t>
            </a:r>
          </a:p>
          <a:p>
            <a:pPr marL="0" indent="0">
              <a:buNone/>
            </a:pPr>
            <a:r>
              <a:rPr lang="en-US" dirty="0"/>
              <a:t>Caz Wright</a:t>
            </a:r>
          </a:p>
          <a:p>
            <a:pPr marL="0" indent="0">
              <a:buNone/>
            </a:pPr>
            <a:r>
              <a:rPr lang="en-US" dirty="0"/>
              <a:t>Mara </a:t>
            </a:r>
            <a:r>
              <a:rPr lang="en-US" dirty="0" err="1"/>
              <a:t>Mantegazza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Federico </a:t>
            </a:r>
            <a:r>
              <a:rPr lang="en-US" dirty="0" err="1"/>
              <a:t>Mansilla</a:t>
            </a:r>
            <a:r>
              <a:rPr lang="en-US" dirty="0"/>
              <a:t> </a:t>
            </a:r>
            <a:r>
              <a:rPr lang="en-US" dirty="0" err="1"/>
              <a:t>Nuñez</a:t>
            </a:r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C0CEA-8DD4-1A48-8BFB-B26076ADC0E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C22CB-8E6B-254B-BFCB-8FDDD3D258EF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967048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F261-2BCE-F34B-8BBD-D8A0029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E612F7-A3F4-5742-8E4A-68FAEB9BAD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GROUP3 – Instructor: Erica </a:t>
            </a:r>
            <a:r>
              <a:rPr lang="en-US" b="1" dirty="0" err="1"/>
              <a:t>Luzzi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Vidhya Ganesh Rangarajan</a:t>
            </a:r>
          </a:p>
          <a:p>
            <a:pPr marL="0" indent="0">
              <a:buNone/>
            </a:pPr>
            <a:r>
              <a:rPr lang="en-US" dirty="0"/>
              <a:t>Sanju Khatri</a:t>
            </a:r>
          </a:p>
          <a:p>
            <a:pPr marL="0" indent="0">
              <a:buNone/>
            </a:pPr>
            <a:r>
              <a:rPr lang="en-US" dirty="0"/>
              <a:t>Bartosz </a:t>
            </a:r>
            <a:r>
              <a:rPr lang="en-US" dirty="0" err="1"/>
              <a:t>Pieterek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Mariam </a:t>
            </a:r>
            <a:r>
              <a:rPr lang="en-US" dirty="0" err="1"/>
              <a:t>Hegazy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Valerio Filice</a:t>
            </a:r>
          </a:p>
          <a:p>
            <a:pPr marL="0" indent="0">
              <a:buNone/>
            </a:pPr>
            <a:r>
              <a:rPr lang="en-US" dirty="0"/>
              <a:t>Davide </a:t>
            </a:r>
            <a:r>
              <a:rPr lang="en-US" dirty="0" err="1"/>
              <a:t>Demartini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Marco Maio</a:t>
            </a:r>
          </a:p>
          <a:p>
            <a:pPr marL="0" indent="0">
              <a:buNone/>
            </a:pPr>
            <a:r>
              <a:rPr lang="en-US" dirty="0" err="1"/>
              <a:t>Isik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Yazici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Jasmine </a:t>
            </a:r>
            <a:r>
              <a:rPr lang="en-US" dirty="0" err="1"/>
              <a:t>Bayron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Stefano </a:t>
            </a:r>
            <a:r>
              <a:rPr lang="en-US" dirty="0" err="1"/>
              <a:t>Scurani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Sophie Benaroya</a:t>
            </a:r>
          </a:p>
          <a:p>
            <a:pPr marL="0" indent="0">
              <a:buNone/>
            </a:pPr>
            <a:r>
              <a:rPr lang="en-US" dirty="0"/>
              <a:t>Fatima </a:t>
            </a:r>
            <a:r>
              <a:rPr lang="en-US" dirty="0" err="1"/>
              <a:t>Ezzahra</a:t>
            </a:r>
            <a:r>
              <a:rPr lang="en-US" dirty="0"/>
              <a:t> BOUCHNEB</a:t>
            </a:r>
          </a:p>
          <a:p>
            <a:pPr marL="0" indent="0">
              <a:buNone/>
            </a:pPr>
            <a:r>
              <a:rPr lang="en-US" dirty="0"/>
              <a:t>Hector-Andreas </a:t>
            </a:r>
            <a:r>
              <a:rPr lang="en-US" dirty="0" err="1"/>
              <a:t>Stavrakakis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Adriana Barbieri</a:t>
            </a:r>
          </a:p>
          <a:p>
            <a:pPr marL="0" indent="0">
              <a:buNone/>
            </a:pPr>
            <a:r>
              <a:rPr lang="en-US" dirty="0"/>
              <a:t>Luca </a:t>
            </a:r>
            <a:r>
              <a:rPr lang="en-US" dirty="0" err="1"/>
              <a:t>Conci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333A9-A90B-214B-9B89-167D1B9B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GROUP4 – Instructor: Giacomo </a:t>
            </a:r>
            <a:r>
              <a:rPr lang="en-US" b="1" dirty="0" err="1"/>
              <a:t>Nodjoumi</a:t>
            </a:r>
            <a:r>
              <a:rPr lang="en-US" b="1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Adil Khan</a:t>
            </a:r>
          </a:p>
          <a:p>
            <a:pPr marL="0" indent="0">
              <a:buNone/>
            </a:pPr>
            <a:r>
              <a:rPr lang="en-US" dirty="0" err="1"/>
              <a:t>Prabhleen</a:t>
            </a:r>
            <a:r>
              <a:rPr lang="en-US" dirty="0"/>
              <a:t> Kaur</a:t>
            </a:r>
          </a:p>
          <a:p>
            <a:pPr marL="0" indent="0">
              <a:buNone/>
            </a:pPr>
            <a:r>
              <a:rPr lang="en-US" dirty="0" err="1"/>
              <a:t>Chimira</a:t>
            </a:r>
            <a:r>
              <a:rPr lang="en-US" dirty="0"/>
              <a:t> Nicole Andres</a:t>
            </a:r>
          </a:p>
          <a:p>
            <a:pPr marL="0" indent="0">
              <a:buNone/>
            </a:pPr>
            <a:r>
              <a:rPr lang="en-US" dirty="0"/>
              <a:t>Akin </a:t>
            </a:r>
            <a:r>
              <a:rPr lang="en-US" dirty="0" err="1"/>
              <a:t>Domac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Kailey Busch</a:t>
            </a:r>
          </a:p>
          <a:p>
            <a:pPr marL="0" indent="0">
              <a:buNone/>
            </a:pPr>
            <a:r>
              <a:rPr lang="en-US" dirty="0"/>
              <a:t>Maria </a:t>
            </a:r>
            <a:r>
              <a:rPr lang="en-US" dirty="0" err="1"/>
              <a:t>Spourita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Girlie Cortez</a:t>
            </a:r>
          </a:p>
          <a:p>
            <a:pPr marL="0" indent="0">
              <a:buNone/>
            </a:pPr>
            <a:r>
              <a:rPr lang="en-US" dirty="0" err="1"/>
              <a:t>Devanshi</a:t>
            </a:r>
            <a:r>
              <a:rPr lang="en-US" dirty="0"/>
              <a:t> </a:t>
            </a:r>
            <a:r>
              <a:rPr lang="en-US" dirty="0" err="1"/>
              <a:t>Kacholia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Elena </a:t>
            </a:r>
            <a:r>
              <a:rPr lang="en-US" dirty="0" err="1"/>
              <a:t>Scacchia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Marco </a:t>
            </a:r>
            <a:r>
              <a:rPr lang="en-US" dirty="0" err="1"/>
              <a:t>Fraccaro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Carolina </a:t>
            </a:r>
            <a:r>
              <a:rPr lang="en-US" dirty="0" err="1"/>
              <a:t>Aliano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Maciej </a:t>
            </a:r>
            <a:r>
              <a:rPr lang="en-US" dirty="0" err="1"/>
              <a:t>Fitt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Alfonso </a:t>
            </a:r>
            <a:r>
              <a:rPr lang="en-US" dirty="0" err="1"/>
              <a:t>Fiorelli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Laura </a:t>
            </a:r>
            <a:r>
              <a:rPr lang="en-US" dirty="0" err="1"/>
              <a:t>Patermann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Georgii</a:t>
            </a:r>
            <a:r>
              <a:rPr lang="en-US" dirty="0"/>
              <a:t> Kondratenko</a:t>
            </a:r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C0CEA-8DD4-1A48-8BFB-B26076ADC0E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C22CB-8E6B-254B-BFCB-8FDDD3D258EF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10312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F261-2BCE-F34B-8BBD-D8A0029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E612F7-A3F4-5742-8E4A-68FAEB9BAD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GROUP5 – Instructor: Ilaria Di Pietro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Alfonso </a:t>
            </a:r>
            <a:r>
              <a:rPr lang="en-US" dirty="0" err="1"/>
              <a:t>Ragazzo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Leonidas </a:t>
            </a:r>
            <a:r>
              <a:rPr lang="en-US" dirty="0" err="1"/>
              <a:t>Vonopartis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Samidha</a:t>
            </a:r>
            <a:r>
              <a:rPr lang="en-US" dirty="0"/>
              <a:t> V </a:t>
            </a:r>
            <a:r>
              <a:rPr lang="en-US" dirty="0" err="1"/>
              <a:t>Revankar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Laura </a:t>
            </a:r>
            <a:r>
              <a:rPr lang="en-US" dirty="0" err="1"/>
              <a:t>Parro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Sowkhya</a:t>
            </a:r>
            <a:r>
              <a:rPr lang="en-US" dirty="0"/>
              <a:t> </a:t>
            </a:r>
            <a:r>
              <a:rPr lang="en-US" dirty="0" err="1"/>
              <a:t>Shanbhog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ARPITA SAHA</a:t>
            </a:r>
          </a:p>
          <a:p>
            <a:pPr marL="0" indent="0">
              <a:buNone/>
            </a:pPr>
            <a:r>
              <a:rPr lang="en-US" dirty="0"/>
              <a:t>Le Wang</a:t>
            </a:r>
          </a:p>
          <a:p>
            <a:pPr marL="0" indent="0">
              <a:buNone/>
            </a:pPr>
            <a:r>
              <a:rPr lang="en-US" dirty="0"/>
              <a:t>Susanna </a:t>
            </a:r>
            <a:r>
              <a:rPr lang="en-US" dirty="0" err="1"/>
              <a:t>Tonoian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Grace Kim</a:t>
            </a:r>
          </a:p>
          <a:p>
            <a:pPr marL="0" indent="0">
              <a:buNone/>
            </a:pPr>
            <a:r>
              <a:rPr lang="en-US" dirty="0"/>
              <a:t>Iván López Ruiz-</a:t>
            </a:r>
            <a:r>
              <a:rPr lang="en-US" dirty="0" err="1"/>
              <a:t>Labranderas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Cansu</a:t>
            </a:r>
            <a:r>
              <a:rPr lang="en-US" dirty="0"/>
              <a:t> Floyd</a:t>
            </a:r>
          </a:p>
          <a:p>
            <a:pPr marL="0" indent="0">
              <a:buNone/>
            </a:pPr>
            <a:r>
              <a:rPr lang="en-US" dirty="0" err="1"/>
              <a:t>Ruilin</a:t>
            </a:r>
            <a:r>
              <a:rPr lang="en-US" dirty="0"/>
              <a:t> Cheng</a:t>
            </a:r>
          </a:p>
          <a:p>
            <a:pPr marL="0" indent="0">
              <a:buNone/>
            </a:pPr>
            <a:r>
              <a:rPr lang="en-US" dirty="0"/>
              <a:t>Martina </a:t>
            </a:r>
            <a:r>
              <a:rPr lang="en-US" dirty="0" err="1"/>
              <a:t>Cascone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Fatima </a:t>
            </a:r>
            <a:r>
              <a:rPr lang="en-US" dirty="0" err="1"/>
              <a:t>Ezzahra</a:t>
            </a:r>
            <a:r>
              <a:rPr lang="en-US" dirty="0"/>
              <a:t> JADID</a:t>
            </a:r>
          </a:p>
          <a:p>
            <a:pPr marL="0" indent="0">
              <a:buNone/>
            </a:pPr>
            <a:r>
              <a:rPr lang="en-US" dirty="0"/>
              <a:t>Leslie Hopper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333A9-A90B-214B-9B89-167D1B9B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GROUP6 – Instructor: Silvia </a:t>
            </a:r>
            <a:r>
              <a:rPr lang="en-US" b="1" dirty="0" err="1"/>
              <a:t>Bertoli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Siti </a:t>
            </a:r>
            <a:r>
              <a:rPr lang="en-US" dirty="0" err="1"/>
              <a:t>Nurmaisarah</a:t>
            </a:r>
            <a:r>
              <a:rPr lang="en-US" dirty="0"/>
              <a:t> Akmal</a:t>
            </a:r>
          </a:p>
          <a:p>
            <a:pPr marL="0" indent="0">
              <a:buNone/>
            </a:pPr>
            <a:r>
              <a:rPr lang="en-US" dirty="0"/>
              <a:t>Maria Rojas</a:t>
            </a:r>
          </a:p>
          <a:p>
            <a:pPr marL="0" indent="0">
              <a:buNone/>
            </a:pPr>
            <a:r>
              <a:rPr lang="en-US" dirty="0"/>
              <a:t>Katerina </a:t>
            </a:r>
            <a:r>
              <a:rPr lang="en-US" dirty="0" err="1"/>
              <a:t>Fialova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Shamsheer</a:t>
            </a:r>
            <a:r>
              <a:rPr lang="en-US" dirty="0"/>
              <a:t> Pal Singh</a:t>
            </a:r>
          </a:p>
          <a:p>
            <a:pPr marL="0" indent="0">
              <a:buNone/>
            </a:pPr>
            <a:r>
              <a:rPr lang="en-US" dirty="0"/>
              <a:t>Deep Patel</a:t>
            </a:r>
          </a:p>
          <a:p>
            <a:pPr marL="0" indent="0">
              <a:buNone/>
            </a:pPr>
            <a:r>
              <a:rPr lang="en-US" dirty="0"/>
              <a:t>KHALED OMAR</a:t>
            </a:r>
          </a:p>
          <a:p>
            <a:pPr marL="0" indent="0">
              <a:buNone/>
            </a:pPr>
            <a:r>
              <a:rPr lang="en-US" dirty="0" err="1"/>
              <a:t>Safoura</a:t>
            </a:r>
            <a:r>
              <a:rPr lang="en-US" dirty="0"/>
              <a:t> </a:t>
            </a:r>
            <a:r>
              <a:rPr lang="en-US" dirty="0" err="1"/>
              <a:t>Tanbakouei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Alistair </a:t>
            </a:r>
            <a:r>
              <a:rPr lang="en-US" dirty="0" err="1"/>
              <a:t>Blance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Johanna Erika </a:t>
            </a:r>
            <a:r>
              <a:rPr lang="en-US" dirty="0" err="1"/>
              <a:t>Valdueza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Dan James</a:t>
            </a:r>
          </a:p>
          <a:p>
            <a:pPr marL="0" indent="0">
              <a:buNone/>
            </a:pPr>
            <a:r>
              <a:rPr lang="en-US" dirty="0" err="1"/>
              <a:t>Panagiota</a:t>
            </a:r>
            <a:r>
              <a:rPr lang="en-US" dirty="0"/>
              <a:t> – </a:t>
            </a:r>
            <a:r>
              <a:rPr lang="en-US" dirty="0" err="1"/>
              <a:t>Kalliopi</a:t>
            </a:r>
            <a:r>
              <a:rPr lang="en-US" dirty="0"/>
              <a:t> </a:t>
            </a:r>
            <a:r>
              <a:rPr lang="en-US" dirty="0" err="1"/>
              <a:t>Karadima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Alexandra Warren</a:t>
            </a:r>
          </a:p>
          <a:p>
            <a:pPr marL="0" indent="0">
              <a:buNone/>
            </a:pPr>
            <a:r>
              <a:rPr lang="en-US" dirty="0"/>
              <a:t>Angelica Angles</a:t>
            </a:r>
          </a:p>
          <a:p>
            <a:pPr marL="0" indent="0">
              <a:buNone/>
            </a:pPr>
            <a:r>
              <a:rPr lang="en-US" dirty="0"/>
              <a:t>Anatole </a:t>
            </a:r>
            <a:r>
              <a:rPr lang="en-US" dirty="0" err="1"/>
              <a:t>Deligant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Edoardo</a:t>
            </a:r>
            <a:r>
              <a:rPr lang="en-US" dirty="0"/>
              <a:t> D'Onofrio</a:t>
            </a:r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C0CEA-8DD4-1A48-8BFB-B26076ADC0E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C22CB-8E6B-254B-BFCB-8FDDD3D258EF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518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3F261-2BCE-F34B-8BBD-D8A0029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E612F7-A3F4-5742-8E4A-68FAEB9BAD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GROUP7 – Instructor: Javier Eduardo Suarez Valencia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S. </a:t>
            </a:r>
            <a:r>
              <a:rPr lang="en-US" dirty="0" err="1"/>
              <a:t>Bharathvaj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Wayne Barnett</a:t>
            </a:r>
          </a:p>
          <a:p>
            <a:pPr marL="0" indent="0">
              <a:buNone/>
            </a:pPr>
            <a:r>
              <a:rPr lang="en-US" dirty="0"/>
              <a:t>Sofia </a:t>
            </a:r>
            <a:r>
              <a:rPr lang="en-US" dirty="0" err="1"/>
              <a:t>Souto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Giovanni </a:t>
            </a:r>
            <a:r>
              <a:rPr lang="en-US" dirty="0" err="1"/>
              <a:t>D'Este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Myriam </a:t>
            </a:r>
            <a:r>
              <a:rPr lang="en-US" dirty="0" err="1"/>
              <a:t>Alqassab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Ana de Dios </a:t>
            </a:r>
            <a:r>
              <a:rPr lang="en-US" dirty="0" err="1"/>
              <a:t>Cubillas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Grace  </a:t>
            </a:r>
            <a:r>
              <a:rPr lang="en-US" dirty="0" err="1"/>
              <a:t>Fanson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 R </a:t>
            </a:r>
            <a:r>
              <a:rPr lang="en-US" dirty="0" err="1"/>
              <a:t>Kavin</a:t>
            </a:r>
            <a:r>
              <a:rPr lang="en-US" dirty="0"/>
              <a:t> Kumar</a:t>
            </a:r>
          </a:p>
          <a:p>
            <a:pPr marL="0" indent="0">
              <a:buNone/>
            </a:pPr>
            <a:r>
              <a:rPr lang="en-US" dirty="0"/>
              <a:t>PIERLUIGI MANZI</a:t>
            </a:r>
          </a:p>
          <a:p>
            <a:pPr marL="0" indent="0">
              <a:buNone/>
            </a:pPr>
            <a:r>
              <a:rPr lang="en-US" dirty="0"/>
              <a:t>Giovanni </a:t>
            </a:r>
            <a:r>
              <a:rPr lang="en-US" dirty="0" err="1"/>
              <a:t>Munaretto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Francesco Maio</a:t>
            </a:r>
          </a:p>
          <a:p>
            <a:pPr marL="0" indent="0">
              <a:buNone/>
            </a:pPr>
            <a:r>
              <a:rPr lang="en-US" dirty="0"/>
              <a:t>Abimbola Chris </a:t>
            </a:r>
            <a:r>
              <a:rPr lang="en-US" dirty="0" err="1"/>
              <a:t>Ogunyele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Ryan Hill</a:t>
            </a:r>
          </a:p>
          <a:p>
            <a:pPr marL="0" indent="0">
              <a:buNone/>
            </a:pPr>
            <a:r>
              <a:rPr lang="en-US" dirty="0"/>
              <a:t>Priscilla </a:t>
            </a:r>
            <a:r>
              <a:rPr lang="en-US" dirty="0" err="1"/>
              <a:t>Nowajewski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Michael Fuller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333A9-A90B-214B-9B89-167D1B9BAE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GROUP8 – Instructor: Pierre-Antoine </a:t>
            </a:r>
            <a:r>
              <a:rPr lang="en-US" b="1" dirty="0" err="1"/>
              <a:t>Tesson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Jinhao</a:t>
            </a:r>
            <a:r>
              <a:rPr lang="en-US" dirty="0"/>
              <a:t> Cai</a:t>
            </a:r>
          </a:p>
          <a:p>
            <a:pPr marL="0" indent="0">
              <a:buNone/>
            </a:pPr>
            <a:r>
              <a:rPr lang="en-US" dirty="0"/>
              <a:t>Nicole Costa</a:t>
            </a:r>
          </a:p>
          <a:p>
            <a:pPr marL="0" indent="0">
              <a:buNone/>
            </a:pPr>
            <a:r>
              <a:rPr lang="en-US" dirty="0"/>
              <a:t>Luca </a:t>
            </a:r>
            <a:r>
              <a:rPr lang="en-US" dirty="0" err="1"/>
              <a:t>Tardivo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Jun Huang</a:t>
            </a:r>
          </a:p>
          <a:p>
            <a:pPr marL="0" indent="0">
              <a:buNone/>
            </a:pPr>
            <a:r>
              <a:rPr lang="en-US" dirty="0"/>
              <a:t>Deborah </a:t>
            </a:r>
            <a:r>
              <a:rPr lang="en-US" dirty="0" err="1"/>
              <a:t>Bastoni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Gianluca </a:t>
            </a:r>
            <a:r>
              <a:rPr lang="en-US" dirty="0" err="1"/>
              <a:t>Frasca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Mariam </a:t>
            </a:r>
            <a:r>
              <a:rPr lang="en-US" dirty="0" err="1"/>
              <a:t>Mehrez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Edward Baker</a:t>
            </a:r>
          </a:p>
          <a:p>
            <a:pPr marL="0" indent="0">
              <a:buNone/>
            </a:pPr>
            <a:r>
              <a:rPr lang="en-US" dirty="0" err="1"/>
              <a:t>Xiangzhao</a:t>
            </a:r>
            <a:r>
              <a:rPr lang="en-US" dirty="0"/>
              <a:t> Zeng</a:t>
            </a:r>
          </a:p>
          <a:p>
            <a:pPr marL="0" indent="0">
              <a:buNone/>
            </a:pPr>
            <a:r>
              <a:rPr lang="en-US" dirty="0"/>
              <a:t>Dimitra </a:t>
            </a:r>
            <a:r>
              <a:rPr lang="en-US" dirty="0" err="1"/>
              <a:t>Argyrou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Filippo Signora</a:t>
            </a:r>
          </a:p>
          <a:p>
            <a:pPr marL="0" indent="0">
              <a:buNone/>
            </a:pPr>
            <a:r>
              <a:rPr lang="en-US" dirty="0"/>
              <a:t>Giorgio </a:t>
            </a:r>
            <a:r>
              <a:rPr lang="en-US" dirty="0" err="1"/>
              <a:t>Creazzo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Tareq</a:t>
            </a:r>
            <a:r>
              <a:rPr lang="en-US" dirty="0"/>
              <a:t> </a:t>
            </a:r>
            <a:r>
              <a:rPr lang="en-US" dirty="0" err="1"/>
              <a:t>Alkhateb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Alejandro </a:t>
            </a:r>
            <a:r>
              <a:rPr lang="en-US" dirty="0" err="1"/>
              <a:t>Pertuz</a:t>
            </a:r>
            <a:r>
              <a:rPr lang="en-US" dirty="0"/>
              <a:t> Dominguez</a:t>
            </a:r>
          </a:p>
          <a:p>
            <a:pPr marL="0" indent="0">
              <a:buNone/>
            </a:pPr>
            <a:r>
              <a:rPr lang="en-US" dirty="0"/>
              <a:t>Scott Mansfield</a:t>
            </a:r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C0CEA-8DD4-1A48-8BFB-B26076ADC0E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C22CB-8E6B-254B-BFCB-8FDDD3D258EF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26447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9A1949-C066-5C4B-B809-D44CCD7BD311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669E6-139D-8743-A9DA-8B9EB6BF95EC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BD6E42-CBF8-DD4D-BC2C-87399D513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20" y="45720"/>
            <a:ext cx="7191757" cy="505206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E48041-FF84-ED42-8761-156F9989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93" y="343139"/>
            <a:ext cx="8435612" cy="5581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Scale of work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DE">
                <a:solidFill>
                  <a:schemeClr val="bg1"/>
                </a:solidFill>
              </a:rPr>
              <a:t>1</a:t>
            </a:r>
            <a:r>
              <a:rPr lang="it-IT" dirty="0">
                <a:solidFill>
                  <a:schemeClr val="bg1"/>
                </a:solidFill>
              </a:rPr>
              <a:t>6</a:t>
            </a:r>
            <a:r>
              <a:rPr lang="en-DE">
                <a:solidFill>
                  <a:schemeClr val="bg1"/>
                </a:solidFill>
              </a:rPr>
              <a:t>” Fullscreen QGIS at 1/</a:t>
            </a:r>
            <a:r>
              <a:rPr lang="it-IT" dirty="0">
                <a:solidFill>
                  <a:schemeClr val="bg1"/>
                </a:solidFill>
              </a:rPr>
              <a:t>75</a:t>
            </a:r>
            <a:r>
              <a:rPr lang="en-DE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18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198285-CBDF-624D-9DC4-38E5AC6F1832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17127-2EE9-9C4F-928A-2AC092899C05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7B93A88-EA5A-7E49-8DA3-486E6897CE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7" y="0"/>
            <a:ext cx="7321924" cy="514350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E48041-FF84-ED42-8761-156F9989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93" y="343139"/>
            <a:ext cx="8435612" cy="5581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Scale of work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DE">
                <a:solidFill>
                  <a:schemeClr val="bg1"/>
                </a:solidFill>
              </a:rPr>
              <a:t>1</a:t>
            </a:r>
            <a:r>
              <a:rPr lang="it-IT" dirty="0">
                <a:solidFill>
                  <a:schemeClr val="bg1"/>
                </a:solidFill>
              </a:rPr>
              <a:t>6</a:t>
            </a:r>
            <a:r>
              <a:rPr lang="en-DE">
                <a:solidFill>
                  <a:schemeClr val="bg1"/>
                </a:solidFill>
              </a:rPr>
              <a:t>” Fullscreen QGIS at 1/</a:t>
            </a:r>
            <a:r>
              <a:rPr lang="it-IT" dirty="0">
                <a:solidFill>
                  <a:schemeClr val="bg1"/>
                </a:solidFill>
              </a:rPr>
              <a:t>50</a:t>
            </a:r>
            <a:r>
              <a:rPr lang="en-DE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8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0117-745E-6B47-A150-471A24CCD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Units </a:t>
            </a:r>
            <a:br>
              <a:rPr lang="en-US" dirty="0"/>
            </a:br>
            <a:r>
              <a:rPr lang="en-US" sz="3100" dirty="0"/>
              <a:t>(random order, </a:t>
            </a:r>
            <a:br>
              <a:rPr lang="en-US" sz="3100" dirty="0"/>
            </a:br>
            <a:r>
              <a:rPr lang="en-US" sz="3100" dirty="0"/>
              <a:t>stratigraphic relations to be reconstructed)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CE0B07-FEFD-AC44-B5C4-912099D8B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59" y="2773363"/>
            <a:ext cx="7922941" cy="13144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BUT</a:t>
            </a:r>
          </a:p>
          <a:p>
            <a:r>
              <a:rPr lang="en-US" dirty="0"/>
              <a:t>Feel free to be independent and propose different/new</a:t>
            </a:r>
          </a:p>
          <a:p>
            <a:r>
              <a:rPr lang="en-US" dirty="0"/>
              <a:t>e.g., Geomorphology vs Geology…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883B0-E771-634F-82E7-290AC1095B0D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7268D-F8F5-7F45-BFA6-67E4573E8C53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09856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Mapping Mars: an example from Aram Chaos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29570"/>
            <a:ext cx="6400800" cy="150433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Monica </a:t>
            </a:r>
            <a:r>
              <a:rPr lang="en-US" dirty="0" err="1"/>
              <a:t>Pondrelli</a:t>
            </a:r>
            <a:r>
              <a:rPr lang="en-US" dirty="0"/>
              <a:t>, Angelo Pio Rossi, Erica </a:t>
            </a:r>
            <a:r>
              <a:rPr lang="en-US" dirty="0" err="1"/>
              <a:t>Luzzi</a:t>
            </a:r>
            <a:r>
              <a:rPr lang="en-US" dirty="0"/>
              <a:t>,</a:t>
            </a:r>
          </a:p>
          <a:p>
            <a:r>
              <a:rPr lang="en-US" dirty="0"/>
              <a:t>Luca </a:t>
            </a:r>
            <a:r>
              <a:rPr lang="en-US" dirty="0" err="1"/>
              <a:t>Penasa</a:t>
            </a:r>
            <a:r>
              <a:rPr lang="en-US" dirty="0"/>
              <a:t>, Riccardo </a:t>
            </a:r>
            <a:r>
              <a:rPr lang="en-US" dirty="0" err="1"/>
              <a:t>Pozzobon</a:t>
            </a:r>
            <a:r>
              <a:rPr lang="en-US" dirty="0"/>
              <a:t>, Beatrice </a:t>
            </a:r>
            <a:r>
              <a:rPr lang="en-US" dirty="0" err="1"/>
              <a:t>Baschetti</a:t>
            </a:r>
            <a:r>
              <a:rPr lang="en-US" dirty="0"/>
              <a:t>, </a:t>
            </a:r>
          </a:p>
          <a:p>
            <a:r>
              <a:rPr lang="en-US" dirty="0"/>
              <a:t>Ilaria di Pietro, Silvia </a:t>
            </a:r>
            <a:r>
              <a:rPr lang="en-US" dirty="0" err="1"/>
              <a:t>Bertoli</a:t>
            </a:r>
            <a:r>
              <a:rPr lang="en-US" dirty="0"/>
              <a:t>, Cristian Carli, </a:t>
            </a:r>
          </a:p>
          <a:p>
            <a:r>
              <a:rPr lang="en-US" dirty="0"/>
              <a:t>Giacomo </a:t>
            </a:r>
            <a:r>
              <a:rPr lang="en-US" dirty="0" err="1"/>
              <a:t>Nodjoumi</a:t>
            </a:r>
            <a:r>
              <a:rPr lang="en-US" dirty="0"/>
              <a:t>, Javier Eduardo Suarez Valencia, </a:t>
            </a:r>
          </a:p>
          <a:p>
            <a:r>
              <a:rPr lang="en-US" dirty="0"/>
              <a:t>Pierre-Antoine </a:t>
            </a:r>
            <a:r>
              <a:rPr lang="en-US" dirty="0" err="1"/>
              <a:t>Tesson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4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C0DB83BF-C4FC-3442-B694-DCE7DFCC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66" y="3803542"/>
            <a:ext cx="1198830" cy="421552"/>
          </a:xfrm>
          <a:prstGeom prst="rect">
            <a:avLst/>
          </a:prstGeom>
        </p:spPr>
      </p:pic>
      <p:pic>
        <p:nvPicPr>
          <p:cNvPr id="5" name="uda.png" descr="uda.png">
            <a:extLst>
              <a:ext uri="{FF2B5EF4-FFF2-40B4-BE49-F238E27FC236}">
                <a16:creationId xmlns:a16="http://schemas.microsoft.com/office/drawing/2014/main" id="{0393DCC4-E6A3-CB4A-B6FB-C0DA67BAF19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49" y="3888332"/>
            <a:ext cx="517702" cy="568098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000000">
                <a:alpha val="74996"/>
              </a:srgbClr>
            </a:outerShdw>
          </a:effectLst>
        </p:spPr>
      </p:pic>
      <p:pic>
        <p:nvPicPr>
          <p:cNvPr id="6" name="Picture 11" descr="Logo&#10;&#10;Description automatically generated">
            <a:extLst>
              <a:ext uri="{FF2B5EF4-FFF2-40B4-BE49-F238E27FC236}">
                <a16:creationId xmlns:a16="http://schemas.microsoft.com/office/drawing/2014/main" id="{97B16313-4EA0-3840-9788-2773ACA22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27" y="3760314"/>
            <a:ext cx="701476" cy="683263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2A394278-1889-3946-A748-BE2DDE8F5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323" y="3562041"/>
            <a:ext cx="1047648" cy="904555"/>
          </a:xfrm>
          <a:prstGeom prst="rect">
            <a:avLst/>
          </a:prstGeom>
        </p:spPr>
      </p:pic>
      <p:pic>
        <p:nvPicPr>
          <p:cNvPr id="8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B6B4560-166E-BB44-89FD-2355C6887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343" y="3892373"/>
            <a:ext cx="907346" cy="56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crater, close&#10;&#10;Description automatically generated">
            <a:extLst>
              <a:ext uri="{FF2B5EF4-FFF2-40B4-BE49-F238E27FC236}">
                <a16:creationId xmlns:a16="http://schemas.microsoft.com/office/drawing/2014/main" id="{22B6D2DC-9BC9-8A43-BCE4-0D0973EB90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22" y="59473"/>
            <a:ext cx="6361661" cy="4430751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79E32-80EF-9F45-9743-D0D43143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4" y="205978"/>
            <a:ext cx="2416098" cy="4157865"/>
          </a:xfrm>
        </p:spPr>
        <p:txBody>
          <a:bodyPr>
            <a:normAutofit/>
          </a:bodyPr>
          <a:lstStyle/>
          <a:p>
            <a:r>
              <a:rPr lang="en-US" sz="2800" dirty="0"/>
              <a:t>Plateau, mesas of the chaotic terrains, fractures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3702204" y="275063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F863A-702E-8045-B903-9CFB2445A6A1}"/>
              </a:ext>
            </a:extLst>
          </p:cNvPr>
          <p:cNvSpPr txBox="1"/>
          <p:nvPr/>
        </p:nvSpPr>
        <p:spPr>
          <a:xfrm>
            <a:off x="3586051" y="2167200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Plateau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FDC04-235B-834D-9B29-C383C9B3ECFA}"/>
              </a:ext>
            </a:extLst>
          </p:cNvPr>
          <p:cNvSpPr txBox="1"/>
          <p:nvPr/>
        </p:nvSpPr>
        <p:spPr>
          <a:xfrm>
            <a:off x="6689807" y="310761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451B9-95CE-F24A-B8BC-B3C0013373B7}"/>
              </a:ext>
            </a:extLst>
          </p:cNvPr>
          <p:cNvSpPr txBox="1"/>
          <p:nvPr/>
        </p:nvSpPr>
        <p:spPr>
          <a:xfrm>
            <a:off x="6909114" y="283944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Crater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9176C-0974-8C47-9B77-6A7C0FB8A769}"/>
              </a:ext>
            </a:extLst>
          </p:cNvPr>
          <p:cNvSpPr/>
          <p:nvPr/>
        </p:nvSpPr>
        <p:spPr>
          <a:xfrm>
            <a:off x="7544245" y="594732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6208956" y="447953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1082-F4CF-8F40-9E03-D77393092181}"/>
              </a:ext>
            </a:extLst>
          </p:cNvPr>
          <p:cNvSpPr txBox="1"/>
          <p:nvPr/>
        </p:nvSpPr>
        <p:spPr>
          <a:xfrm>
            <a:off x="5114464" y="387283"/>
            <a:ext cx="96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90226C-0F48-1B4C-8976-B0739D09372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55BF04-1824-394E-B2FA-D2E7EC847CF5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063432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044C4-8DE0-BB44-A250-9C4BA7C00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56" y="73152"/>
            <a:ext cx="6350470" cy="4373513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79E32-80EF-9F45-9743-D0D43143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4" y="205978"/>
            <a:ext cx="2697512" cy="4157865"/>
          </a:xfrm>
        </p:spPr>
        <p:txBody>
          <a:bodyPr>
            <a:normAutofit/>
          </a:bodyPr>
          <a:lstStyle/>
          <a:p>
            <a:r>
              <a:rPr lang="en-US" sz="2800" dirty="0"/>
              <a:t>Plateau, mesas/knobs of the chaotic terrains, fractures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8036460" y="4209954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F863A-702E-8045-B903-9CFB2445A6A1}"/>
              </a:ext>
            </a:extLst>
          </p:cNvPr>
          <p:cNvSpPr txBox="1"/>
          <p:nvPr/>
        </p:nvSpPr>
        <p:spPr>
          <a:xfrm>
            <a:off x="7920307" y="3515813"/>
            <a:ext cx="886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Plateau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FDC04-235B-834D-9B29-C383C9B3ECFA}"/>
              </a:ext>
            </a:extLst>
          </p:cNvPr>
          <p:cNvSpPr txBox="1"/>
          <p:nvPr/>
        </p:nvSpPr>
        <p:spPr>
          <a:xfrm>
            <a:off x="6698951" y="19155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451B9-95CE-F24A-B8BC-B3C0013373B7}"/>
              </a:ext>
            </a:extLst>
          </p:cNvPr>
          <p:cNvSpPr txBox="1"/>
          <p:nvPr/>
        </p:nvSpPr>
        <p:spPr>
          <a:xfrm>
            <a:off x="4777751" y="242954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Crater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9176C-0974-8C47-9B77-6A7C0FB8A769}"/>
              </a:ext>
            </a:extLst>
          </p:cNvPr>
          <p:cNvSpPr/>
          <p:nvPr/>
        </p:nvSpPr>
        <p:spPr>
          <a:xfrm>
            <a:off x="5491269" y="498686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5916348" y="1389786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1082-F4CF-8F40-9E03-D77393092181}"/>
              </a:ext>
            </a:extLst>
          </p:cNvPr>
          <p:cNvSpPr txBox="1"/>
          <p:nvPr/>
        </p:nvSpPr>
        <p:spPr>
          <a:xfrm>
            <a:off x="4821856" y="1329116"/>
            <a:ext cx="96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A731D-9438-E741-908E-0FE957909E60}"/>
              </a:ext>
            </a:extLst>
          </p:cNvPr>
          <p:cNvSpPr txBox="1"/>
          <p:nvPr/>
        </p:nvSpPr>
        <p:spPr>
          <a:xfrm>
            <a:off x="3531321" y="1915578"/>
            <a:ext cx="75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Knobs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01DCE5-79B4-9643-B7B1-ABE2FA191532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D006B-F51F-E84E-946A-8C85C086498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54250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37E54755-D80C-6549-9FBE-32A7DEEF7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861" y="64009"/>
            <a:ext cx="6233023" cy="438912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3250435" y="3871626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3793970" y="2915249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A731D-9438-E741-908E-0FE957909E60}"/>
              </a:ext>
            </a:extLst>
          </p:cNvPr>
          <p:cNvSpPr txBox="1"/>
          <p:nvPr/>
        </p:nvSpPr>
        <p:spPr>
          <a:xfrm>
            <a:off x="2977189" y="2780092"/>
            <a:ext cx="66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Knob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F8EDD4E-34A4-594A-A980-3BA36E8C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4" y="205978"/>
            <a:ext cx="2697512" cy="4157865"/>
          </a:xfrm>
        </p:spPr>
        <p:txBody>
          <a:bodyPr>
            <a:normAutofit/>
          </a:bodyPr>
          <a:lstStyle/>
          <a:p>
            <a:r>
              <a:rPr lang="en-US" sz="2800" dirty="0"/>
              <a:t>Knobs of the chaotic terrains, Layered </a:t>
            </a:r>
            <a:r>
              <a:rPr lang="en-US" sz="2800" dirty="0" err="1"/>
              <a:t>deosits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Cap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AB3ACE-A627-5C47-9724-8626CE5DBF2A}"/>
              </a:ext>
            </a:extLst>
          </p:cNvPr>
          <p:cNvSpPr txBox="1"/>
          <p:nvPr/>
        </p:nvSpPr>
        <p:spPr>
          <a:xfrm>
            <a:off x="7259357" y="30293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 unit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FA7DDB0-55FD-6244-9225-83F81173624B}"/>
              </a:ext>
            </a:extLst>
          </p:cNvPr>
          <p:cNvSpPr/>
          <p:nvPr/>
        </p:nvSpPr>
        <p:spPr>
          <a:xfrm rot="18209739">
            <a:off x="4856864" y="1203698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46FA13-3A1C-5C49-A8F4-053BE26099C3}"/>
              </a:ext>
            </a:extLst>
          </p:cNvPr>
          <p:cNvSpPr txBox="1"/>
          <p:nvPr/>
        </p:nvSpPr>
        <p:spPr>
          <a:xfrm>
            <a:off x="3718172" y="1011857"/>
            <a:ext cx="178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Layered Deposits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C9B29-8649-BE48-BF1E-3DF6D2C2C24F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909EA7-A9D3-2F4C-B572-C0D2D73DC086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364833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DCF89124-0DA8-294C-BF3A-A26F9E25A6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86" y="64008"/>
            <a:ext cx="6301134" cy="4425891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79E32-80EF-9F45-9743-D0D43143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4" y="205978"/>
            <a:ext cx="2697512" cy="4157865"/>
          </a:xfrm>
        </p:spPr>
        <p:txBody>
          <a:bodyPr>
            <a:normAutofit/>
          </a:bodyPr>
          <a:lstStyle/>
          <a:p>
            <a:r>
              <a:rPr lang="en-US" sz="2800" dirty="0"/>
              <a:t>Knob of the chaotic terrains, Layered </a:t>
            </a:r>
            <a:r>
              <a:rPr lang="en-US" sz="2800" dirty="0" err="1"/>
              <a:t>deosits</a:t>
            </a:r>
            <a:r>
              <a:rPr lang="en-US" sz="2800" dirty="0"/>
              <a:t>,</a:t>
            </a:r>
            <a:br>
              <a:rPr lang="en-US" sz="2800" dirty="0"/>
            </a:br>
            <a:r>
              <a:rPr lang="en-US" sz="2800" dirty="0"/>
              <a:t>Cap unit,</a:t>
            </a:r>
            <a:br>
              <a:rPr lang="en-US" sz="2800" dirty="0"/>
            </a:br>
            <a:r>
              <a:rPr lang="en-US" sz="2800" dirty="0"/>
              <a:t>Aeolian cover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3174662" y="248674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9176C-0974-8C47-9B77-6A7C0FB8A769}"/>
              </a:ext>
            </a:extLst>
          </p:cNvPr>
          <p:cNvSpPr/>
          <p:nvPr/>
        </p:nvSpPr>
        <p:spPr>
          <a:xfrm>
            <a:off x="7494548" y="390644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4219870" y="1545234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1082-F4CF-8F40-9E03-D77393092181}"/>
              </a:ext>
            </a:extLst>
          </p:cNvPr>
          <p:cNvSpPr txBox="1"/>
          <p:nvPr/>
        </p:nvSpPr>
        <p:spPr>
          <a:xfrm>
            <a:off x="3081178" y="1353393"/>
            <a:ext cx="178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Layered Deposits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CA731D-9438-E741-908E-0FE957909E60}"/>
              </a:ext>
            </a:extLst>
          </p:cNvPr>
          <p:cNvSpPr txBox="1"/>
          <p:nvPr/>
        </p:nvSpPr>
        <p:spPr>
          <a:xfrm>
            <a:off x="6698951" y="64008"/>
            <a:ext cx="66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Knob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EA01D87-1BC7-ED44-98FB-D2AD5918C3F1}"/>
              </a:ext>
            </a:extLst>
          </p:cNvPr>
          <p:cNvSpPr/>
          <p:nvPr/>
        </p:nvSpPr>
        <p:spPr>
          <a:xfrm rot="6022632" flipH="1">
            <a:off x="4997633" y="3095800"/>
            <a:ext cx="89184" cy="649949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BC8267-B631-764D-9A76-14688F9300FF}"/>
              </a:ext>
            </a:extLst>
          </p:cNvPr>
          <p:cNvSpPr txBox="1"/>
          <p:nvPr/>
        </p:nvSpPr>
        <p:spPr>
          <a:xfrm>
            <a:off x="5369916" y="3318374"/>
            <a:ext cx="1460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Aeolian cover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B86C1-5828-ED45-A2A6-B47D270526EA}"/>
              </a:ext>
            </a:extLst>
          </p:cNvPr>
          <p:cNvSpPr txBox="1"/>
          <p:nvPr/>
        </p:nvSpPr>
        <p:spPr>
          <a:xfrm>
            <a:off x="5369916" y="48966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30701-EDD8-2943-82C9-7C42B888BD4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C0D3EF-6F9F-DC4D-9729-C9304A2E2D8C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50262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81BD4288-B34E-B345-BDA0-4E060826A7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29" y="64008"/>
            <a:ext cx="6397315" cy="4299835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79E32-80EF-9F45-9743-D0D43143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97" y="205978"/>
            <a:ext cx="2683726" cy="4157865"/>
          </a:xfrm>
        </p:spPr>
        <p:txBody>
          <a:bodyPr>
            <a:normAutofit/>
          </a:bodyPr>
          <a:lstStyle/>
          <a:p>
            <a:r>
              <a:rPr lang="en-US" sz="2800" dirty="0"/>
              <a:t>Mesas/knobs of the chaotic terrains, layered deposits,</a:t>
            </a:r>
            <a:br>
              <a:rPr lang="en-US" sz="2800" dirty="0"/>
            </a:br>
            <a:r>
              <a:rPr lang="en-US" sz="2800" dirty="0"/>
              <a:t>cap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3099466" y="233410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451B9-95CE-F24A-B8BC-B3C0013373B7}"/>
              </a:ext>
            </a:extLst>
          </p:cNvPr>
          <p:cNvSpPr txBox="1"/>
          <p:nvPr/>
        </p:nvSpPr>
        <p:spPr>
          <a:xfrm>
            <a:off x="7014865" y="245050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Mesa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9176C-0974-8C47-9B77-6A7C0FB8A769}"/>
              </a:ext>
            </a:extLst>
          </p:cNvPr>
          <p:cNvSpPr/>
          <p:nvPr/>
        </p:nvSpPr>
        <p:spPr>
          <a:xfrm>
            <a:off x="7649996" y="2761294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5861483" y="1083514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1082-F4CF-8F40-9E03-D77393092181}"/>
              </a:ext>
            </a:extLst>
          </p:cNvPr>
          <p:cNvSpPr txBox="1"/>
          <p:nvPr/>
        </p:nvSpPr>
        <p:spPr>
          <a:xfrm>
            <a:off x="4766991" y="1022844"/>
            <a:ext cx="75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Knobs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08A5560-EF40-814B-8E04-53726D59FDE9}"/>
              </a:ext>
            </a:extLst>
          </p:cNvPr>
          <p:cNvSpPr/>
          <p:nvPr/>
        </p:nvSpPr>
        <p:spPr>
          <a:xfrm rot="18209739">
            <a:off x="4219870" y="3187311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7381D-BD7A-614C-A446-126509DF1FD7}"/>
              </a:ext>
            </a:extLst>
          </p:cNvPr>
          <p:cNvSpPr txBox="1"/>
          <p:nvPr/>
        </p:nvSpPr>
        <p:spPr>
          <a:xfrm>
            <a:off x="3081178" y="2995470"/>
            <a:ext cx="178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Layered Deposits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45E00C-7F45-4846-AA43-5E04B55E7300}"/>
              </a:ext>
            </a:extLst>
          </p:cNvPr>
          <p:cNvSpPr txBox="1"/>
          <p:nvPr/>
        </p:nvSpPr>
        <p:spPr>
          <a:xfrm>
            <a:off x="3354006" y="233076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ED1647-10E0-944E-A3CF-2112A8F25FF9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7FBE9B-FCA1-6141-B035-945282C711E3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4021493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se&#10;&#10;Description automatically generated">
            <a:extLst>
              <a:ext uri="{FF2B5EF4-FFF2-40B4-BE49-F238E27FC236}">
                <a16:creationId xmlns:a16="http://schemas.microsoft.com/office/drawing/2014/main" id="{E843C0A7-0978-DA47-8E98-24E5C84497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29" y="63422"/>
            <a:ext cx="6241337" cy="4407994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779E32-80EF-9F45-9743-D0D43143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8" y="215122"/>
            <a:ext cx="2683726" cy="4157865"/>
          </a:xfrm>
        </p:spPr>
        <p:txBody>
          <a:bodyPr>
            <a:normAutofit/>
          </a:bodyPr>
          <a:lstStyle/>
          <a:p>
            <a:r>
              <a:rPr lang="en-US" sz="2800" dirty="0"/>
              <a:t>Mounds of the chaotic terrains,</a:t>
            </a:r>
            <a:br>
              <a:rPr lang="en-US" sz="2800" dirty="0"/>
            </a:br>
            <a:r>
              <a:rPr lang="en-US" sz="2800" dirty="0"/>
              <a:t>cap unit, grooves, outflow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8229250" y="3845290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9451B9-95CE-F24A-B8BC-B3C0013373B7}"/>
              </a:ext>
            </a:extLst>
          </p:cNvPr>
          <p:cNvSpPr txBox="1"/>
          <p:nvPr/>
        </p:nvSpPr>
        <p:spPr>
          <a:xfrm>
            <a:off x="6950857" y="322068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Outflow channel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3E9176C-0974-8C47-9B77-6A7C0FB8A769}"/>
              </a:ext>
            </a:extLst>
          </p:cNvPr>
          <p:cNvSpPr/>
          <p:nvPr/>
        </p:nvSpPr>
        <p:spPr>
          <a:xfrm>
            <a:off x="7585988" y="632856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6D7779-A4F0-8D49-B091-63D5A69161DB}"/>
              </a:ext>
            </a:extLst>
          </p:cNvPr>
          <p:cNvSpPr/>
          <p:nvPr/>
        </p:nvSpPr>
        <p:spPr>
          <a:xfrm rot="18209739">
            <a:off x="3968809" y="1116157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1082-F4CF-8F40-9E03-D77393092181}"/>
              </a:ext>
            </a:extLst>
          </p:cNvPr>
          <p:cNvSpPr txBox="1"/>
          <p:nvPr/>
        </p:nvSpPr>
        <p:spPr>
          <a:xfrm>
            <a:off x="2874317" y="110120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Mounds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08A5560-EF40-814B-8E04-53726D59FDE9}"/>
              </a:ext>
            </a:extLst>
          </p:cNvPr>
          <p:cNvSpPr/>
          <p:nvPr/>
        </p:nvSpPr>
        <p:spPr>
          <a:xfrm rot="18209739">
            <a:off x="7100851" y="1951055"/>
            <a:ext cx="202135" cy="468351"/>
          </a:xfrm>
          <a:custGeom>
            <a:avLst/>
            <a:gdLst>
              <a:gd name="connsiteX0" fmla="*/ 38584 w 202135"/>
              <a:gd name="connsiteY0" fmla="*/ 0 h 468351"/>
              <a:gd name="connsiteX1" fmla="*/ 83189 w 202135"/>
              <a:gd name="connsiteY1" fmla="*/ 59473 h 468351"/>
              <a:gd name="connsiteX2" fmla="*/ 1414 w 202135"/>
              <a:gd name="connsiteY2" fmla="*/ 260195 h 468351"/>
              <a:gd name="connsiteX3" fmla="*/ 164965 w 202135"/>
              <a:gd name="connsiteY3" fmla="*/ 446048 h 468351"/>
              <a:gd name="connsiteX4" fmla="*/ 179833 w 202135"/>
              <a:gd name="connsiteY4" fmla="*/ 446048 h 468351"/>
              <a:gd name="connsiteX5" fmla="*/ 179833 w 202135"/>
              <a:gd name="connsiteY5" fmla="*/ 446048 h 468351"/>
              <a:gd name="connsiteX6" fmla="*/ 202135 w 202135"/>
              <a:gd name="connsiteY6" fmla="*/ 468351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35" h="468351">
                <a:moveTo>
                  <a:pt x="38584" y="0"/>
                </a:moveTo>
                <a:cubicBezTo>
                  <a:pt x="63984" y="8053"/>
                  <a:pt x="89384" y="16107"/>
                  <a:pt x="83189" y="59473"/>
                </a:cubicBezTo>
                <a:cubicBezTo>
                  <a:pt x="76994" y="102839"/>
                  <a:pt x="-12215" y="195766"/>
                  <a:pt x="1414" y="260195"/>
                </a:cubicBezTo>
                <a:cubicBezTo>
                  <a:pt x="15043" y="324624"/>
                  <a:pt x="135229" y="415073"/>
                  <a:pt x="164965" y="446048"/>
                </a:cubicBezTo>
                <a:cubicBezTo>
                  <a:pt x="194701" y="477023"/>
                  <a:pt x="179833" y="446048"/>
                  <a:pt x="179833" y="446048"/>
                </a:cubicBezTo>
                <a:lnTo>
                  <a:pt x="179833" y="446048"/>
                </a:lnTo>
                <a:lnTo>
                  <a:pt x="202135" y="468351"/>
                </a:ln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7381D-BD7A-614C-A446-126509DF1FD7}"/>
              </a:ext>
            </a:extLst>
          </p:cNvPr>
          <p:cNvSpPr txBox="1"/>
          <p:nvPr/>
        </p:nvSpPr>
        <p:spPr>
          <a:xfrm>
            <a:off x="6083887" y="1805481"/>
            <a:ext cx="866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Groove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49899-7015-334B-9E5C-229A305B8650}"/>
              </a:ext>
            </a:extLst>
          </p:cNvPr>
          <p:cNvSpPr txBox="1"/>
          <p:nvPr/>
        </p:nvSpPr>
        <p:spPr>
          <a:xfrm>
            <a:off x="2874317" y="348829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 unit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1774C-9059-9F4E-B0DD-FF8A7191252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B5F85C-DDB4-4144-BC9F-46C49CD1BDF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005264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ED4F-010B-C746-8EF2-B977DD80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8" y="2013596"/>
            <a:ext cx="2928289" cy="558154"/>
          </a:xfrm>
        </p:spPr>
        <p:txBody>
          <a:bodyPr>
            <a:normAutofit fontScale="90000"/>
          </a:bodyPr>
          <a:lstStyle/>
          <a:p>
            <a:r>
              <a:rPr lang="en-IT" dirty="0"/>
              <a:t>Reference areas for detailed description of some of the units</a:t>
            </a:r>
          </a:p>
        </p:txBody>
      </p:sp>
      <p:pic>
        <p:nvPicPr>
          <p:cNvPr id="4" name="Picture 3" descr="A picture containing nature, outdoor, fire, crater&#10;&#10;Description automatically generated">
            <a:extLst>
              <a:ext uri="{FF2B5EF4-FFF2-40B4-BE49-F238E27FC236}">
                <a16:creationId xmlns:a16="http://schemas.microsoft.com/office/drawing/2014/main" id="{2A71AC41-3CDF-7D41-B374-5CCE990C1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29" y="163551"/>
            <a:ext cx="6030633" cy="426720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</p:spTree>
    <p:extLst>
      <p:ext uri="{BB962C8B-B14F-4D97-AF65-F5344CB8AC3E}">
        <p14:creationId xmlns:p14="http://schemas.microsoft.com/office/powerpoint/2010/main" val="41413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B2066-D23D-0F4D-BEC1-461ED1D96A8F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FA79CF-EE91-454D-B958-C2669130A02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870C4-EBE9-4A47-9DC3-9E3903FF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area 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55C5F-0B20-E84B-9409-9B1077AF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" y="779537"/>
            <a:ext cx="5573702" cy="4281092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F4307-822D-964E-9CB2-7D0196004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" y="830562"/>
            <a:ext cx="8826350" cy="4091567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</p:spTree>
    <p:extLst>
      <p:ext uri="{BB962C8B-B14F-4D97-AF65-F5344CB8AC3E}">
        <p14:creationId xmlns:p14="http://schemas.microsoft.com/office/powerpoint/2010/main" val="41671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214DDD-3861-044E-828D-F77406CF4C06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9FA1D-7821-D24F-AFB1-ADB75C98467C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 at CTX scale</a:t>
            </a:r>
          </a:p>
        </p:txBody>
      </p:sp>
      <p:pic>
        <p:nvPicPr>
          <p:cNvPr id="4" name="Picture 3" descr="A picture containing reptile, outdoor&#10;&#10;Description automatically generated">
            <a:extLst>
              <a:ext uri="{FF2B5EF4-FFF2-40B4-BE49-F238E27FC236}">
                <a16:creationId xmlns:a16="http://schemas.microsoft.com/office/drawing/2014/main" id="{5BF0F5CA-9D61-DD45-B3B0-F9780E963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4" y="855035"/>
            <a:ext cx="6142088" cy="4214222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5634968" y="1064847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47DBCC9-90A4-B341-A5A8-275404FB2915}"/>
              </a:ext>
            </a:extLst>
          </p:cNvPr>
          <p:cNvSpPr txBox="1">
            <a:spLocks/>
          </p:cNvSpPr>
          <p:nvPr/>
        </p:nvSpPr>
        <p:spPr>
          <a:xfrm>
            <a:off x="6400259" y="1064847"/>
            <a:ext cx="2683726" cy="350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Description, Stratigraphic relations</a:t>
            </a:r>
          </a:p>
        </p:txBody>
      </p:sp>
    </p:spTree>
    <p:extLst>
      <p:ext uri="{BB962C8B-B14F-4D97-AF65-F5344CB8AC3E}">
        <p14:creationId xmlns:p14="http://schemas.microsoft.com/office/powerpoint/2010/main" val="2524413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 at HiRISE scale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47DBCC9-90A4-B341-A5A8-275404FB2915}"/>
              </a:ext>
            </a:extLst>
          </p:cNvPr>
          <p:cNvSpPr txBox="1">
            <a:spLocks/>
          </p:cNvSpPr>
          <p:nvPr/>
        </p:nvSpPr>
        <p:spPr>
          <a:xfrm>
            <a:off x="6400259" y="1064847"/>
            <a:ext cx="2683726" cy="350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Description, Stratigraphic relations</a:t>
            </a:r>
          </a:p>
        </p:txBody>
      </p:sp>
      <p:pic>
        <p:nvPicPr>
          <p:cNvPr id="7" name="Picture 6" descr="A picture containing mountain, nature, rock, cave&#10;&#10;Description automatically generated">
            <a:extLst>
              <a:ext uri="{FF2B5EF4-FFF2-40B4-BE49-F238E27FC236}">
                <a16:creationId xmlns:a16="http://schemas.microsoft.com/office/drawing/2014/main" id="{8DC8D1B2-F4BC-5E40-95EA-DA5C95130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4" y="855035"/>
            <a:ext cx="5911831" cy="3561064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542578" y="3904691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E03EF-E736-B246-9354-0FC47D1EC15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AC21C-7A96-8D4E-B606-189004A7163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964385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1E455E-ECF7-3244-9091-11DAEB443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T" dirty="0"/>
              <a:t>What do we do?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2EDC4C-8F56-DC48-ABF9-0DEB6D520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84450"/>
            <a:ext cx="6400800" cy="1392818"/>
          </a:xfrm>
        </p:spPr>
        <p:txBody>
          <a:bodyPr>
            <a:normAutofit fontScale="77500" lnSpcReduction="20000"/>
          </a:bodyPr>
          <a:lstStyle/>
          <a:p>
            <a:r>
              <a:rPr lang="en-DE" dirty="0"/>
              <a:t>Attempt to </a:t>
            </a:r>
            <a:r>
              <a:rPr lang="en-DE"/>
              <a:t>perform collectively</a:t>
            </a:r>
            <a:r>
              <a:rPr lang="it-IT" dirty="0"/>
              <a:t> </a:t>
            </a:r>
            <a:r>
              <a:rPr lang="en-DE"/>
              <a:t>(</a:t>
            </a:r>
            <a:r>
              <a:rPr lang="en-GB" dirty="0"/>
              <a:t>i</a:t>
            </a:r>
            <a:r>
              <a:rPr lang="en-DE" dirty="0"/>
              <a:t>n groups / individually) a geologic/geomorphic </a:t>
            </a:r>
            <a:r>
              <a:rPr lang="en-DE"/>
              <a:t>map </a:t>
            </a:r>
            <a:r>
              <a:rPr lang="it-IT" dirty="0"/>
              <a:t>of </a:t>
            </a:r>
            <a:r>
              <a:rPr lang="en-DE" dirty="0"/>
              <a:t>a </a:t>
            </a:r>
            <a:r>
              <a:rPr lang="it-IT" dirty="0" err="1"/>
              <a:t>chaotic</a:t>
            </a:r>
            <a:r>
              <a:rPr lang="it-IT" dirty="0"/>
              <a:t> </a:t>
            </a:r>
            <a:r>
              <a:rPr lang="it-IT" dirty="0" err="1"/>
              <a:t>terrain</a:t>
            </a:r>
            <a:r>
              <a:rPr lang="en-DE" dirty="0"/>
              <a:t> on Mars.</a:t>
            </a:r>
          </a:p>
          <a:p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E5493-4500-894B-B7DA-C6BB60ABD162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99BD84-74D2-2C4A-919A-FFA3B043C041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701540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12" name="Immagine 11" descr="Immagine che contiene ghiaccio&#10;&#10;Descrizione generata automaticamente">
            <a:extLst>
              <a:ext uri="{FF2B5EF4-FFF2-40B4-BE49-F238E27FC236}">
                <a16:creationId xmlns:a16="http://schemas.microsoft.com/office/drawing/2014/main" id="{C835F2B6-BC6A-0B45-A4AB-B733E6B0C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3" y="1174560"/>
            <a:ext cx="2858317" cy="2571750"/>
          </a:xfrm>
          <a:prstGeom prst="rect">
            <a:avLst/>
          </a:prstGeom>
        </p:spPr>
      </p:pic>
      <p:pic>
        <p:nvPicPr>
          <p:cNvPr id="13" name="Immagine 12" descr="Immagine che contiene testo, vestito, dipingendo&#10;&#10;Descrizione generata automaticamente">
            <a:extLst>
              <a:ext uri="{FF2B5EF4-FFF2-40B4-BE49-F238E27FC236}">
                <a16:creationId xmlns:a16="http://schemas.microsoft.com/office/drawing/2014/main" id="{28BE32EB-5594-7F45-A2E0-56AD8859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46" y="1133812"/>
            <a:ext cx="2858317" cy="2571750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413E661-CF05-0941-A09A-CEB3C6A2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75" y="1174559"/>
            <a:ext cx="2858317" cy="257175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42D5600-4E83-E344-AFF2-97D6591ED684}"/>
              </a:ext>
            </a:extLst>
          </p:cNvPr>
          <p:cNvSpPr txBox="1"/>
          <p:nvPr/>
        </p:nvSpPr>
        <p:spPr>
          <a:xfrm>
            <a:off x="426503" y="3802991"/>
            <a:ext cx="227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 (true colour) browse product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BD1E4E-403A-F040-A80F-F4FEB0A03575}"/>
              </a:ext>
            </a:extLst>
          </p:cNvPr>
          <p:cNvSpPr txBox="1"/>
          <p:nvPr/>
        </p:nvSpPr>
        <p:spPr>
          <a:xfrm>
            <a:off x="6325615" y="3787056"/>
            <a:ext cx="214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 (false colour) browse product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888F8A-3D81-F344-9EAB-C30A1121EE2A}"/>
              </a:ext>
            </a:extLst>
          </p:cNvPr>
          <p:cNvSpPr txBox="1"/>
          <p:nvPr/>
        </p:nvSpPr>
        <p:spPr>
          <a:xfrm>
            <a:off x="2831137" y="3787057"/>
            <a:ext cx="310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 (hydrated mineralogy) browse product </a:t>
            </a:r>
          </a:p>
        </p:txBody>
      </p:sp>
    </p:spTree>
    <p:extLst>
      <p:ext uri="{BB962C8B-B14F-4D97-AF65-F5344CB8AC3E}">
        <p14:creationId xmlns:p14="http://schemas.microsoft.com/office/powerpoint/2010/main" val="1743856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5" name="Immagine 4" descr="Immagine che contiene ghiaccio&#10;&#10;Descrizione generata automaticamente">
            <a:extLst>
              <a:ext uri="{FF2B5EF4-FFF2-40B4-BE49-F238E27FC236}">
                <a16:creationId xmlns:a16="http://schemas.microsoft.com/office/drawing/2014/main" id="{0E1C4685-76D6-5246-832C-D31B25F51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996295"/>
            <a:ext cx="3310128" cy="29782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8CBB7B-D144-BD45-830A-2DAC0FFAC778}"/>
              </a:ext>
            </a:extLst>
          </p:cNvPr>
          <p:cNvSpPr txBox="1"/>
          <p:nvPr/>
        </p:nvSpPr>
        <p:spPr>
          <a:xfrm>
            <a:off x="3792727" y="935042"/>
            <a:ext cx="475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 (true colour) browse product: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0B095-2F35-4744-A269-21B462D26B36}"/>
              </a:ext>
            </a:extLst>
          </p:cNvPr>
          <p:cNvSpPr txBox="1"/>
          <p:nvPr/>
        </p:nvSpPr>
        <p:spPr>
          <a:xfrm>
            <a:off x="3447288" y="1389259"/>
            <a:ext cx="5248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Enhanced true colour representation of the scene obtained combining the following three spectral channels across the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visible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 of the spectrum: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R600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600 nm)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F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R530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530 nm)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0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R440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440 nm)  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8CBB7B-D144-BD45-830A-2DAC0FFAC778}"/>
              </a:ext>
            </a:extLst>
          </p:cNvPr>
          <p:cNvSpPr txBox="1"/>
          <p:nvPr/>
        </p:nvSpPr>
        <p:spPr>
          <a:xfrm>
            <a:off x="3792727" y="935042"/>
            <a:ext cx="475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 (false colour) browse product: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0B095-2F35-4744-A269-21B462D26B36}"/>
              </a:ext>
            </a:extLst>
          </p:cNvPr>
          <p:cNvSpPr txBox="1"/>
          <p:nvPr/>
        </p:nvSpPr>
        <p:spPr>
          <a:xfrm>
            <a:off x="3447288" y="1398403"/>
            <a:ext cx="5248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Enhanced false colour representation of the scene obtained combining the following three spectral channels across the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infrared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 of the spectrum: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R2529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2529 nm)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F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R1506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1506 nm)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0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R1080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(reflectance at 1080 nm) 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532DAF-F5CF-8F40-B53D-107582A7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2" y="1000836"/>
            <a:ext cx="3303925" cy="29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8CBB7B-D144-BD45-830A-2DAC0FFAC778}"/>
              </a:ext>
            </a:extLst>
          </p:cNvPr>
          <p:cNvSpPr txBox="1"/>
          <p:nvPr/>
        </p:nvSpPr>
        <p:spPr>
          <a:xfrm>
            <a:off x="3792727" y="935042"/>
            <a:ext cx="475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 (false colour) browse product: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0B095-2F35-4744-A269-21B462D26B36}"/>
              </a:ext>
            </a:extLst>
          </p:cNvPr>
          <p:cNvSpPr txBox="1"/>
          <p:nvPr/>
        </p:nvSpPr>
        <p:spPr>
          <a:xfrm>
            <a:off x="3447288" y="1398403"/>
            <a:ext cx="5248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RGB combination for the FAL browse products highlights differences between key mineral groups. 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colours may indicate hydrated material (e.g., clays, carbonates or certain types of sulfates);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Gray/brown colours often indicate basaltic material.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532DAF-F5CF-8F40-B53D-107582A7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2" y="1000836"/>
            <a:ext cx="3303925" cy="29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01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8CBB7B-D144-BD45-830A-2DAC0FFAC778}"/>
              </a:ext>
            </a:extLst>
          </p:cNvPr>
          <p:cNvSpPr txBox="1"/>
          <p:nvPr/>
        </p:nvSpPr>
        <p:spPr>
          <a:xfrm>
            <a:off x="3792727" y="935042"/>
            <a:ext cx="475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 (hydrated mineralogy) browse product: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0B095-2F35-4744-A269-21B462D26B36}"/>
              </a:ext>
            </a:extLst>
          </p:cNvPr>
          <p:cNvSpPr txBox="1"/>
          <p:nvPr/>
        </p:nvSpPr>
        <p:spPr>
          <a:xfrm>
            <a:off x="3447287" y="1645312"/>
            <a:ext cx="5248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 information related to bound water in minerals:</a:t>
            </a:r>
          </a:p>
          <a:p>
            <a:endParaRPr lang="it-IT" noProof="1">
              <a:solidFill>
                <a:srgbClr val="370F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SINDEX2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(Detects convexity at 2.29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due to 2.1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and 2.4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absorptions typical of hydrated sulfates)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F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BD2100_2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(Detects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 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shifted H</a:t>
            </a:r>
            <a:r>
              <a:rPr lang="it-IT" baseline="-25000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band depth in monohydrated sulfates)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000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</a:t>
            </a: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BD1900_2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(Detects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1.9 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H</a:t>
            </a:r>
            <a:r>
              <a:rPr lang="it-IT" baseline="-25000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band depth) </a:t>
            </a:r>
          </a:p>
        </p:txBody>
      </p:sp>
      <p:pic>
        <p:nvPicPr>
          <p:cNvPr id="12" name="Immagine 11" descr="Immagine che contiene testo, vestito, dipingendo&#10;&#10;Descrizione generata automaticamente">
            <a:extLst>
              <a:ext uri="{FF2B5EF4-FFF2-40B4-BE49-F238E27FC236}">
                <a16:creationId xmlns:a16="http://schemas.microsoft.com/office/drawing/2014/main" id="{EA59CFD0-D355-1149-8042-0067E6889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1" y="1011042"/>
            <a:ext cx="3303926" cy="29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5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8CBB7B-D144-BD45-830A-2DAC0FFAC778}"/>
              </a:ext>
            </a:extLst>
          </p:cNvPr>
          <p:cNvSpPr txBox="1"/>
          <p:nvPr/>
        </p:nvSpPr>
        <p:spPr>
          <a:xfrm>
            <a:off x="3792727" y="935042"/>
            <a:ext cx="475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 (hydrated mineralogy) browse product: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0B095-2F35-4744-A269-21B462D26B36}"/>
              </a:ext>
            </a:extLst>
          </p:cNvPr>
          <p:cNvSpPr txBox="1"/>
          <p:nvPr/>
        </p:nvSpPr>
        <p:spPr>
          <a:xfrm>
            <a:off x="3447287" y="1645312"/>
            <a:ext cx="5248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Polyhydrated sulfates 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strong 1.9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and 2.4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absorption bands, and thus appear </a:t>
            </a:r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magenta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Monohydrated sulfates 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 strong 2.1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absorption and a weak 2.4 </a:t>
            </a:r>
            <a:r>
              <a:rPr lang="el-GR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μ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 absorption band, and thus appear </a:t>
            </a:r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yellow/green</a:t>
            </a: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noProof="1">
                <a:solidFill>
                  <a:srgbClr val="370F4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colours are indicative of other hydrated minerals (such as clays, hydrated silica, carbonate, or zeolite). </a:t>
            </a:r>
          </a:p>
        </p:txBody>
      </p:sp>
      <p:pic>
        <p:nvPicPr>
          <p:cNvPr id="12" name="Immagine 11" descr="Immagine che contiene testo, vestito, dipingendo&#10;&#10;Descrizione generata automaticamente">
            <a:extLst>
              <a:ext uri="{FF2B5EF4-FFF2-40B4-BE49-F238E27FC236}">
                <a16:creationId xmlns:a16="http://schemas.microsoft.com/office/drawing/2014/main" id="{EA59CFD0-D355-1149-8042-0067E6889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1" y="1011042"/>
            <a:ext cx="3303926" cy="29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8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F6F852-F730-B142-AC7A-4111AAF25B59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FF030-9AE4-9F44-B2B7-8AEB5E286553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870C4-EBE9-4A47-9DC3-9E3903FF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area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CB7FE-95E6-1147-B964-3A24EE33B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4" y="764107"/>
            <a:ext cx="7302882" cy="4327354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AA4A7-5101-754C-87B9-B85E600B7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" y="909845"/>
            <a:ext cx="8997866" cy="3842953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</p:spTree>
    <p:extLst>
      <p:ext uri="{BB962C8B-B14F-4D97-AF65-F5344CB8AC3E}">
        <p14:creationId xmlns:p14="http://schemas.microsoft.com/office/powerpoint/2010/main" val="31640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214DDD-3861-044E-828D-F77406CF4C06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9FA1D-7821-D24F-AFB1-ADB75C98467C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 at CTX scale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47DBCC9-90A4-B341-A5A8-275404FB2915}"/>
              </a:ext>
            </a:extLst>
          </p:cNvPr>
          <p:cNvSpPr txBox="1">
            <a:spLocks/>
          </p:cNvSpPr>
          <p:nvPr/>
        </p:nvSpPr>
        <p:spPr>
          <a:xfrm>
            <a:off x="6400259" y="1064847"/>
            <a:ext cx="2683726" cy="350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Description, Stratigraphic relations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E7E00-D639-9D4E-BFCC-519B4D97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" y="726293"/>
            <a:ext cx="5820395" cy="4334336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5040237" y="4835723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3043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335" y="451306"/>
            <a:ext cx="3577843" cy="558154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Observations at HiRISE scale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47DBCC9-90A4-B341-A5A8-275404FB2915}"/>
              </a:ext>
            </a:extLst>
          </p:cNvPr>
          <p:cNvSpPr txBox="1">
            <a:spLocks/>
          </p:cNvSpPr>
          <p:nvPr/>
        </p:nvSpPr>
        <p:spPr>
          <a:xfrm>
            <a:off x="5211335" y="1064847"/>
            <a:ext cx="3872650" cy="350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2"/>
                </a:solidFill>
                <a:latin typeface="Open Sans Light" panose="020B0306030504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Description, Stratigraphic relations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E03EF-E736-B246-9354-0FC47D1EC15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AC21C-7A96-8D4E-B606-189004A7163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D6784-1874-F744-AC18-B2D5DA95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5" y="82871"/>
            <a:ext cx="4887907" cy="4977758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A613D39F-421A-9B40-B23B-4DBD7FE5E2B1}"/>
              </a:ext>
            </a:extLst>
          </p:cNvPr>
          <p:cNvSpPr txBox="1"/>
          <p:nvPr/>
        </p:nvSpPr>
        <p:spPr>
          <a:xfrm>
            <a:off x="527710" y="4768240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70963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3989BC-830B-6343-A67F-FF45DE5F6253}"/>
              </a:ext>
            </a:extLst>
          </p:cNvPr>
          <p:cNvSpPr txBox="1"/>
          <p:nvPr/>
        </p:nvSpPr>
        <p:spPr>
          <a:xfrm>
            <a:off x="426503" y="3802991"/>
            <a:ext cx="227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 (true colour) browse product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2683FB-7A2F-F347-ADED-7F0D4659EB09}"/>
              </a:ext>
            </a:extLst>
          </p:cNvPr>
          <p:cNvSpPr txBox="1"/>
          <p:nvPr/>
        </p:nvSpPr>
        <p:spPr>
          <a:xfrm>
            <a:off x="6325615" y="3787056"/>
            <a:ext cx="214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 (false colour) browse product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814597-039C-1642-A561-3827623D3828}"/>
              </a:ext>
            </a:extLst>
          </p:cNvPr>
          <p:cNvSpPr txBox="1"/>
          <p:nvPr/>
        </p:nvSpPr>
        <p:spPr>
          <a:xfrm>
            <a:off x="2831137" y="3787057"/>
            <a:ext cx="310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 (hydrated mineralogy) browse product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DD41BA1-E702-9944-BCCF-42911C8C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" y="1112130"/>
            <a:ext cx="2922534" cy="2674926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DCDCEA-217A-9B49-9292-764AECB23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95" y="1078238"/>
            <a:ext cx="2922534" cy="2674926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ECA0AD-0FB8-F944-BA33-D237AD76E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9" y="1011912"/>
            <a:ext cx="2927821" cy="26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E88DF3-983E-F249-9CC1-2E57C186E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94" y="310057"/>
            <a:ext cx="8435612" cy="558154"/>
          </a:xfrm>
        </p:spPr>
        <p:txBody>
          <a:bodyPr>
            <a:normAutofit fontScale="90000"/>
          </a:bodyPr>
          <a:lstStyle/>
          <a:p>
            <a:r>
              <a:rPr lang="en-DE"/>
              <a:t>No truth without ground truth (and still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start from </a:t>
            </a:r>
            <a:r>
              <a:rPr lang="it-IT" dirty="0" err="1"/>
              <a:t>somewhere</a:t>
            </a:r>
            <a:r>
              <a:rPr lang="en-DE"/>
              <a:t>)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F23F7-212C-D24E-BDF1-7742B7A1E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17" y="1068339"/>
            <a:ext cx="1864565" cy="1753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E19AD-A621-1E4D-AA4C-3EEE3C8C2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40" y="2799892"/>
            <a:ext cx="1864565" cy="1753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FFFA1F-0DA0-0148-A7D3-BDEC5D4A0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4" y="2799892"/>
            <a:ext cx="1864565" cy="1753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3DBC5-8300-6F43-972E-DBA4B2DEB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274" y="2799892"/>
            <a:ext cx="1864565" cy="1753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685ED-2BF5-5A40-95CA-DA5D95878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0780" y="2799892"/>
            <a:ext cx="1864565" cy="1753856"/>
          </a:xfrm>
          <a:prstGeom prst="rect">
            <a:avLst/>
          </a:prstGeom>
        </p:spPr>
      </p:pic>
      <p:sp>
        <p:nvSpPr>
          <p:cNvPr id="10" name="Google Shape;90;p1">
            <a:extLst>
              <a:ext uri="{FF2B5EF4-FFF2-40B4-BE49-F238E27FC236}">
                <a16:creationId xmlns:a16="http://schemas.microsoft.com/office/drawing/2014/main" id="{86E3A5BF-D104-5D46-BDD0-5C05A9182BED}"/>
              </a:ext>
            </a:extLst>
          </p:cNvPr>
          <p:cNvSpPr txBox="1"/>
          <p:nvPr/>
        </p:nvSpPr>
        <p:spPr>
          <a:xfrm>
            <a:off x="132295" y="1723976"/>
            <a:ext cx="350742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</a:t>
            </a:r>
            <a:r>
              <a:rPr lang="de-DE" sz="1400" dirty="0" err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modified</a:t>
            </a:r>
            <a:r>
              <a:rPr lang="de-DE" sz="14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de-DE" sz="1400" dirty="0" err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fromTanaka</a:t>
            </a:r>
            <a:r>
              <a:rPr lang="de-DE" sz="14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et al. (2007)</a:t>
            </a:r>
            <a:endParaRPr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71157-0E40-EF4B-8348-B6F800A7A83E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0DE8F-DABE-3249-929F-ED06F595A30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1124785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8416-DC1C-C248-A0FC-F18D471F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CRISM-based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B41D-FBA6-5B47-97F9-4E087FFBAD95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EA091A-7BF5-FB4B-9025-884C3862B77D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3989BC-830B-6343-A67F-FF45DE5F6253}"/>
              </a:ext>
            </a:extLst>
          </p:cNvPr>
          <p:cNvSpPr txBox="1"/>
          <p:nvPr/>
        </p:nvSpPr>
        <p:spPr>
          <a:xfrm>
            <a:off x="426503" y="3802991"/>
            <a:ext cx="227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 (true colour) browse product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2683FB-7A2F-F347-ADED-7F0D4659EB09}"/>
              </a:ext>
            </a:extLst>
          </p:cNvPr>
          <p:cNvSpPr txBox="1"/>
          <p:nvPr/>
        </p:nvSpPr>
        <p:spPr>
          <a:xfrm>
            <a:off x="6325615" y="3787056"/>
            <a:ext cx="214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 (false colour) browse product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C814597-039C-1642-A561-3827623D3828}"/>
              </a:ext>
            </a:extLst>
          </p:cNvPr>
          <p:cNvSpPr txBox="1"/>
          <p:nvPr/>
        </p:nvSpPr>
        <p:spPr>
          <a:xfrm>
            <a:off x="2831137" y="3787057"/>
            <a:ext cx="310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noProof="1">
                <a:solidFill>
                  <a:srgbClr val="B07F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 (hydrated mineralogy) browse product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DD41BA1-E702-9944-BCCF-42911C8C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" y="1112130"/>
            <a:ext cx="2922534" cy="2674926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DCDCEA-217A-9B49-9292-764AECB23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95" y="1078238"/>
            <a:ext cx="2922534" cy="2674926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ECA0AD-0FB8-F944-BA33-D237AD76E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29" y="1011912"/>
            <a:ext cx="2927821" cy="26797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7D594F-02ED-1F41-87C6-4BA1CF12EC63}"/>
              </a:ext>
            </a:extLst>
          </p:cNvPr>
          <p:cNvSpPr txBox="1"/>
          <p:nvPr/>
        </p:nvSpPr>
        <p:spPr>
          <a:xfrm>
            <a:off x="2054132" y="2010518"/>
            <a:ext cx="4788863" cy="830997"/>
          </a:xfrm>
          <a:prstGeom prst="rect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sz="1600" noProof="1"/>
          </a:p>
          <a:p>
            <a:r>
              <a:rPr lang="it-IT" sz="1600" noProof="1"/>
              <a:t>Same meaning as those in reference area A</a:t>
            </a:r>
          </a:p>
          <a:p>
            <a:endParaRPr lang="it-IT" sz="1600" noProof="1"/>
          </a:p>
        </p:txBody>
      </p:sp>
    </p:spTree>
    <p:extLst>
      <p:ext uri="{BB962C8B-B14F-4D97-AF65-F5344CB8AC3E}">
        <p14:creationId xmlns:p14="http://schemas.microsoft.com/office/powerpoint/2010/main" val="1105708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AD8699-B837-2E49-8A03-D4633277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B3364-D1F9-ED45-967B-E98802471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3815"/>
            <a:ext cx="7988149" cy="3187701"/>
          </a:xfrm>
        </p:spPr>
        <p:txBody>
          <a:bodyPr>
            <a:normAutofit fontScale="92500" lnSpcReduction="20000"/>
          </a:bodyPr>
          <a:lstStyle/>
          <a:p>
            <a:r>
              <a:rPr lang="en-IT" dirty="0"/>
              <a:t>Have a look at the units across all the study area</a:t>
            </a:r>
          </a:p>
          <a:p>
            <a:pPr lvl="1"/>
            <a:r>
              <a:rPr lang="en-IT" dirty="0"/>
              <a:t>At all scales BUT remember that you are going to map using HRSC images</a:t>
            </a:r>
          </a:p>
          <a:p>
            <a:r>
              <a:rPr lang="en-IT" dirty="0"/>
              <a:t>List the units you are planning to map</a:t>
            </a:r>
          </a:p>
          <a:p>
            <a:r>
              <a:rPr lang="en-IT" dirty="0"/>
              <a:t>Decide your scale of work</a:t>
            </a:r>
          </a:p>
          <a:p>
            <a:r>
              <a:rPr lang="en-IT" dirty="0"/>
              <a:t>Enjoy mapping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790896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65607-E113-4546-AAD9-1F094447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Results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A6D9B38-D1C7-4A4B-8A56-AE908AD6D29C}"/>
              </a:ext>
            </a:extLst>
          </p:cNvPr>
          <p:cNvSpPr txBox="1">
            <a:spLocks/>
          </p:cNvSpPr>
          <p:nvPr/>
        </p:nvSpPr>
        <p:spPr>
          <a:xfrm>
            <a:off x="390737" y="837407"/>
            <a:ext cx="8435611" cy="353387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370F4B"/>
                </a:solidFill>
                <a:latin typeface="Open Sans Light" panose="020B0306030504020204" pitchFamily="34" charset="0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rgbClr val="370F4B"/>
                </a:solidFill>
                <a:latin typeface="Open Sans Light" panose="020B0306030504020204" pitchFamily="34" charset="0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b="0" i="0" kern="1200">
                <a:solidFill>
                  <a:srgbClr val="370F4B"/>
                </a:solidFill>
                <a:latin typeface="Open Sans Light" panose="020B0306030504020204" pitchFamily="34" charset="0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370F4B"/>
                </a:solidFill>
                <a:latin typeface="Open Sans Light" panose="020B0306030504020204" pitchFamily="34" charset="0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370F4B"/>
                </a:solidFill>
                <a:latin typeface="Open Sans Light" panose="020B0306030504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Among each group/tile:</a:t>
            </a:r>
          </a:p>
          <a:p>
            <a:pPr lvl="1" fontAlgn="base"/>
            <a:r>
              <a:rPr lang="en-GB" dirty="0"/>
              <a:t>Select one (or maximum two) map(s)</a:t>
            </a:r>
          </a:p>
          <a:p>
            <a:pPr lvl="1" fontAlgn="base"/>
            <a:r>
              <a:rPr lang="en-GB" dirty="0"/>
              <a:t>Send the screenshot</a:t>
            </a:r>
          </a:p>
          <a:p>
            <a:pPr lvl="2" fontAlgn="base"/>
            <a:r>
              <a:rPr lang="en-GB" dirty="0"/>
              <a:t>Named: tile number </a:t>
            </a:r>
          </a:p>
          <a:p>
            <a:pPr lvl="1" fontAlgn="base"/>
            <a:r>
              <a:rPr lang="en-GB" dirty="0"/>
              <a:t>We will try to very roughly merge them and discuss</a:t>
            </a:r>
          </a:p>
          <a:p>
            <a:pPr fontAlgn="base"/>
            <a:r>
              <a:rPr lang="en-GB" dirty="0"/>
              <a:t>Later on, even after the school, you will be able to upload your </a:t>
            </a:r>
            <a:r>
              <a:rPr lang="en-GB" dirty="0" err="1"/>
              <a:t>gpkg</a:t>
            </a:r>
            <a:r>
              <a:rPr lang="en-GB" dirty="0"/>
              <a:t> here:</a:t>
            </a:r>
          </a:p>
          <a:p>
            <a:pPr lvl="1" fontAlgn="base"/>
            <a:r>
              <a:rPr lang="en-GB" dirty="0">
                <a:hlinkClick r:id="rId2"/>
              </a:rPr>
              <a:t>https://cloud.planmap.eu/index.php/s/eAYXZ4qEie93q6W</a:t>
            </a:r>
            <a:endParaRPr lang="en-GB" dirty="0"/>
          </a:p>
          <a:p>
            <a:pPr lvl="1" fontAlgn="base"/>
            <a:r>
              <a:rPr lang="en-GB" dirty="0"/>
              <a:t>Naming convention: </a:t>
            </a:r>
            <a:r>
              <a:rPr lang="en-GB" dirty="0" err="1"/>
              <a:t>mars_firstname_lastname_tile</a:t>
            </a:r>
            <a:endParaRPr lang="en-GB" dirty="0"/>
          </a:p>
          <a:p>
            <a:pPr fontAlgn="base"/>
            <a:endParaRPr lang="en-GB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3065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B092DA-1790-BE4E-88BA-70C7858C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Structure of the day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071B-8F12-B548-AC8C-048CCD239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210"/>
            <a:ext cx="7988149" cy="3187701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11:00 - 11:30	 Welcome and description of the practical activity, Plenary go-through the group subdivision</a:t>
            </a:r>
          </a:p>
          <a:p>
            <a:r>
              <a:rPr lang="en-GB" b="1" dirty="0"/>
              <a:t>11:30 – 12:30 Unit definition/description and Mapping</a:t>
            </a:r>
          </a:p>
          <a:p>
            <a:r>
              <a:rPr lang="en-GB" b="1" dirty="0">
                <a:solidFill>
                  <a:schemeClr val="accent6"/>
                </a:solidFill>
              </a:rPr>
              <a:t>12:30 – 14:00 Lunch</a:t>
            </a:r>
            <a:endParaRPr lang="en-IT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95756-B2E7-3C49-B36A-6D8E35AA465C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FD371-0B2D-DA45-90DA-96828C6E0CA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266636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B092DA-1790-BE4E-88BA-70C7858C2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Structure of the day (1)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071B-8F12-B548-AC8C-048CCD239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76"/>
            <a:ext cx="7988149" cy="3187701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14:00 - 14:30	 Science Seminar</a:t>
            </a:r>
          </a:p>
          <a:p>
            <a:pPr lvl="1"/>
            <a:r>
              <a:rPr lang="en-GB" b="1" dirty="0">
                <a:solidFill>
                  <a:schemeClr val="accent2"/>
                </a:solidFill>
              </a:rPr>
              <a:t>Erica </a:t>
            </a:r>
            <a:r>
              <a:rPr lang="en-GB" b="1" dirty="0" err="1">
                <a:solidFill>
                  <a:schemeClr val="accent2"/>
                </a:solidFill>
              </a:rPr>
              <a:t>Luzzi</a:t>
            </a:r>
            <a:r>
              <a:rPr lang="en-GB" b="1" dirty="0">
                <a:solidFill>
                  <a:schemeClr val="accent2"/>
                </a:solidFill>
              </a:rPr>
              <a:t>: The origin of chaotic terrains</a:t>
            </a:r>
          </a:p>
          <a:p>
            <a:r>
              <a:rPr lang="en-GB" b="1" dirty="0"/>
              <a:t>14:30 – 16:00 Mapping</a:t>
            </a:r>
          </a:p>
          <a:p>
            <a:r>
              <a:rPr lang="en-GB" b="1" dirty="0">
                <a:solidFill>
                  <a:schemeClr val="accent6"/>
                </a:solidFill>
              </a:rPr>
              <a:t>16:00 – 16:30 Coffee break</a:t>
            </a:r>
          </a:p>
          <a:p>
            <a:r>
              <a:rPr lang="en-GB" b="1" dirty="0"/>
              <a:t>16:30 – 17:30 Mapping</a:t>
            </a:r>
          </a:p>
          <a:p>
            <a:r>
              <a:rPr lang="en-GB" b="1" dirty="0"/>
              <a:t>17:30 – 18:30 Presentation and discussion</a:t>
            </a:r>
          </a:p>
          <a:p>
            <a:endParaRPr lang="en-GB" b="1" dirty="0"/>
          </a:p>
          <a:p>
            <a:endParaRPr lang="en-IT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7EB2C-6F32-944E-BB09-DAB75CFE4ACA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6812E-E520-234E-976C-F53B5A0DB4D1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420974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96C8BE-CDE9-274D-9690-2EF09F088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/>
              <a:t>Instructors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18C1F-3B8A-514D-84C3-947BE0E881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GB" dirty="0"/>
              <a:t>Angelo Pio Rossi</a:t>
            </a:r>
          </a:p>
          <a:p>
            <a:pPr fontAlgn="base"/>
            <a:r>
              <a:rPr lang="en-GB" dirty="0"/>
              <a:t>Monica </a:t>
            </a:r>
            <a:r>
              <a:rPr lang="en-GB" dirty="0" err="1"/>
              <a:t>Pondrelli</a:t>
            </a:r>
            <a:r>
              <a:rPr lang="en-GB" dirty="0"/>
              <a:t> (flying)</a:t>
            </a:r>
          </a:p>
          <a:p>
            <a:pPr fontAlgn="base"/>
            <a:r>
              <a:rPr lang="en-GB" dirty="0"/>
              <a:t>Riccardo </a:t>
            </a:r>
            <a:r>
              <a:rPr lang="en-GB" dirty="0" err="1"/>
              <a:t>Pozzobon</a:t>
            </a:r>
            <a:endParaRPr lang="en-GB" dirty="0"/>
          </a:p>
          <a:p>
            <a:pPr fontAlgn="base"/>
            <a:r>
              <a:rPr lang="en-GB" dirty="0"/>
              <a:t>Erica </a:t>
            </a:r>
            <a:r>
              <a:rPr lang="en-GB" dirty="0" err="1"/>
              <a:t>Luzzi</a:t>
            </a:r>
            <a:endParaRPr lang="en-GB" dirty="0"/>
          </a:p>
          <a:p>
            <a:pPr fontAlgn="base"/>
            <a:r>
              <a:rPr lang="en-GB" dirty="0"/>
              <a:t>Giacomo </a:t>
            </a:r>
            <a:r>
              <a:rPr lang="en-GB" dirty="0" err="1"/>
              <a:t>Nodjoumi</a:t>
            </a:r>
            <a:r>
              <a:rPr lang="en-GB" dirty="0"/>
              <a:t> </a:t>
            </a:r>
          </a:p>
          <a:p>
            <a:pPr fontAlgn="base"/>
            <a:endParaRPr lang="en-GB" dirty="0"/>
          </a:p>
          <a:p>
            <a:endParaRPr lang="en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6EC9BA-6FF3-A947-AD72-6C691C7D0D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en-GB" dirty="0"/>
              <a:t>Luca </a:t>
            </a:r>
            <a:r>
              <a:rPr lang="en-GB" dirty="0" err="1"/>
              <a:t>Penasa</a:t>
            </a:r>
            <a:r>
              <a:rPr lang="en-GB" dirty="0"/>
              <a:t> (flying, data/GIS/</a:t>
            </a:r>
            <a:r>
              <a:rPr lang="en-GB" dirty="0" err="1"/>
              <a:t>mappy</a:t>
            </a:r>
            <a:r>
              <a:rPr lang="en-GB" dirty="0"/>
              <a:t> issues)</a:t>
            </a:r>
          </a:p>
          <a:p>
            <a:pPr fontAlgn="base"/>
            <a:r>
              <a:rPr lang="en-GB" dirty="0"/>
              <a:t>Ilaria Di Pietro</a:t>
            </a:r>
          </a:p>
          <a:p>
            <a:pPr fontAlgn="base"/>
            <a:r>
              <a:rPr lang="en-GB" dirty="0"/>
              <a:t>Silvia </a:t>
            </a:r>
            <a:r>
              <a:rPr lang="en-GB" dirty="0" err="1"/>
              <a:t>Bertoli</a:t>
            </a:r>
            <a:endParaRPr lang="en-GB" dirty="0"/>
          </a:p>
          <a:p>
            <a:pPr fontAlgn="base"/>
            <a:r>
              <a:rPr lang="en-GB" dirty="0"/>
              <a:t>Javier Eduardo Suarez Valencia</a:t>
            </a:r>
          </a:p>
          <a:p>
            <a:pPr fontAlgn="base"/>
            <a:r>
              <a:rPr lang="en-GB" dirty="0"/>
              <a:t>Pierre-Antoine </a:t>
            </a:r>
            <a:r>
              <a:rPr lang="en-GB" dirty="0" err="1"/>
              <a:t>Tesson</a:t>
            </a:r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6E6A8-C9FE-1C42-8E3E-FA24D94F13BC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49ECB-5606-6F42-A82B-F38BA2E0941B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91274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2218-42AD-484F-BAA0-77698E2B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Coordinate </a:t>
            </a:r>
            <a:r>
              <a:rPr lang="en-DE"/>
              <a:t>Reference Syste</a:t>
            </a:r>
            <a:r>
              <a:rPr lang="it-IT" dirty="0"/>
              <a:t>m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B3F31-3CAA-A948-8129-895A4C6442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T" dirty="0"/>
              <a:t>Equidistant cylindrical</a:t>
            </a:r>
          </a:p>
          <a:p>
            <a:r>
              <a:rPr lang="en-US" dirty="0"/>
              <a:t>Reference body: 	</a:t>
            </a:r>
            <a:br>
              <a:rPr lang="en-US" dirty="0"/>
            </a:br>
            <a:r>
              <a:rPr lang="en-US" dirty="0"/>
              <a:t>	MOLA truncated sphere 	A=B=C=3396000</a:t>
            </a:r>
          </a:p>
          <a:p>
            <a:r>
              <a:rPr lang="en-DE"/>
              <a:t>Central Longitude:</a:t>
            </a:r>
            <a:r>
              <a:rPr lang="it-IT" dirty="0"/>
              <a:t> 0</a:t>
            </a:r>
          </a:p>
          <a:p>
            <a:r>
              <a:rPr lang="it-IT" dirty="0"/>
              <a:t>Central </a:t>
            </a:r>
            <a:r>
              <a:rPr lang="it-IT" dirty="0" err="1"/>
              <a:t>Latitude</a:t>
            </a:r>
            <a:r>
              <a:rPr lang="it-IT" dirty="0"/>
              <a:t>: 0</a:t>
            </a:r>
            <a:endParaRPr lang="en-US" dirty="0"/>
          </a:p>
          <a:p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F2933-3438-D440-8A58-D1705DDD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50" y="1341476"/>
            <a:ext cx="4291653" cy="2460548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3691B-7756-6445-9917-888A4C5916CB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971147-F2A1-B44D-8698-CA998FB87440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</p:spTree>
    <p:extLst>
      <p:ext uri="{BB962C8B-B14F-4D97-AF65-F5344CB8AC3E}">
        <p14:creationId xmlns:p14="http://schemas.microsoft.com/office/powerpoint/2010/main" val="36710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D6DD66-E3D1-2743-964E-F4526658BB27}"/>
              </a:ext>
            </a:extLst>
          </p:cNvPr>
          <p:cNvSpPr txBox="1"/>
          <p:nvPr/>
        </p:nvSpPr>
        <p:spPr>
          <a:xfrm>
            <a:off x="4173279" y="4783630"/>
            <a:ext cx="13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B523"/>
                </a:solidFill>
              </a:rPr>
              <a:t>Content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rgbClr val="FAB523"/>
                </a:solidFill>
              </a:rPr>
              <a:t>CC-BY-ND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AE191-FF3C-784F-9429-854956A2D756}"/>
              </a:ext>
            </a:extLst>
          </p:cNvPr>
          <p:cNvSpPr txBox="1"/>
          <p:nvPr/>
        </p:nvSpPr>
        <p:spPr>
          <a:xfrm>
            <a:off x="6759478" y="4783631"/>
            <a:ext cx="2213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FAB523"/>
                </a:solidFill>
              </a:rPr>
              <a:t>Imagery: please see sources</a:t>
            </a:r>
            <a:endParaRPr lang="en-IT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7A3AD5-5E9C-5342-8039-E3100EE4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Aram Chaos: Regional Context</a:t>
            </a:r>
          </a:p>
        </p:txBody>
      </p:sp>
      <p:pic>
        <p:nvPicPr>
          <p:cNvPr id="6" name="Mars_MGS_colorhillshade_mola_1024.jpg">
            <a:extLst>
              <a:ext uri="{FF2B5EF4-FFF2-40B4-BE49-F238E27FC236}">
                <a16:creationId xmlns:a16="http://schemas.microsoft.com/office/drawing/2014/main" id="{C908256C-7284-F347-871B-B72FBBFD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72" y="850301"/>
            <a:ext cx="8420656" cy="4210328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070B01-990C-B045-B406-F765DABBDD23}"/>
              </a:ext>
            </a:extLst>
          </p:cNvPr>
          <p:cNvSpPr/>
          <p:nvPr/>
        </p:nvSpPr>
        <p:spPr>
          <a:xfrm>
            <a:off x="3672468" y="2468136"/>
            <a:ext cx="579864" cy="602165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762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444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5FB692-B774-DC4D-B717-320AD46C0212}"/>
              </a:ext>
            </a:extLst>
          </p:cNvPr>
          <p:cNvGrpSpPr/>
          <p:nvPr/>
        </p:nvGrpSpPr>
        <p:grpSpPr>
          <a:xfrm>
            <a:off x="2974054" y="746438"/>
            <a:ext cx="6089117" cy="4355954"/>
            <a:chOff x="2974054" y="746438"/>
            <a:chExt cx="6089117" cy="43559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C3928B-0350-A849-8274-B70DEADBF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671" y="746438"/>
              <a:ext cx="4171500" cy="4355954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  <a:effectLst>
              <a:outerShdw blurRad="76200" dist="38100" dir="2700000" algn="tl" rotWithShape="0">
                <a:prstClr val="black"/>
              </a:outerShdw>
            </a:effectLst>
            <a:scene3d>
              <a:camera prst="orthographicFront"/>
              <a:lightRig rig="threePt" dir="t"/>
            </a:scene3d>
            <a:sp3d>
              <a:bevelT w="44450"/>
            </a:sp3d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968367-EDAF-A54F-A58E-8E78C92B31C9}"/>
                </a:ext>
              </a:extLst>
            </p:cNvPr>
            <p:cNvSpPr txBox="1"/>
            <p:nvPr/>
          </p:nvSpPr>
          <p:spPr>
            <a:xfrm>
              <a:off x="2974054" y="4358908"/>
              <a:ext cx="2254142" cy="338554"/>
            </a:xfrm>
            <a:prstGeom prst="rect">
              <a:avLst/>
            </a:prstGeom>
            <a:solidFill>
              <a:schemeClr val="accent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IT" sz="1600" dirty="0"/>
                <a:t>After Pacifici et al., 2009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9DA131-4CC3-CF44-A27A-DB7963CED5B8}"/>
              </a:ext>
            </a:extLst>
          </p:cNvPr>
          <p:cNvGrpSpPr/>
          <p:nvPr/>
        </p:nvGrpSpPr>
        <p:grpSpPr>
          <a:xfrm>
            <a:off x="5690461" y="2905576"/>
            <a:ext cx="2524271" cy="1528276"/>
            <a:chOff x="5690461" y="2905576"/>
            <a:chExt cx="2524271" cy="15282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BA2E9C-14A3-8247-852F-898D5AE26E4E}"/>
                </a:ext>
              </a:extLst>
            </p:cNvPr>
            <p:cNvSpPr/>
            <p:nvPr/>
          </p:nvSpPr>
          <p:spPr>
            <a:xfrm>
              <a:off x="6690732" y="3285893"/>
              <a:ext cx="1524000" cy="1147959"/>
            </a:xfrm>
            <a:prstGeom prst="rect">
              <a:avLst/>
            </a:prstGeom>
            <a:noFill/>
            <a:ln w="38100">
              <a:solidFill>
                <a:schemeClr val="accent5"/>
              </a:solidFill>
            </a:ln>
            <a:effectLst>
              <a:outerShdw blurRad="76200" dist="38100" dir="2700000" algn="tl" rotWithShape="0">
                <a:prstClr val="black"/>
              </a:outerShdw>
            </a:effectLst>
            <a:scene3d>
              <a:camera prst="orthographicFront"/>
              <a:lightRig rig="threePt" dir="t"/>
            </a:scene3d>
            <a:sp3d>
              <a:bevelT w="444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A6FEC6-6C42-904F-B8AE-CD61944CB8BA}"/>
                </a:ext>
              </a:extLst>
            </p:cNvPr>
            <p:cNvSpPr txBox="1"/>
            <p:nvPr/>
          </p:nvSpPr>
          <p:spPr>
            <a:xfrm>
              <a:off x="5690461" y="2905576"/>
              <a:ext cx="1393330" cy="338554"/>
            </a:xfrm>
            <a:prstGeom prst="rect">
              <a:avLst/>
            </a:prstGeom>
            <a:solidFill>
              <a:schemeClr val="accent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2000" b="1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IT" sz="1600" dirty="0"/>
                <a:t>Mapping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1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uroplanet Light 16.9 (wide)">
  <a:themeElements>
    <a:clrScheme name="Europlanet Light Colours">
      <a:dk1>
        <a:sysClr val="windowText" lastClr="000000"/>
      </a:dk1>
      <a:lt1>
        <a:sysClr val="window" lastClr="FFFFFF"/>
      </a:lt1>
      <a:dk2>
        <a:srgbClr val="370F4B"/>
      </a:dk2>
      <a:lt2>
        <a:srgbClr val="EEECE1"/>
      </a:lt2>
      <a:accent1>
        <a:srgbClr val="CF005B"/>
      </a:accent1>
      <a:accent2>
        <a:srgbClr val="00B2D3"/>
      </a:accent2>
      <a:accent3>
        <a:srgbClr val="B36A85"/>
      </a:accent3>
      <a:accent4>
        <a:srgbClr val="3AB396"/>
      </a:accent4>
      <a:accent5>
        <a:srgbClr val="FAB523"/>
      </a:accent5>
      <a:accent6>
        <a:srgbClr val="B07F47"/>
      </a:accent6>
      <a:hlink>
        <a:srgbClr val="0000FF"/>
      </a:hlink>
      <a:folHlink>
        <a:srgbClr val="6264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8D9420E7DCFC458A0ADB079A987983" ma:contentTypeVersion="10" ma:contentTypeDescription="Create a new document." ma:contentTypeScope="" ma:versionID="83468936dad3d07c6fb474ef68a108f5">
  <xsd:schema xmlns:xsd="http://www.w3.org/2001/XMLSchema" xmlns:xs="http://www.w3.org/2001/XMLSchema" xmlns:p="http://schemas.microsoft.com/office/2006/metadata/properties" xmlns:ns2="306b8f10-87a8-41d8-ba53-cf1407901c1f" targetNamespace="http://schemas.microsoft.com/office/2006/metadata/properties" ma:root="true" ma:fieldsID="04c6ae4abee0aa42cdf990bf1fbd73b7" ns2:_="">
    <xsd:import namespace="306b8f10-87a8-41d8-ba53-cf1407901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b8f10-87a8-41d8-ba53-cf1407901c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0DC7B2-0BE0-49B8-BB3D-22A8A10904D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73AB8E-D455-492F-9655-031F0ED28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6b8f10-87a8-41d8-ba53-cf1407901c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B70B74-C22B-4388-B75E-863A932487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winter_school_light_NEW</Template>
  <TotalTime>520</TotalTime>
  <Words>1623</Words>
  <Application>Microsoft Macintosh PowerPoint</Application>
  <PresentationFormat>On-screen Show (16:9)</PresentationFormat>
  <Paragraphs>381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Open Sans</vt:lpstr>
      <vt:lpstr>Open Sans Light</vt:lpstr>
      <vt:lpstr>Europlanet Light 16.9 (wide)</vt:lpstr>
      <vt:lpstr>GMAP Winter School 2022 Mapping Mars: Aram Chaos</vt:lpstr>
      <vt:lpstr>Mapping Mars: an example from Aram Chaos</vt:lpstr>
      <vt:lpstr>What do we do?</vt:lpstr>
      <vt:lpstr>No truth without ground truth (and still we need to start from somewhere)</vt:lpstr>
      <vt:lpstr>Structure of the day (1)</vt:lpstr>
      <vt:lpstr>Structure of the day (1)</vt:lpstr>
      <vt:lpstr>Instructors</vt:lpstr>
      <vt:lpstr>Coordinate Reference System</vt:lpstr>
      <vt:lpstr>Aram Chaos: Regional Context</vt:lpstr>
      <vt:lpstr>Geological context</vt:lpstr>
      <vt:lpstr>Existing map</vt:lpstr>
      <vt:lpstr>Project and  Tiles</vt:lpstr>
      <vt:lpstr>Groups</vt:lpstr>
      <vt:lpstr>Groups</vt:lpstr>
      <vt:lpstr>Groups</vt:lpstr>
      <vt:lpstr>Groups</vt:lpstr>
      <vt:lpstr>Scale of work 16” Fullscreen QGIS at 1/75k</vt:lpstr>
      <vt:lpstr>Scale of work 16” Fullscreen QGIS at 1/50k</vt:lpstr>
      <vt:lpstr>Units  (random order,  stratigraphic relations to be reconstructed)</vt:lpstr>
      <vt:lpstr>Plateau, mesas of the chaotic terrains, fractures</vt:lpstr>
      <vt:lpstr>Plateau, mesas/knobs of the chaotic terrains, fractures</vt:lpstr>
      <vt:lpstr>Knobs of the chaotic terrains, Layered deosits, Cap unit</vt:lpstr>
      <vt:lpstr>Knob of the chaotic terrains, Layered deosits, Cap unit, Aeolian cover</vt:lpstr>
      <vt:lpstr>Mesas/knobs of the chaotic terrains, layered deposits, cap unit</vt:lpstr>
      <vt:lpstr>Mounds of the chaotic terrains, cap unit, grooves, outflow channel</vt:lpstr>
      <vt:lpstr>Reference areas for detailed description of some of the units</vt:lpstr>
      <vt:lpstr>Reference area A</vt:lpstr>
      <vt:lpstr>Observations at CTX scale</vt:lpstr>
      <vt:lpstr>Observations at HiRISE scale</vt:lpstr>
      <vt:lpstr>CRISM-based information</vt:lpstr>
      <vt:lpstr>CRISM-based information</vt:lpstr>
      <vt:lpstr>CRISM-based information</vt:lpstr>
      <vt:lpstr>CRISM-based information</vt:lpstr>
      <vt:lpstr>CRISM-based information</vt:lpstr>
      <vt:lpstr>CRISM-based information</vt:lpstr>
      <vt:lpstr>Reference area B</vt:lpstr>
      <vt:lpstr>Observations at CTX scale</vt:lpstr>
      <vt:lpstr>Observations at HiRISE scale</vt:lpstr>
      <vt:lpstr>CRISM-based information</vt:lpstr>
      <vt:lpstr>CRISM-based information</vt:lpstr>
      <vt:lpstr>Steps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Rossi, Angelo Pio</dc:creator>
  <cp:lastModifiedBy>Monica Pondrelli</cp:lastModifiedBy>
  <cp:revision>122</cp:revision>
  <dcterms:created xsi:type="dcterms:W3CDTF">2022-01-17T16:31:57Z</dcterms:created>
  <dcterms:modified xsi:type="dcterms:W3CDTF">2022-02-08T10:20:01Z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0x010100B98D9420E7DCFC458A0ADB079A987983</vt:lpwstr>
  </property>
</Properties>
</file>