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8" r:id="rId1"/>
  </p:sldMasterIdLst>
  <p:notesMasterIdLst>
    <p:notesMasterId r:id="rId18"/>
  </p:notesMasterIdLst>
  <p:sldIdLst>
    <p:sldId id="256" r:id="rId2"/>
    <p:sldId id="263" r:id="rId3"/>
    <p:sldId id="264" r:id="rId4"/>
    <p:sldId id="265" r:id="rId5"/>
    <p:sldId id="816" r:id="rId6"/>
    <p:sldId id="357" r:id="rId7"/>
    <p:sldId id="814" r:id="rId8"/>
    <p:sldId id="815" r:id="rId9"/>
    <p:sldId id="267" r:id="rId10"/>
    <p:sldId id="272" r:id="rId11"/>
    <p:sldId id="366" r:id="rId12"/>
    <p:sldId id="367" r:id="rId13"/>
    <p:sldId id="804" r:id="rId14"/>
    <p:sldId id="811" r:id="rId15"/>
    <p:sldId id="268" r:id="rId16"/>
    <p:sldId id="368"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87"/>
    <p:restoredTop sz="95982"/>
  </p:normalViewPr>
  <p:slideViewPr>
    <p:cSldViewPr snapToGrid="0">
      <p:cViewPr varScale="1">
        <p:scale>
          <a:sx n="107" d="100"/>
          <a:sy n="107" d="100"/>
        </p:scale>
        <p:origin x="192" y="30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1FF94-9762-E342-B4CD-1551EAC608CB}" type="datetimeFigureOut">
              <a:rPr lang="en-US" smtClean="0"/>
              <a:t>9/9/24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39501-4756-C14A-8352-EA35D824AAC7}" type="slidenum">
              <a:rPr lang="en-US" smtClean="0"/>
              <a:t>‹N°›</a:t>
            </a:fld>
            <a:endParaRPr lang="en-US"/>
          </a:p>
        </p:txBody>
      </p:sp>
    </p:spTree>
    <p:extLst>
      <p:ext uri="{BB962C8B-B14F-4D97-AF65-F5344CB8AC3E}">
        <p14:creationId xmlns:p14="http://schemas.microsoft.com/office/powerpoint/2010/main" val="105270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9acb5cb7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9acb5cb7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21e835e61a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21e835e61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22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dirty="0"/>
              <a:t>L’article MNRAS explique la statistique que font les astrophysiciens sur un grand nombre de raies, dont on dispose des longueurs d’onde de laboratoire et des calculs théoriques de leur dépendance en fonction de la constante alpha. Il discute des facteurs d’incertitude en détail. La valeur que je cite correspond à une liste de 92 longueurs d’onde de Ritz . On recalcule ces longueurs d’onde avec des énergies de niveaux optimisées par moindres carrés, c’est meilleur que par mesures directes de longueurs d’onde. Tout cela montre qu’on doit non seulement mesurer les longueurs d’onde mais reconstruire le diagramme d’énergie en identifiant les transitions et les niveaux impliqués.</a:t>
            </a:r>
          </a:p>
          <a:p>
            <a:endParaRPr lang="fr-FR" dirty="0"/>
          </a:p>
          <a:p>
            <a:r>
              <a:rPr lang="fr-FR" dirty="0"/>
              <a:t>Pour ce qui est de lanthanides (et d’actinides). Nous sommes le seul groupe expérimental qui étudions des spectres de lanthanide plus de deux fois ionisés car nous explorons le domaine de l’UV du vide avec le spectrographe à haute résolution de 10m et nous sommes aussi capables de mener des calculs paramétriques pour nos analyses. Ceci est grâce à une collaboration de longue date avec Jean-François </a:t>
            </a:r>
            <a:r>
              <a:rPr lang="fr-FR" dirty="0" err="1"/>
              <a:t>Wyart</a:t>
            </a:r>
            <a:r>
              <a:rPr lang="fr-FR" dirty="0"/>
              <a:t> qui était expert de ces spectres extrêmement complexes, à cause des couches ouvertes à électrons f .</a:t>
            </a:r>
          </a:p>
          <a:p>
            <a:endParaRPr lang="fr-FR" dirty="0"/>
          </a:p>
          <a:p>
            <a:r>
              <a:rPr lang="fr-FR" dirty="0"/>
              <a:t>L’exemple ici porte sur Nd IV (Nd3+) thèse de Kamel Arab dirigé par Djamel </a:t>
            </a:r>
            <a:r>
              <a:rPr lang="fr-FR" dirty="0" err="1"/>
              <a:t>Deghiche</a:t>
            </a:r>
            <a:r>
              <a:rPr lang="fr-FR" dirty="0"/>
              <a:t>, qui était aussi venu à Meudon. Il y a dans le </a:t>
            </a:r>
            <a:r>
              <a:rPr lang="fr-FR" dirty="0" err="1"/>
              <a:t>portofolio</a:t>
            </a:r>
            <a:r>
              <a:rPr lang="fr-FR" dirty="0"/>
              <a:t> l’article sur Er IV (Er3+) qui était la thèse d’Anis </a:t>
            </a:r>
            <a:r>
              <a:rPr lang="fr-FR" dirty="0" err="1"/>
              <a:t>Chikh</a:t>
            </a:r>
            <a:r>
              <a:rPr lang="fr-FR" dirty="0"/>
              <a:t> soutenue en 2021. Les travaux actuels portent sur les ions de Thulium (Tm3+, 4+) et aussi Er2+. Les publications sont en préparation.</a:t>
            </a:r>
          </a:p>
          <a:p>
            <a:pPr marL="0" marR="0" lvl="0" indent="0" defTabSz="457200" eaLnBrk="1" fontAlgn="auto" latinLnBrk="0" hangingPunct="1">
              <a:lnSpc>
                <a:spcPct val="117999"/>
              </a:lnSpc>
              <a:spcBef>
                <a:spcPts val="0"/>
              </a:spcBef>
              <a:spcAft>
                <a:spcPts val="0"/>
              </a:spcAft>
              <a:buClrTx/>
              <a:buSzTx/>
              <a:buFontTx/>
              <a:buNone/>
              <a:tabLst/>
              <a:defRPr/>
            </a:pPr>
            <a:r>
              <a:rPr lang="fr-FR" dirty="0"/>
              <a:t>Il y a plusieurs groupes qui font des calculs ab initio mais ils se comparent toujours avec nos résultats. </a:t>
            </a:r>
          </a:p>
          <a:p>
            <a:endParaRPr lang="fr-FR" dirty="0"/>
          </a:p>
          <a:p>
            <a:pPr marL="0" marR="0" lvl="0" indent="0" defTabSz="457200" eaLnBrk="1" fontAlgn="auto" latinLnBrk="0" hangingPunct="1">
              <a:lnSpc>
                <a:spcPct val="117999"/>
              </a:lnSpc>
              <a:spcBef>
                <a:spcPts val="0"/>
              </a:spcBef>
              <a:spcAft>
                <a:spcPts val="0"/>
              </a:spcAft>
              <a:buClrTx/>
              <a:buSzTx/>
              <a:buFontTx/>
              <a:buNone/>
              <a:tabLst/>
              <a:defRPr/>
            </a:pPr>
            <a:r>
              <a:rPr lang="fr-FR" dirty="0"/>
              <a:t>Les figures en dessous de l’article JQSRT: une section (370-480Å) du spectre d’émission par une source à étincelles sous vide de </a:t>
            </a:r>
            <a:r>
              <a:rPr lang="fr-FR" dirty="0" err="1"/>
              <a:t>neodyme</a:t>
            </a:r>
            <a:r>
              <a:rPr lang="fr-FR" dirty="0"/>
              <a:t>. Diagramme d’énergie pour montrer les configurations les plus basses et les configurations à cœur excité de l’ion, en considérant les interactions de configuration,  et les faisceaux de transition étudiés,</a:t>
            </a:r>
          </a:p>
          <a:p>
            <a:pPr marL="0" marR="0" lvl="0" indent="0" defTabSz="457200" eaLnBrk="1" fontAlgn="auto" latinLnBrk="0" hangingPunct="1">
              <a:lnSpc>
                <a:spcPct val="117999"/>
              </a:lnSpc>
              <a:spcBef>
                <a:spcPts val="0"/>
              </a:spcBef>
              <a:spcAft>
                <a:spcPts val="0"/>
              </a:spcAft>
              <a:buClrTx/>
              <a:buSzTx/>
              <a:buFontTx/>
              <a:buNone/>
              <a:tabLst/>
              <a:defRPr/>
            </a:pPr>
            <a:r>
              <a:rPr lang="fr-FR" dirty="0"/>
              <a:t>Pour modéliser les </a:t>
            </a:r>
            <a:r>
              <a:rPr lang="fr-FR" dirty="0" err="1"/>
              <a:t>kilonovae</a:t>
            </a:r>
            <a:r>
              <a:rPr lang="fr-FR" dirty="0"/>
              <a:t>, il faut une quantité immense de données qu’on ne peut obtenir que par des calculs massifs mais les calculs ab initio donnent des longueurs d’onde imprécises et des </a:t>
            </a:r>
            <a:r>
              <a:rPr lang="fr-FR" dirty="0" err="1"/>
              <a:t>gA</a:t>
            </a:r>
            <a:r>
              <a:rPr lang="fr-FR" dirty="0"/>
              <a:t> qui peuvent différer d’un ordre de grandeur. D’autres calculs paramétriques un peu différent existent et utilisent aussi les valeurs expérimentales d’énergie dans leurs </a:t>
            </a:r>
            <a:r>
              <a:rPr lang="fr-FR" dirty="0" err="1"/>
              <a:t>fits</a:t>
            </a:r>
            <a:r>
              <a:rPr lang="fr-FR" dirty="0"/>
              <a:t>.</a:t>
            </a:r>
          </a:p>
          <a:p>
            <a:pPr marL="0" marR="0" lvl="0" indent="0" defTabSz="457200" eaLnBrk="1" fontAlgn="auto" latinLnBrk="0" hangingPunct="1">
              <a:lnSpc>
                <a:spcPct val="117999"/>
              </a:lnSpc>
              <a:spcBef>
                <a:spcPts val="0"/>
              </a:spcBef>
              <a:spcAft>
                <a:spcPts val="0"/>
              </a:spcAft>
              <a:buClrTx/>
              <a:buSzTx/>
              <a:buFontTx/>
              <a:buNone/>
              <a:tabLst/>
              <a:defRPr/>
            </a:pPr>
            <a:r>
              <a:rPr lang="fr-FR" dirty="0"/>
              <a:t> Photos: </a:t>
            </a:r>
          </a:p>
          <a:p>
            <a:pPr marL="0" marR="0" lvl="0" indent="0" defTabSz="457200" eaLnBrk="1" fontAlgn="auto" latinLnBrk="0" hangingPunct="1">
              <a:lnSpc>
                <a:spcPct val="117999"/>
              </a:lnSpc>
              <a:spcBef>
                <a:spcPts val="0"/>
              </a:spcBef>
              <a:spcAft>
                <a:spcPts val="0"/>
              </a:spcAft>
              <a:buClrTx/>
              <a:buSzTx/>
              <a:buFontTx/>
              <a:buNone/>
              <a:tabLst/>
              <a:defRPr/>
            </a:pPr>
            <a:r>
              <a:rPr lang="fr-FR" dirty="0"/>
              <a:t>-le spectrographe et le banc de commande haute tension;</a:t>
            </a:r>
          </a:p>
          <a:p>
            <a:pPr marL="0" marR="0" lvl="0" indent="0" defTabSz="457200" eaLnBrk="1" fontAlgn="auto" latinLnBrk="0" hangingPunct="1">
              <a:lnSpc>
                <a:spcPct val="117999"/>
              </a:lnSpc>
              <a:spcBef>
                <a:spcPts val="0"/>
              </a:spcBef>
              <a:spcAft>
                <a:spcPts val="0"/>
              </a:spcAft>
              <a:buClrTx/>
              <a:buSzTx/>
              <a:buFontTx/>
              <a:buNone/>
              <a:tabLst/>
              <a:defRPr/>
            </a:pPr>
            <a:r>
              <a:rPr lang="fr-FR" dirty="0"/>
              <a:t>-Schéma indiquant la détermination de la variation de alpha en fonction de la gravité à la surface d’une naine blanche par comparaison avec les mesures de longueurs d’onde de laboratoire;</a:t>
            </a:r>
          </a:p>
          <a:p>
            <a:pPr marL="0" marR="0" lvl="0" indent="0" defTabSz="457200" eaLnBrk="1" fontAlgn="auto" latinLnBrk="0" hangingPunct="1">
              <a:lnSpc>
                <a:spcPct val="117999"/>
              </a:lnSpc>
              <a:spcBef>
                <a:spcPts val="0"/>
              </a:spcBef>
              <a:spcAft>
                <a:spcPts val="0"/>
              </a:spcAft>
              <a:buClrTx/>
              <a:buSzTx/>
              <a:buFontTx/>
              <a:buNone/>
              <a:tabLst/>
              <a:defRPr/>
            </a:pPr>
            <a:r>
              <a:rPr lang="fr-FR" dirty="0"/>
              <a:t> -coalescence de deux étoiles à neutrons qui tournent l’une autour de l’autre (en bleu pâle) et la matière éjectée  produite à la coalescence (</a:t>
            </a:r>
            <a:r>
              <a:rPr lang="fr-FR" dirty="0" err="1"/>
              <a:t>kilonova</a:t>
            </a:r>
            <a:r>
              <a:rPr lang="fr-FR" dirty="0"/>
              <a:t> en pourpre) ; </a:t>
            </a:r>
          </a:p>
        </p:txBody>
      </p:sp>
    </p:spTree>
    <p:extLst>
      <p:ext uri="{BB962C8B-B14F-4D97-AF65-F5344CB8AC3E}">
        <p14:creationId xmlns:p14="http://schemas.microsoft.com/office/powerpoint/2010/main" val="3158973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9bde1a1bd9_6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9bde1a1bd9_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624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9c1c670e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9c1c670e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FR" dirty="0"/>
          </a:p>
        </p:txBody>
      </p:sp>
      <p:sp>
        <p:nvSpPr>
          <p:cNvPr id="4" name="Slide Number Placeholder 3"/>
          <p:cNvSpPr>
            <a:spLocks noGrp="1"/>
          </p:cNvSpPr>
          <p:nvPr>
            <p:ph type="sldNum" sz="quarter" idx="5"/>
          </p:nvPr>
        </p:nvSpPr>
        <p:spPr/>
        <p:txBody>
          <a:bodyPr/>
          <a:lstStyle/>
          <a:p>
            <a:fld id="{E3EBD34B-02EE-AE4E-A7BA-241BBCEA19B3}" type="slidenum">
              <a:rPr lang="en-FR" smtClean="0"/>
              <a:pPr/>
              <a:t>13</a:t>
            </a:fld>
            <a:endParaRPr lang="en-FR"/>
          </a:p>
        </p:txBody>
      </p:sp>
    </p:spTree>
    <p:extLst>
      <p:ext uri="{BB962C8B-B14F-4D97-AF65-F5344CB8AC3E}">
        <p14:creationId xmlns:p14="http://schemas.microsoft.com/office/powerpoint/2010/main" val="2244934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FR" dirty="0"/>
          </a:p>
        </p:txBody>
      </p:sp>
      <p:sp>
        <p:nvSpPr>
          <p:cNvPr id="4" name="Slide Number Placeholder 3"/>
          <p:cNvSpPr>
            <a:spLocks noGrp="1"/>
          </p:cNvSpPr>
          <p:nvPr>
            <p:ph type="sldNum" sz="quarter" idx="5"/>
          </p:nvPr>
        </p:nvSpPr>
        <p:spPr/>
        <p:txBody>
          <a:bodyPr/>
          <a:lstStyle/>
          <a:p>
            <a:fld id="{E3EBD34B-02EE-AE4E-A7BA-241BBCEA19B3}" type="slidenum">
              <a:rPr lang="en-FR" smtClean="0"/>
              <a:pPr/>
              <a:t>14</a:t>
            </a:fld>
            <a:endParaRPr lang="en-FR"/>
          </a:p>
        </p:txBody>
      </p:sp>
    </p:spTree>
    <p:extLst>
      <p:ext uri="{BB962C8B-B14F-4D97-AF65-F5344CB8AC3E}">
        <p14:creationId xmlns:p14="http://schemas.microsoft.com/office/powerpoint/2010/main" val="3943120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bde1a1bd9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9bde1a1bd9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1158D2-6CC9-594F-BF5F-D0C328E3628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a:p>
        </p:txBody>
      </p:sp>
      <p:sp>
        <p:nvSpPr>
          <p:cNvPr id="3" name="Sous-titre 2">
            <a:extLst>
              <a:ext uri="{FF2B5EF4-FFF2-40B4-BE49-F238E27FC236}">
                <a16:creationId xmlns:a16="http://schemas.microsoft.com/office/drawing/2014/main" id="{C4AA7C45-0A0F-9B1F-EC5D-61EF0E64F3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sp>
        <p:nvSpPr>
          <p:cNvPr id="4" name="Espace réservé de la date 3">
            <a:extLst>
              <a:ext uri="{FF2B5EF4-FFF2-40B4-BE49-F238E27FC236}">
                <a16:creationId xmlns:a16="http://schemas.microsoft.com/office/drawing/2014/main" id="{DAA310C4-CA83-F1A5-AC50-91B4B247C21F}"/>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5" name="Espace réservé du pied de page 4">
            <a:extLst>
              <a:ext uri="{FF2B5EF4-FFF2-40B4-BE49-F238E27FC236}">
                <a16:creationId xmlns:a16="http://schemas.microsoft.com/office/drawing/2014/main" id="{AAB7B32A-CCC5-51AE-4ED4-4F686A21EB89}"/>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C98091EF-F901-DB5B-C4A5-779783AE9213}"/>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1883108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3BEC3D-9328-04C9-58C1-34E67C10C2FD}"/>
              </a:ext>
            </a:extLst>
          </p:cNvPr>
          <p:cNvSpPr>
            <a:spLocks noGrp="1"/>
          </p:cNvSpPr>
          <p:nvPr>
            <p:ph type="title"/>
          </p:nvPr>
        </p:nvSpPr>
        <p:spPr/>
        <p:txBody>
          <a:bodyPr/>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ED1AE5F2-1E06-0A39-B4AC-EB0EEF13F0B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19A1D836-7AC5-C9BE-D979-FC4152A82D4A}"/>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5" name="Espace réservé du pied de page 4">
            <a:extLst>
              <a:ext uri="{FF2B5EF4-FFF2-40B4-BE49-F238E27FC236}">
                <a16:creationId xmlns:a16="http://schemas.microsoft.com/office/drawing/2014/main" id="{E67206D2-DE18-1DD1-6A2A-E1C0F5DA442E}"/>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80AEBDDC-17C3-B10B-1E48-175C74C62B7B}"/>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335324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5595BAF-B04D-147B-F954-BA9147CD32BE}"/>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US"/>
          </a:p>
        </p:txBody>
      </p:sp>
      <p:sp>
        <p:nvSpPr>
          <p:cNvPr id="3" name="Espace réservé du texte vertical 2">
            <a:extLst>
              <a:ext uri="{FF2B5EF4-FFF2-40B4-BE49-F238E27FC236}">
                <a16:creationId xmlns:a16="http://schemas.microsoft.com/office/drawing/2014/main" id="{2CF721FB-78F9-CAAE-D458-98518B0AEB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73E591A0-1172-41AE-B951-374C00B8563F}"/>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5" name="Espace réservé du pied de page 4">
            <a:extLst>
              <a:ext uri="{FF2B5EF4-FFF2-40B4-BE49-F238E27FC236}">
                <a16:creationId xmlns:a16="http://schemas.microsoft.com/office/drawing/2014/main" id="{88BF5127-A684-E2A4-071E-2B3630B5CF4C}"/>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1000D9A4-24E0-D392-6E24-044BCE6B2E60}"/>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2882401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3912822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8" name="Google Shape;18;p4"/>
          <p:cNvSpPr txBox="1">
            <a:spLocks noGrp="1"/>
          </p:cNvSpPr>
          <p:nvPr>
            <p:ph type="title"/>
          </p:nvPr>
        </p:nvSpPr>
        <p:spPr>
          <a:xfrm>
            <a:off x="415600" y="186967"/>
            <a:ext cx="9685600" cy="76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B5394"/>
              </a:buClr>
              <a:buSzPts val="2800"/>
              <a:buNone/>
              <a:defRPr b="1">
                <a:solidFill>
                  <a:srgbClr val="0B539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415600" y="1028633"/>
            <a:ext cx="11360800" cy="4555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985920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A2468B-70E7-1943-BB49-19A120DF425B}"/>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6AEEFBCD-1CDE-29CE-0704-628B174B3C5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BB7916BC-A989-9055-A330-F06966E1D569}"/>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5" name="Espace réservé du pied de page 4">
            <a:extLst>
              <a:ext uri="{FF2B5EF4-FFF2-40B4-BE49-F238E27FC236}">
                <a16:creationId xmlns:a16="http://schemas.microsoft.com/office/drawing/2014/main" id="{B5EE4BF3-B4B0-804B-4F32-CE691D1D33EA}"/>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7456DB6-81D5-ECDA-2076-7C6AD5D17826}"/>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349821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F4807D-FBEC-F6D5-E9F7-34428C2A2E9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8202056D-417E-7192-DCD8-A72945708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57D3D2E-08D7-8A72-1F70-52B40DE4DF20}"/>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5" name="Espace réservé du pied de page 4">
            <a:extLst>
              <a:ext uri="{FF2B5EF4-FFF2-40B4-BE49-F238E27FC236}">
                <a16:creationId xmlns:a16="http://schemas.microsoft.com/office/drawing/2014/main" id="{C97FD8C9-E74E-567E-A423-106C4C5A36AF}"/>
              </a:ext>
            </a:extLst>
          </p:cNvPr>
          <p:cNvSpPr>
            <a:spLocks noGrp="1"/>
          </p:cNvSpPr>
          <p:nvPr>
            <p:ph type="ftr" sz="quarter" idx="11"/>
          </p:nvPr>
        </p:nvSpPr>
        <p:spPr/>
        <p:txBody>
          <a:bodyPr/>
          <a:lstStyle/>
          <a:p>
            <a:endParaRPr lang="en-US"/>
          </a:p>
        </p:txBody>
      </p:sp>
      <p:sp>
        <p:nvSpPr>
          <p:cNvPr id="6" name="Espace réservé du numéro de diapositive 5">
            <a:extLst>
              <a:ext uri="{FF2B5EF4-FFF2-40B4-BE49-F238E27FC236}">
                <a16:creationId xmlns:a16="http://schemas.microsoft.com/office/drawing/2014/main" id="{E74FAEA7-AEED-DC55-E4FA-9FA01C8E1DAF}"/>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121443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5D7DC8-D2BF-F2E7-6D3B-41E3658EA612}"/>
              </a:ext>
            </a:extLst>
          </p:cNvPr>
          <p:cNvSpPr>
            <a:spLocks noGrp="1"/>
          </p:cNvSpPr>
          <p:nvPr>
            <p:ph type="title"/>
          </p:nvPr>
        </p:nvSpPr>
        <p:spPr/>
        <p:txBody>
          <a:bodyPr/>
          <a:lstStyle/>
          <a:p>
            <a:r>
              <a:rPr lang="fr-FR"/>
              <a:t>Modifiez le style du titre</a:t>
            </a:r>
            <a:endParaRPr lang="en-US"/>
          </a:p>
        </p:txBody>
      </p:sp>
      <p:sp>
        <p:nvSpPr>
          <p:cNvPr id="3" name="Espace réservé du contenu 2">
            <a:extLst>
              <a:ext uri="{FF2B5EF4-FFF2-40B4-BE49-F238E27FC236}">
                <a16:creationId xmlns:a16="http://schemas.microsoft.com/office/drawing/2014/main" id="{AC5FA55F-E8A7-EA41-7634-BDFA4001939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a:extLst>
              <a:ext uri="{FF2B5EF4-FFF2-40B4-BE49-F238E27FC236}">
                <a16:creationId xmlns:a16="http://schemas.microsoft.com/office/drawing/2014/main" id="{DAA2C106-34B3-C3BF-839B-6425693A1BB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a:extLst>
              <a:ext uri="{FF2B5EF4-FFF2-40B4-BE49-F238E27FC236}">
                <a16:creationId xmlns:a16="http://schemas.microsoft.com/office/drawing/2014/main" id="{3C11B406-A14C-AA4A-E938-34F5C2732BC1}"/>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6" name="Espace réservé du pied de page 5">
            <a:extLst>
              <a:ext uri="{FF2B5EF4-FFF2-40B4-BE49-F238E27FC236}">
                <a16:creationId xmlns:a16="http://schemas.microsoft.com/office/drawing/2014/main" id="{BD45AFC9-03C2-D8F2-2FB5-B57F23C1EAE8}"/>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D669A158-761A-806E-D2EA-E9802D206BC1}"/>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1890780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42D219-EC18-FD9A-F11D-C96CF64D2D5A}"/>
              </a:ext>
            </a:extLst>
          </p:cNvPr>
          <p:cNvSpPr>
            <a:spLocks noGrp="1"/>
          </p:cNvSpPr>
          <p:nvPr>
            <p:ph type="title"/>
          </p:nvPr>
        </p:nvSpPr>
        <p:spPr>
          <a:xfrm>
            <a:off x="839788" y="365125"/>
            <a:ext cx="10515600" cy="1325563"/>
          </a:xfrm>
        </p:spPr>
        <p:txBody>
          <a:bodyPr/>
          <a:lstStyle/>
          <a:p>
            <a:r>
              <a:rPr lang="fr-FR"/>
              <a:t>Modifiez le style du titre</a:t>
            </a:r>
            <a:endParaRPr lang="en-US"/>
          </a:p>
        </p:txBody>
      </p:sp>
      <p:sp>
        <p:nvSpPr>
          <p:cNvPr id="3" name="Espace réservé du texte 2">
            <a:extLst>
              <a:ext uri="{FF2B5EF4-FFF2-40B4-BE49-F238E27FC236}">
                <a16:creationId xmlns:a16="http://schemas.microsoft.com/office/drawing/2014/main" id="{9FF89296-BCFC-C403-961D-A22AAD7451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C0FC1B1-6692-6312-9128-28B680A9BEF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a:extLst>
              <a:ext uri="{FF2B5EF4-FFF2-40B4-BE49-F238E27FC236}">
                <a16:creationId xmlns:a16="http://schemas.microsoft.com/office/drawing/2014/main" id="{3C376C36-A5CE-DC09-7C1F-71BA9EC2D9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B931085-6A31-B6A5-79B2-1BFCC30B1ED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a:extLst>
              <a:ext uri="{FF2B5EF4-FFF2-40B4-BE49-F238E27FC236}">
                <a16:creationId xmlns:a16="http://schemas.microsoft.com/office/drawing/2014/main" id="{9D7EA6C3-1188-5FE8-0A09-C54F01E3E928}"/>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8" name="Espace réservé du pied de page 7">
            <a:extLst>
              <a:ext uri="{FF2B5EF4-FFF2-40B4-BE49-F238E27FC236}">
                <a16:creationId xmlns:a16="http://schemas.microsoft.com/office/drawing/2014/main" id="{9C22A9EB-E78A-5B03-0CC5-29E6E9256E85}"/>
              </a:ext>
            </a:extLst>
          </p:cNvPr>
          <p:cNvSpPr>
            <a:spLocks noGrp="1"/>
          </p:cNvSpPr>
          <p:nvPr>
            <p:ph type="ftr" sz="quarter" idx="11"/>
          </p:nvPr>
        </p:nvSpPr>
        <p:spPr/>
        <p:txBody>
          <a:bodyPr/>
          <a:lstStyle/>
          <a:p>
            <a:endParaRPr lang="en-US"/>
          </a:p>
        </p:txBody>
      </p:sp>
      <p:sp>
        <p:nvSpPr>
          <p:cNvPr id="9" name="Espace réservé du numéro de diapositive 8">
            <a:extLst>
              <a:ext uri="{FF2B5EF4-FFF2-40B4-BE49-F238E27FC236}">
                <a16:creationId xmlns:a16="http://schemas.microsoft.com/office/drawing/2014/main" id="{150E2FFC-5B34-ACC3-12D1-752B5DFFB700}"/>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1008484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81EB84-DB0B-50DB-E777-3E31ECB72841}"/>
              </a:ext>
            </a:extLst>
          </p:cNvPr>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1B8E5283-B9A6-FAC7-D1FB-2D17E13A530E}"/>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4" name="Espace réservé du pied de page 3">
            <a:extLst>
              <a:ext uri="{FF2B5EF4-FFF2-40B4-BE49-F238E27FC236}">
                <a16:creationId xmlns:a16="http://schemas.microsoft.com/office/drawing/2014/main" id="{AB3E451F-BDEF-2D8A-3E79-E64DD5AE0E67}"/>
              </a:ext>
            </a:extLst>
          </p:cNvPr>
          <p:cNvSpPr>
            <a:spLocks noGrp="1"/>
          </p:cNvSpPr>
          <p:nvPr>
            <p:ph type="ftr" sz="quarter" idx="11"/>
          </p:nvPr>
        </p:nvSpPr>
        <p:spPr/>
        <p:txBody>
          <a:bodyPr/>
          <a:lstStyle/>
          <a:p>
            <a:endParaRPr lang="en-US"/>
          </a:p>
        </p:txBody>
      </p:sp>
      <p:sp>
        <p:nvSpPr>
          <p:cNvPr id="5" name="Espace réservé du numéro de diapositive 4">
            <a:extLst>
              <a:ext uri="{FF2B5EF4-FFF2-40B4-BE49-F238E27FC236}">
                <a16:creationId xmlns:a16="http://schemas.microsoft.com/office/drawing/2014/main" id="{00AF0F52-C4AF-7593-53FF-27217341792F}"/>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4197141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C54A6AF-6DDE-7940-E925-498048A0AED1}"/>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3" name="Espace réservé du pied de page 2">
            <a:extLst>
              <a:ext uri="{FF2B5EF4-FFF2-40B4-BE49-F238E27FC236}">
                <a16:creationId xmlns:a16="http://schemas.microsoft.com/office/drawing/2014/main" id="{88EB22CD-A8F4-87C9-0E0D-BF4E9896A8BC}"/>
              </a:ext>
            </a:extLst>
          </p:cNvPr>
          <p:cNvSpPr>
            <a:spLocks noGrp="1"/>
          </p:cNvSpPr>
          <p:nvPr>
            <p:ph type="ftr" sz="quarter" idx="11"/>
          </p:nvPr>
        </p:nvSpPr>
        <p:spPr/>
        <p:txBody>
          <a:bodyPr/>
          <a:lstStyle/>
          <a:p>
            <a:endParaRPr lang="en-US"/>
          </a:p>
        </p:txBody>
      </p:sp>
      <p:sp>
        <p:nvSpPr>
          <p:cNvPr id="4" name="Espace réservé du numéro de diapositive 3">
            <a:extLst>
              <a:ext uri="{FF2B5EF4-FFF2-40B4-BE49-F238E27FC236}">
                <a16:creationId xmlns:a16="http://schemas.microsoft.com/office/drawing/2014/main" id="{279917A5-31A3-120B-775E-9D808388535C}"/>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3633767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51432-0848-33BD-75F5-5B37FF08562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du contenu 2">
            <a:extLst>
              <a:ext uri="{FF2B5EF4-FFF2-40B4-BE49-F238E27FC236}">
                <a16:creationId xmlns:a16="http://schemas.microsoft.com/office/drawing/2014/main" id="{CF7659C5-81C2-25E9-2360-8652593E6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a:extLst>
              <a:ext uri="{FF2B5EF4-FFF2-40B4-BE49-F238E27FC236}">
                <a16:creationId xmlns:a16="http://schemas.microsoft.com/office/drawing/2014/main" id="{39FC84C5-78BC-371E-653B-391109E1E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B53D6B-C558-9E57-2968-4A799FDDB4E4}"/>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6" name="Espace réservé du pied de page 5">
            <a:extLst>
              <a:ext uri="{FF2B5EF4-FFF2-40B4-BE49-F238E27FC236}">
                <a16:creationId xmlns:a16="http://schemas.microsoft.com/office/drawing/2014/main" id="{A4AA8D96-5894-503A-44FD-1CF2DF2377C4}"/>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587F8B07-8EB7-EE87-7DE8-96B0611B7F4B}"/>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362345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281994-2390-7891-FDEC-F9C51CA80C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a:p>
        </p:txBody>
      </p:sp>
      <p:sp>
        <p:nvSpPr>
          <p:cNvPr id="3" name="Espace réservé pour une image  2">
            <a:extLst>
              <a:ext uri="{FF2B5EF4-FFF2-40B4-BE49-F238E27FC236}">
                <a16:creationId xmlns:a16="http://schemas.microsoft.com/office/drawing/2014/main" id="{EF202626-6349-E4DF-7849-7762CF289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a:extLst>
              <a:ext uri="{FF2B5EF4-FFF2-40B4-BE49-F238E27FC236}">
                <a16:creationId xmlns:a16="http://schemas.microsoft.com/office/drawing/2014/main" id="{57003692-22B2-6ACA-DF75-2309178EC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1AE3B1-02BF-654A-F6E7-8865C5472721}"/>
              </a:ext>
            </a:extLst>
          </p:cNvPr>
          <p:cNvSpPr>
            <a:spLocks noGrp="1"/>
          </p:cNvSpPr>
          <p:nvPr>
            <p:ph type="dt" sz="half" idx="10"/>
          </p:nvPr>
        </p:nvSpPr>
        <p:spPr/>
        <p:txBody>
          <a:bodyPr/>
          <a:lstStyle/>
          <a:p>
            <a:fld id="{EA780595-FF01-EE49-98D2-8280AE39B65B}" type="datetimeFigureOut">
              <a:rPr lang="en-US" smtClean="0"/>
              <a:t>9/9/24</a:t>
            </a:fld>
            <a:endParaRPr lang="en-US"/>
          </a:p>
        </p:txBody>
      </p:sp>
      <p:sp>
        <p:nvSpPr>
          <p:cNvPr id="6" name="Espace réservé du pied de page 5">
            <a:extLst>
              <a:ext uri="{FF2B5EF4-FFF2-40B4-BE49-F238E27FC236}">
                <a16:creationId xmlns:a16="http://schemas.microsoft.com/office/drawing/2014/main" id="{AF590399-35A3-800E-E1E7-0A2A309FA570}"/>
              </a:ext>
            </a:extLst>
          </p:cNvPr>
          <p:cNvSpPr>
            <a:spLocks noGrp="1"/>
          </p:cNvSpPr>
          <p:nvPr>
            <p:ph type="ftr" sz="quarter" idx="11"/>
          </p:nvPr>
        </p:nvSpPr>
        <p:spPr/>
        <p:txBody>
          <a:bodyPr/>
          <a:lstStyle/>
          <a:p>
            <a:endParaRPr lang="en-US"/>
          </a:p>
        </p:txBody>
      </p:sp>
      <p:sp>
        <p:nvSpPr>
          <p:cNvPr id="7" name="Espace réservé du numéro de diapositive 6">
            <a:extLst>
              <a:ext uri="{FF2B5EF4-FFF2-40B4-BE49-F238E27FC236}">
                <a16:creationId xmlns:a16="http://schemas.microsoft.com/office/drawing/2014/main" id="{186403C6-EFEF-4A64-EAC3-2C86BA183AAF}"/>
              </a:ext>
            </a:extLst>
          </p:cNvPr>
          <p:cNvSpPr>
            <a:spLocks noGrp="1"/>
          </p:cNvSpPr>
          <p:nvPr>
            <p:ph type="sldNum" sz="quarter" idx="12"/>
          </p:nvPr>
        </p:nvSpPr>
        <p:spPr/>
        <p:txBody>
          <a:bodyPr/>
          <a:lstStyle/>
          <a:p>
            <a:fld id="{9FDD1B87-50C8-F74D-A7A7-E59BF6E4D9E5}" type="slidenum">
              <a:rPr lang="en-US" smtClean="0"/>
              <a:t>‹N°›</a:t>
            </a:fld>
            <a:endParaRPr lang="en-US"/>
          </a:p>
        </p:txBody>
      </p:sp>
    </p:spTree>
    <p:extLst>
      <p:ext uri="{BB962C8B-B14F-4D97-AF65-F5344CB8AC3E}">
        <p14:creationId xmlns:p14="http://schemas.microsoft.com/office/powerpoint/2010/main" val="228948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66CE72C-B236-0A35-6557-751E8D5C2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a:extLst>
              <a:ext uri="{FF2B5EF4-FFF2-40B4-BE49-F238E27FC236}">
                <a16:creationId xmlns:a16="http://schemas.microsoft.com/office/drawing/2014/main" id="{8163B58D-7225-949F-48B0-84494BC7B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2F6101D6-B67F-A1E2-9CCE-70F6F4175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780595-FF01-EE49-98D2-8280AE39B65B}" type="datetimeFigureOut">
              <a:rPr lang="en-US" smtClean="0"/>
              <a:t>9/9/24</a:t>
            </a:fld>
            <a:endParaRPr lang="en-US"/>
          </a:p>
        </p:txBody>
      </p:sp>
      <p:sp>
        <p:nvSpPr>
          <p:cNvPr id="5" name="Espace réservé du pied de page 4">
            <a:extLst>
              <a:ext uri="{FF2B5EF4-FFF2-40B4-BE49-F238E27FC236}">
                <a16:creationId xmlns:a16="http://schemas.microsoft.com/office/drawing/2014/main" id="{B96C3C2A-3882-8CF0-321C-DC33313ACF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E64C4990-2F42-F5BE-21C5-D2A939252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D1B87-50C8-F74D-A7A7-E59BF6E4D9E5}" type="slidenum">
              <a:rPr lang="en-US" smtClean="0"/>
              <a:t>‹N°›</a:t>
            </a:fld>
            <a:endParaRPr lang="en-US"/>
          </a:p>
        </p:txBody>
      </p:sp>
    </p:spTree>
    <p:extLst>
      <p:ext uri="{BB962C8B-B14F-4D97-AF65-F5344CB8AC3E}">
        <p14:creationId xmlns:p14="http://schemas.microsoft.com/office/powerpoint/2010/main" val="3429650868"/>
      </p:ext>
    </p:extLst>
  </p:cSld>
  <p:clrMap bg1="dk1" tx1="lt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1" r:id="rId12"/>
    <p:sldLayoutId id="21474838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emf"/></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9.emf"/><Relationship Id="rId5" Type="http://schemas.openxmlformats.org/officeDocument/2006/relationships/image" Target="../media/image28.png"/><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40F66-95F0-2F40-CD92-50A9A8C83B1A}"/>
              </a:ext>
            </a:extLst>
          </p:cNvPr>
          <p:cNvSpPr>
            <a:spLocks noGrp="1"/>
          </p:cNvSpPr>
          <p:nvPr>
            <p:ph type="ctrTitle"/>
          </p:nvPr>
        </p:nvSpPr>
        <p:spPr>
          <a:xfrm>
            <a:off x="1372159" y="426641"/>
            <a:ext cx="9144000" cy="2387600"/>
          </a:xfrm>
        </p:spPr>
        <p:txBody>
          <a:bodyPr>
            <a:normAutofit fontScale="90000"/>
          </a:bodyPr>
          <a:lstStyle/>
          <a:p>
            <a:r>
              <a:rPr lang="en-US" dirty="0"/>
              <a:t>Interstellar Medium &amp; Plasmas</a:t>
            </a:r>
            <a:br>
              <a:rPr lang="en-US" dirty="0"/>
            </a:br>
            <a:r>
              <a:rPr lang="en-US" dirty="0"/>
              <a:t>Atomic and </a:t>
            </a:r>
            <a:r>
              <a:rPr lang="en-US"/>
              <a:t>Molecular physics</a:t>
            </a:r>
            <a:endParaRPr lang="en-US" dirty="0"/>
          </a:p>
        </p:txBody>
      </p:sp>
      <p:sp>
        <p:nvSpPr>
          <p:cNvPr id="3" name="Sous-titre 2">
            <a:extLst>
              <a:ext uri="{FF2B5EF4-FFF2-40B4-BE49-F238E27FC236}">
                <a16:creationId xmlns:a16="http://schemas.microsoft.com/office/drawing/2014/main" id="{84A66772-3373-6C06-76A4-0D9303C8FF8A}"/>
              </a:ext>
            </a:extLst>
          </p:cNvPr>
          <p:cNvSpPr>
            <a:spLocks noGrp="1"/>
          </p:cNvSpPr>
          <p:nvPr>
            <p:ph type="subTitle" idx="1"/>
          </p:nvPr>
        </p:nvSpPr>
        <p:spPr>
          <a:xfrm>
            <a:off x="-429279" y="4452923"/>
            <a:ext cx="2932249" cy="310866"/>
          </a:xfrm>
        </p:spPr>
        <p:txBody>
          <a:bodyPr>
            <a:normAutofit lnSpcReduction="10000"/>
          </a:bodyPr>
          <a:lstStyle/>
          <a:p>
            <a:r>
              <a:rPr lang="en-US" sz="1600" dirty="0"/>
              <a:t>Orion B molecular cloud</a:t>
            </a:r>
          </a:p>
        </p:txBody>
      </p:sp>
      <p:pic>
        <p:nvPicPr>
          <p:cNvPr id="5" name="Image 4">
            <a:extLst>
              <a:ext uri="{FF2B5EF4-FFF2-40B4-BE49-F238E27FC236}">
                <a16:creationId xmlns:a16="http://schemas.microsoft.com/office/drawing/2014/main" id="{DB7D24FD-BAB5-2E25-4C0D-40D7A4BD4693}"/>
              </a:ext>
            </a:extLst>
          </p:cNvPr>
          <p:cNvPicPr>
            <a:picLocks noChangeAspect="1"/>
          </p:cNvPicPr>
          <p:nvPr/>
        </p:nvPicPr>
        <p:blipFill>
          <a:blip r:embed="rId2"/>
          <a:stretch>
            <a:fillRect/>
          </a:stretch>
        </p:blipFill>
        <p:spPr>
          <a:xfrm>
            <a:off x="-80564" y="4601500"/>
            <a:ext cx="2138209" cy="3025836"/>
          </a:xfrm>
          <a:prstGeom prst="rect">
            <a:avLst/>
          </a:prstGeom>
        </p:spPr>
      </p:pic>
      <p:pic>
        <p:nvPicPr>
          <p:cNvPr id="7" name="Image 6">
            <a:extLst>
              <a:ext uri="{FF2B5EF4-FFF2-40B4-BE49-F238E27FC236}">
                <a16:creationId xmlns:a16="http://schemas.microsoft.com/office/drawing/2014/main" id="{69C7A9D5-AFFA-D852-A40D-1A37DFDBA918}"/>
              </a:ext>
            </a:extLst>
          </p:cNvPr>
          <p:cNvPicPr>
            <a:picLocks noChangeAspect="1"/>
          </p:cNvPicPr>
          <p:nvPr/>
        </p:nvPicPr>
        <p:blipFill>
          <a:blip r:embed="rId3"/>
          <a:stretch>
            <a:fillRect/>
          </a:stretch>
        </p:blipFill>
        <p:spPr>
          <a:xfrm>
            <a:off x="8819548" y="4832860"/>
            <a:ext cx="1508655" cy="1280933"/>
          </a:xfrm>
          <a:prstGeom prst="rect">
            <a:avLst/>
          </a:prstGeom>
        </p:spPr>
      </p:pic>
      <p:pic>
        <p:nvPicPr>
          <p:cNvPr id="9" name="Image 8">
            <a:extLst>
              <a:ext uri="{FF2B5EF4-FFF2-40B4-BE49-F238E27FC236}">
                <a16:creationId xmlns:a16="http://schemas.microsoft.com/office/drawing/2014/main" id="{1623C77B-7B5E-CE39-9D96-E3F6C3A7EE3C}"/>
              </a:ext>
            </a:extLst>
          </p:cNvPr>
          <p:cNvPicPr>
            <a:picLocks noChangeAspect="1"/>
          </p:cNvPicPr>
          <p:nvPr/>
        </p:nvPicPr>
        <p:blipFill>
          <a:blip r:embed="rId4"/>
          <a:stretch>
            <a:fillRect/>
          </a:stretch>
        </p:blipFill>
        <p:spPr>
          <a:xfrm>
            <a:off x="10668000" y="4950369"/>
            <a:ext cx="1666941" cy="1264576"/>
          </a:xfrm>
          <a:prstGeom prst="rect">
            <a:avLst/>
          </a:prstGeom>
        </p:spPr>
      </p:pic>
      <p:pic>
        <p:nvPicPr>
          <p:cNvPr id="11" name="Image 10">
            <a:extLst>
              <a:ext uri="{FF2B5EF4-FFF2-40B4-BE49-F238E27FC236}">
                <a16:creationId xmlns:a16="http://schemas.microsoft.com/office/drawing/2014/main" id="{0B2E90A1-DA3D-CABE-02E8-019D22E2423B}"/>
              </a:ext>
            </a:extLst>
          </p:cNvPr>
          <p:cNvPicPr>
            <a:picLocks noChangeAspect="1"/>
          </p:cNvPicPr>
          <p:nvPr/>
        </p:nvPicPr>
        <p:blipFill>
          <a:blip r:embed="rId5"/>
          <a:stretch>
            <a:fillRect/>
          </a:stretch>
        </p:blipFill>
        <p:spPr>
          <a:xfrm>
            <a:off x="5903462" y="4224725"/>
            <a:ext cx="1006241" cy="2093304"/>
          </a:xfrm>
          <a:prstGeom prst="rect">
            <a:avLst/>
          </a:prstGeom>
        </p:spPr>
      </p:pic>
      <p:pic>
        <p:nvPicPr>
          <p:cNvPr id="13" name="Image 12">
            <a:extLst>
              <a:ext uri="{FF2B5EF4-FFF2-40B4-BE49-F238E27FC236}">
                <a16:creationId xmlns:a16="http://schemas.microsoft.com/office/drawing/2014/main" id="{E2B89F1E-8175-2993-6122-EF253D330973}"/>
              </a:ext>
            </a:extLst>
          </p:cNvPr>
          <p:cNvPicPr>
            <a:picLocks noChangeAspect="1"/>
          </p:cNvPicPr>
          <p:nvPr/>
        </p:nvPicPr>
        <p:blipFill>
          <a:blip r:embed="rId6"/>
          <a:stretch>
            <a:fillRect/>
          </a:stretch>
        </p:blipFill>
        <p:spPr>
          <a:xfrm>
            <a:off x="124659" y="3093326"/>
            <a:ext cx="1926395" cy="1359597"/>
          </a:xfrm>
          <a:prstGeom prst="rect">
            <a:avLst/>
          </a:prstGeom>
        </p:spPr>
      </p:pic>
      <p:pic>
        <p:nvPicPr>
          <p:cNvPr id="14" name="officeArt object" descr="illustration_11jan2023_imgsmol">
            <a:extLst>
              <a:ext uri="{FF2B5EF4-FFF2-40B4-BE49-F238E27FC236}">
                <a16:creationId xmlns:a16="http://schemas.microsoft.com/office/drawing/2014/main" id="{0DF9BE91-1668-79A5-D331-BFA22E03F45B}"/>
              </a:ext>
            </a:extLst>
          </p:cNvPr>
          <p:cNvPicPr/>
          <p:nvPr/>
        </p:nvPicPr>
        <p:blipFill>
          <a:blip r:embed="rId7"/>
          <a:stretch>
            <a:fillRect/>
          </a:stretch>
        </p:blipFill>
        <p:spPr>
          <a:xfrm>
            <a:off x="6971095" y="4808988"/>
            <a:ext cx="1508656" cy="1280933"/>
          </a:xfrm>
          <a:prstGeom prst="rect">
            <a:avLst/>
          </a:prstGeom>
          <a:ln w="12700">
            <a:noFill/>
            <a:miter lim="400000"/>
          </a:ln>
          <a:effectLst/>
        </p:spPr>
      </p:pic>
      <p:sp>
        <p:nvSpPr>
          <p:cNvPr id="17" name="ZoneTexte 16">
            <a:extLst>
              <a:ext uri="{FF2B5EF4-FFF2-40B4-BE49-F238E27FC236}">
                <a16:creationId xmlns:a16="http://schemas.microsoft.com/office/drawing/2014/main" id="{9A371F8A-3FFB-31B8-21EB-E03FF8604177}"/>
              </a:ext>
            </a:extLst>
          </p:cNvPr>
          <p:cNvSpPr txBox="1"/>
          <p:nvPr/>
        </p:nvSpPr>
        <p:spPr>
          <a:xfrm>
            <a:off x="197288" y="6211669"/>
            <a:ext cx="1524000" cy="646331"/>
          </a:xfrm>
          <a:prstGeom prst="rect">
            <a:avLst/>
          </a:prstGeom>
          <a:noFill/>
        </p:spPr>
        <p:txBody>
          <a:bodyPr wrap="square">
            <a:spAutoFit/>
          </a:bodyPr>
          <a:lstStyle/>
          <a:p>
            <a:r>
              <a:rPr lang="en-US" sz="1800" dirty="0"/>
              <a:t>Complex molecules </a:t>
            </a:r>
          </a:p>
        </p:txBody>
      </p:sp>
      <p:sp>
        <p:nvSpPr>
          <p:cNvPr id="19" name="ZoneTexte 18">
            <a:extLst>
              <a:ext uri="{FF2B5EF4-FFF2-40B4-BE49-F238E27FC236}">
                <a16:creationId xmlns:a16="http://schemas.microsoft.com/office/drawing/2014/main" id="{639A3EB8-1743-0387-4DFE-B1A534ABFE28}"/>
              </a:ext>
            </a:extLst>
          </p:cNvPr>
          <p:cNvSpPr txBox="1"/>
          <p:nvPr/>
        </p:nvSpPr>
        <p:spPr>
          <a:xfrm>
            <a:off x="9296400" y="6223033"/>
            <a:ext cx="914400" cy="646331"/>
          </a:xfrm>
          <a:prstGeom prst="rect">
            <a:avLst/>
          </a:prstGeom>
          <a:noFill/>
        </p:spPr>
        <p:txBody>
          <a:bodyPr wrap="square">
            <a:spAutoFit/>
          </a:bodyPr>
          <a:lstStyle/>
          <a:p>
            <a:r>
              <a:rPr lang="en-US" sz="1800" dirty="0"/>
              <a:t>AGB disk</a:t>
            </a:r>
          </a:p>
        </p:txBody>
      </p:sp>
      <p:sp>
        <p:nvSpPr>
          <p:cNvPr id="21" name="ZoneTexte 20">
            <a:extLst>
              <a:ext uri="{FF2B5EF4-FFF2-40B4-BE49-F238E27FC236}">
                <a16:creationId xmlns:a16="http://schemas.microsoft.com/office/drawing/2014/main" id="{6CFDDF94-CD76-392B-4E8F-C4B5D05A95EE}"/>
              </a:ext>
            </a:extLst>
          </p:cNvPr>
          <p:cNvSpPr txBox="1"/>
          <p:nvPr/>
        </p:nvSpPr>
        <p:spPr>
          <a:xfrm>
            <a:off x="10660013" y="6361532"/>
            <a:ext cx="1666941" cy="369332"/>
          </a:xfrm>
          <a:prstGeom prst="rect">
            <a:avLst/>
          </a:prstGeom>
          <a:noFill/>
        </p:spPr>
        <p:txBody>
          <a:bodyPr wrap="square">
            <a:spAutoFit/>
          </a:bodyPr>
          <a:lstStyle/>
          <a:p>
            <a:r>
              <a:rPr lang="en-US" sz="1800" dirty="0"/>
              <a:t>Debris disk</a:t>
            </a:r>
          </a:p>
        </p:txBody>
      </p:sp>
      <p:sp>
        <p:nvSpPr>
          <p:cNvPr id="23" name="ZoneTexte 22">
            <a:extLst>
              <a:ext uri="{FF2B5EF4-FFF2-40B4-BE49-F238E27FC236}">
                <a16:creationId xmlns:a16="http://schemas.microsoft.com/office/drawing/2014/main" id="{63308A75-8FD5-D37B-B83A-FAE6B77B6C23}"/>
              </a:ext>
            </a:extLst>
          </p:cNvPr>
          <p:cNvSpPr txBox="1"/>
          <p:nvPr/>
        </p:nvSpPr>
        <p:spPr>
          <a:xfrm>
            <a:off x="7282362" y="6084533"/>
            <a:ext cx="1666941" cy="646331"/>
          </a:xfrm>
          <a:prstGeom prst="rect">
            <a:avLst/>
          </a:prstGeom>
          <a:noFill/>
        </p:spPr>
        <p:txBody>
          <a:bodyPr wrap="square">
            <a:spAutoFit/>
          </a:bodyPr>
          <a:lstStyle/>
          <a:p>
            <a:r>
              <a:rPr lang="en-US" sz="1800" dirty="0"/>
              <a:t>Stellar magnetic field</a:t>
            </a:r>
          </a:p>
        </p:txBody>
      </p:sp>
      <p:sp>
        <p:nvSpPr>
          <p:cNvPr id="25" name="ZoneTexte 24">
            <a:extLst>
              <a:ext uri="{FF2B5EF4-FFF2-40B4-BE49-F238E27FC236}">
                <a16:creationId xmlns:a16="http://schemas.microsoft.com/office/drawing/2014/main" id="{76318F27-B0A5-400D-4894-F89AA9EAEEFA}"/>
              </a:ext>
            </a:extLst>
          </p:cNvPr>
          <p:cNvSpPr txBox="1"/>
          <p:nvPr/>
        </p:nvSpPr>
        <p:spPr>
          <a:xfrm>
            <a:off x="5989954" y="6179530"/>
            <a:ext cx="1666941" cy="646331"/>
          </a:xfrm>
          <a:prstGeom prst="rect">
            <a:avLst/>
          </a:prstGeom>
          <a:noFill/>
        </p:spPr>
        <p:txBody>
          <a:bodyPr wrap="square">
            <a:spAutoFit/>
          </a:bodyPr>
          <a:lstStyle/>
          <a:p>
            <a:r>
              <a:rPr lang="en-US" sz="1800" dirty="0" err="1"/>
              <a:t>TTauri</a:t>
            </a:r>
            <a:r>
              <a:rPr lang="en-US" sz="1800"/>
              <a:t> accretion</a:t>
            </a:r>
          </a:p>
        </p:txBody>
      </p:sp>
      <p:sp>
        <p:nvSpPr>
          <p:cNvPr id="27" name="ZoneTexte 26">
            <a:extLst>
              <a:ext uri="{FF2B5EF4-FFF2-40B4-BE49-F238E27FC236}">
                <a16:creationId xmlns:a16="http://schemas.microsoft.com/office/drawing/2014/main" id="{D0C3D2DF-2201-F7E4-2BB5-187EA5934CDF}"/>
              </a:ext>
            </a:extLst>
          </p:cNvPr>
          <p:cNvSpPr txBox="1"/>
          <p:nvPr/>
        </p:nvSpPr>
        <p:spPr>
          <a:xfrm>
            <a:off x="4106868" y="5994863"/>
            <a:ext cx="1623045" cy="646331"/>
          </a:xfrm>
          <a:prstGeom prst="rect">
            <a:avLst/>
          </a:prstGeom>
          <a:noFill/>
        </p:spPr>
        <p:txBody>
          <a:bodyPr wrap="square">
            <a:spAutoFit/>
          </a:bodyPr>
          <a:lstStyle/>
          <a:p>
            <a:r>
              <a:rPr lang="en-US"/>
              <a:t>Pulsed </a:t>
            </a:r>
            <a:r>
              <a:rPr lang="en-US" err="1"/>
              <a:t>protostellar</a:t>
            </a:r>
            <a:r>
              <a:rPr lang="en-US"/>
              <a:t> jet</a:t>
            </a:r>
            <a:endParaRPr lang="en-US" sz="1800"/>
          </a:p>
        </p:txBody>
      </p:sp>
      <p:pic>
        <p:nvPicPr>
          <p:cNvPr id="29" name="Image 28">
            <a:extLst>
              <a:ext uri="{FF2B5EF4-FFF2-40B4-BE49-F238E27FC236}">
                <a16:creationId xmlns:a16="http://schemas.microsoft.com/office/drawing/2014/main" id="{E886E582-1F84-012E-3A8D-C4A00DDE909A}"/>
              </a:ext>
            </a:extLst>
          </p:cNvPr>
          <p:cNvPicPr>
            <a:picLocks noChangeAspect="1"/>
          </p:cNvPicPr>
          <p:nvPr/>
        </p:nvPicPr>
        <p:blipFill>
          <a:blip r:embed="rId8"/>
          <a:stretch>
            <a:fillRect/>
          </a:stretch>
        </p:blipFill>
        <p:spPr>
          <a:xfrm>
            <a:off x="4014748" y="4950369"/>
            <a:ext cx="1929411" cy="934149"/>
          </a:xfrm>
          <a:prstGeom prst="rect">
            <a:avLst/>
          </a:prstGeom>
        </p:spPr>
      </p:pic>
      <p:pic>
        <p:nvPicPr>
          <p:cNvPr id="31" name="Image 30">
            <a:extLst>
              <a:ext uri="{FF2B5EF4-FFF2-40B4-BE49-F238E27FC236}">
                <a16:creationId xmlns:a16="http://schemas.microsoft.com/office/drawing/2014/main" id="{50AF5595-B017-781D-0348-2023FB94EB7D}"/>
              </a:ext>
            </a:extLst>
          </p:cNvPr>
          <p:cNvPicPr>
            <a:picLocks noChangeAspect="1"/>
          </p:cNvPicPr>
          <p:nvPr/>
        </p:nvPicPr>
        <p:blipFill>
          <a:blip r:embed="rId9"/>
          <a:stretch>
            <a:fillRect/>
          </a:stretch>
        </p:blipFill>
        <p:spPr>
          <a:xfrm>
            <a:off x="1889963" y="5059453"/>
            <a:ext cx="1850113" cy="1283473"/>
          </a:xfrm>
          <a:prstGeom prst="rect">
            <a:avLst/>
          </a:prstGeom>
        </p:spPr>
      </p:pic>
      <p:sp>
        <p:nvSpPr>
          <p:cNvPr id="33" name="ZoneTexte 32">
            <a:extLst>
              <a:ext uri="{FF2B5EF4-FFF2-40B4-BE49-F238E27FC236}">
                <a16:creationId xmlns:a16="http://schemas.microsoft.com/office/drawing/2014/main" id="{E5A871E4-EEE9-0B47-C327-17AFAA35F5EC}"/>
              </a:ext>
            </a:extLst>
          </p:cNvPr>
          <p:cNvSpPr txBox="1"/>
          <p:nvPr/>
        </p:nvSpPr>
        <p:spPr>
          <a:xfrm>
            <a:off x="2039014" y="6318029"/>
            <a:ext cx="1576438" cy="369332"/>
          </a:xfrm>
          <a:prstGeom prst="rect">
            <a:avLst/>
          </a:prstGeom>
          <a:noFill/>
        </p:spPr>
        <p:txBody>
          <a:bodyPr wrap="square">
            <a:spAutoFit/>
          </a:bodyPr>
          <a:lstStyle/>
          <a:p>
            <a:r>
              <a:rPr lang="en-US" sz="1800" err="1"/>
              <a:t>Prestellar</a:t>
            </a:r>
            <a:r>
              <a:rPr lang="en-US" sz="1800"/>
              <a:t> Core</a:t>
            </a:r>
            <a:endParaRPr lang="en-US"/>
          </a:p>
        </p:txBody>
      </p:sp>
      <p:pic>
        <p:nvPicPr>
          <p:cNvPr id="34" name="Image 33">
            <a:extLst>
              <a:ext uri="{FF2B5EF4-FFF2-40B4-BE49-F238E27FC236}">
                <a16:creationId xmlns:a16="http://schemas.microsoft.com/office/drawing/2014/main" id="{9198B579-AC4C-8B29-EF4A-96AE31CA13CA}"/>
              </a:ext>
            </a:extLst>
          </p:cNvPr>
          <p:cNvPicPr>
            <a:picLocks noChangeAspect="1"/>
          </p:cNvPicPr>
          <p:nvPr/>
        </p:nvPicPr>
        <p:blipFill>
          <a:blip r:embed="rId10"/>
          <a:stretch>
            <a:fillRect/>
          </a:stretch>
        </p:blipFill>
        <p:spPr>
          <a:xfrm>
            <a:off x="2363514" y="3205959"/>
            <a:ext cx="1962709" cy="1479399"/>
          </a:xfrm>
          <a:prstGeom prst="rect">
            <a:avLst/>
          </a:prstGeom>
        </p:spPr>
      </p:pic>
      <p:sp>
        <p:nvSpPr>
          <p:cNvPr id="36" name="ZoneTexte 35">
            <a:extLst>
              <a:ext uri="{FF2B5EF4-FFF2-40B4-BE49-F238E27FC236}">
                <a16:creationId xmlns:a16="http://schemas.microsoft.com/office/drawing/2014/main" id="{D02D8ED2-F3E0-8FBA-D76E-9A2BA3146E30}"/>
              </a:ext>
            </a:extLst>
          </p:cNvPr>
          <p:cNvSpPr txBox="1"/>
          <p:nvPr/>
        </p:nvSpPr>
        <p:spPr>
          <a:xfrm>
            <a:off x="4420838" y="3875795"/>
            <a:ext cx="2813048" cy="369332"/>
          </a:xfrm>
          <a:prstGeom prst="rect">
            <a:avLst/>
          </a:prstGeom>
          <a:noFill/>
        </p:spPr>
        <p:txBody>
          <a:bodyPr wrap="square">
            <a:spAutoFit/>
          </a:bodyPr>
          <a:lstStyle/>
          <a:p>
            <a:r>
              <a:rPr lang="en-US" sz="1800" dirty="0"/>
              <a:t>CH</a:t>
            </a:r>
            <a:r>
              <a:rPr lang="en-US" sz="1800" baseline="-25000" dirty="0"/>
              <a:t>3</a:t>
            </a:r>
            <a:r>
              <a:rPr lang="en-US" sz="1800" baseline="30000" dirty="0"/>
              <a:t>+ </a:t>
            </a:r>
            <a:r>
              <a:rPr lang="en-US" dirty="0"/>
              <a:t>d</a:t>
            </a:r>
            <a:r>
              <a:rPr lang="en-US" sz="1800" dirty="0"/>
              <a:t>etection with JWST</a:t>
            </a:r>
            <a:endParaRPr lang="en-US" baseline="30000" dirty="0"/>
          </a:p>
        </p:txBody>
      </p:sp>
    </p:spTree>
    <p:extLst>
      <p:ext uri="{BB962C8B-B14F-4D97-AF65-F5344CB8AC3E}">
        <p14:creationId xmlns:p14="http://schemas.microsoft.com/office/powerpoint/2010/main" val="3390765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body" idx="1"/>
          </p:nvPr>
        </p:nvSpPr>
        <p:spPr>
          <a:xfrm>
            <a:off x="234900" y="865597"/>
            <a:ext cx="12135600" cy="1224400"/>
          </a:xfrm>
          <a:prstGeom prst="rect">
            <a:avLst/>
          </a:prstGeom>
        </p:spPr>
        <p:txBody>
          <a:bodyPr spcFirstLastPara="1" vert="horz" wrap="square" lIns="121900" tIns="121900" rIns="121900" bIns="121900" rtlCol="0" anchor="t" anchorCtr="0">
            <a:noAutofit/>
          </a:bodyPr>
          <a:lstStyle/>
          <a:p>
            <a:pPr marL="0" indent="0">
              <a:spcBef>
                <a:spcPts val="1333"/>
              </a:spcBef>
              <a:buClr>
                <a:schemeClr val="dk1"/>
              </a:buClr>
              <a:buSzPts val="1100"/>
              <a:buNone/>
            </a:pPr>
            <a:r>
              <a:rPr lang="en-GB" sz="1600" dirty="0">
                <a:solidFill>
                  <a:schemeClr val="dk1"/>
                </a:solidFill>
                <a:latin typeface="Calibri"/>
                <a:ea typeface="Calibri"/>
                <a:cs typeface="Calibri"/>
                <a:sym typeface="Calibri"/>
              </a:rPr>
              <a:t>Fabrice </a:t>
            </a:r>
            <a:r>
              <a:rPr lang="en-GB" sz="1600" dirty="0" err="1">
                <a:solidFill>
                  <a:schemeClr val="dk1"/>
                </a:solidFill>
                <a:latin typeface="Calibri"/>
                <a:ea typeface="Calibri"/>
                <a:cs typeface="Calibri"/>
                <a:sym typeface="Calibri"/>
              </a:rPr>
              <a:t>Debbasch</a:t>
            </a:r>
            <a:endParaRPr sz="1867" dirty="0"/>
          </a:p>
        </p:txBody>
      </p:sp>
      <p:sp>
        <p:nvSpPr>
          <p:cNvPr id="201" name="Google Shape;201;p29"/>
          <p:cNvSpPr txBox="1">
            <a:spLocks noGrp="1"/>
          </p:cNvSpPr>
          <p:nvPr>
            <p:ph type="title"/>
          </p:nvPr>
        </p:nvSpPr>
        <p:spPr>
          <a:xfrm>
            <a:off x="415600" y="186967"/>
            <a:ext cx="9685600" cy="763600"/>
          </a:xfrm>
          <a:prstGeom prst="rect">
            <a:avLst/>
          </a:prstGeom>
        </p:spPr>
        <p:txBody>
          <a:bodyPr spcFirstLastPara="1" vert="horz" wrap="square" lIns="121900" tIns="121900" rIns="121900" bIns="121900" rtlCol="0" anchor="t" anchorCtr="0">
            <a:noAutofit/>
          </a:bodyPr>
          <a:lstStyle/>
          <a:p>
            <a:pPr>
              <a:buSzPts val="990"/>
            </a:pPr>
            <a:r>
              <a:rPr lang="en-GB" sz="3333" dirty="0">
                <a:solidFill>
                  <a:schemeClr val="tx1">
                    <a:lumMod val="85000"/>
                  </a:schemeClr>
                </a:solidFill>
              </a:rPr>
              <a:t>Quantum computing for plasma physics</a:t>
            </a:r>
            <a:endParaRPr sz="3333" dirty="0">
              <a:solidFill>
                <a:schemeClr val="tx1">
                  <a:lumMod val="85000"/>
                </a:schemeClr>
              </a:solidFill>
            </a:endParaRPr>
          </a:p>
        </p:txBody>
      </p:sp>
      <p:sp>
        <p:nvSpPr>
          <p:cNvPr id="202" name="Google Shape;202;p29"/>
          <p:cNvSpPr txBox="1">
            <a:spLocks noGrp="1"/>
          </p:cNvSpPr>
          <p:nvPr>
            <p:ph type="body" idx="1"/>
          </p:nvPr>
        </p:nvSpPr>
        <p:spPr>
          <a:xfrm>
            <a:off x="415600" y="1399794"/>
            <a:ext cx="11360800" cy="1224400"/>
          </a:xfrm>
          <a:prstGeom prst="rect">
            <a:avLst/>
          </a:prstGeom>
        </p:spPr>
        <p:txBody>
          <a:bodyPr spcFirstLastPara="1" vert="horz" wrap="square" lIns="121900" tIns="121900" rIns="121900" bIns="121900" rtlCol="0" anchor="t" anchorCtr="0">
            <a:noAutofit/>
          </a:bodyPr>
          <a:lstStyle/>
          <a:p>
            <a:pPr marL="0" indent="0">
              <a:buNone/>
            </a:pPr>
            <a:r>
              <a:rPr lang="en-GB" sz="2000" dirty="0">
                <a:solidFill>
                  <a:schemeClr val="dk1"/>
                </a:solidFill>
              </a:rPr>
              <a:t>• </a:t>
            </a:r>
            <a:r>
              <a:rPr lang="en-GB" sz="2000" b="1" dirty="0">
                <a:solidFill>
                  <a:schemeClr val="dk1"/>
                </a:solidFill>
              </a:rPr>
              <a:t>Relativistic shock simulations on quantum computers with external electric fields </a:t>
            </a:r>
            <a:r>
              <a:rPr lang="en-GB" sz="1067" b="1" dirty="0">
                <a:solidFill>
                  <a:schemeClr val="dk1"/>
                </a:solidFill>
              </a:rPr>
              <a:t>: (</a:t>
            </a:r>
            <a:r>
              <a:rPr lang="en-GB" sz="1067" dirty="0" err="1">
                <a:solidFill>
                  <a:schemeClr val="dk1"/>
                </a:solidFill>
              </a:rPr>
              <a:t>J.Zylberman</a:t>
            </a:r>
            <a:r>
              <a:rPr lang="en-GB" sz="1067" dirty="0">
                <a:solidFill>
                  <a:schemeClr val="dk1"/>
                </a:solidFill>
              </a:rPr>
              <a:t>, </a:t>
            </a:r>
            <a:r>
              <a:rPr lang="en-GB" sz="1067" dirty="0" err="1">
                <a:solidFill>
                  <a:schemeClr val="dk1"/>
                </a:solidFill>
              </a:rPr>
              <a:t>F.Debbasch</a:t>
            </a:r>
            <a:r>
              <a:rPr lang="en-GB" sz="1067" dirty="0">
                <a:solidFill>
                  <a:schemeClr val="dk1"/>
                </a:solidFill>
              </a:rPr>
              <a:t>  et al. (2022). Quantum simulations of hydrodynamics via the Madelung transformation. </a:t>
            </a:r>
            <a:r>
              <a:rPr lang="en-GB" sz="1067" i="1" dirty="0">
                <a:solidFill>
                  <a:schemeClr val="dk1"/>
                </a:solidFill>
              </a:rPr>
              <a:t>PRA.)</a:t>
            </a:r>
            <a:endParaRPr sz="1067" i="1" dirty="0">
              <a:solidFill>
                <a:schemeClr val="dk1"/>
              </a:solidFill>
            </a:endParaRPr>
          </a:p>
          <a:p>
            <a:pPr marL="0" indent="0">
              <a:spcAft>
                <a:spcPts val="1600"/>
              </a:spcAft>
              <a:buNone/>
            </a:pPr>
            <a:endParaRPr sz="2267" dirty="0"/>
          </a:p>
        </p:txBody>
      </p:sp>
      <p:pic>
        <p:nvPicPr>
          <p:cNvPr id="203" name="Google Shape;203;p29"/>
          <p:cNvPicPr preferRelativeResize="0"/>
          <p:nvPr/>
        </p:nvPicPr>
        <p:blipFill>
          <a:blip r:embed="rId3">
            <a:alphaModFix/>
          </a:blip>
          <a:stretch>
            <a:fillRect/>
          </a:stretch>
        </p:blipFill>
        <p:spPr>
          <a:xfrm>
            <a:off x="101543" y="2132587"/>
            <a:ext cx="5994457" cy="1224400"/>
          </a:xfrm>
          <a:prstGeom prst="rect">
            <a:avLst/>
          </a:prstGeom>
          <a:noFill/>
          <a:ln>
            <a:noFill/>
          </a:ln>
        </p:spPr>
      </p:pic>
      <p:pic>
        <p:nvPicPr>
          <p:cNvPr id="204" name="Google Shape;204;p29"/>
          <p:cNvPicPr preferRelativeResize="0"/>
          <p:nvPr/>
        </p:nvPicPr>
        <p:blipFill>
          <a:blip r:embed="rId4">
            <a:alphaModFix/>
          </a:blip>
          <a:stretch>
            <a:fillRect/>
          </a:stretch>
        </p:blipFill>
        <p:spPr>
          <a:xfrm>
            <a:off x="6253551" y="1904417"/>
            <a:ext cx="2333533" cy="1630133"/>
          </a:xfrm>
          <a:prstGeom prst="rect">
            <a:avLst/>
          </a:prstGeom>
          <a:noFill/>
          <a:ln>
            <a:noFill/>
          </a:ln>
        </p:spPr>
      </p:pic>
      <p:pic>
        <p:nvPicPr>
          <p:cNvPr id="205" name="Google Shape;205;p29"/>
          <p:cNvPicPr preferRelativeResize="0"/>
          <p:nvPr/>
        </p:nvPicPr>
        <p:blipFill>
          <a:blip r:embed="rId5">
            <a:alphaModFix/>
          </a:blip>
          <a:stretch>
            <a:fillRect/>
          </a:stretch>
        </p:blipFill>
        <p:spPr>
          <a:xfrm>
            <a:off x="9088035" y="1919846"/>
            <a:ext cx="2200333" cy="1522500"/>
          </a:xfrm>
          <a:prstGeom prst="rect">
            <a:avLst/>
          </a:prstGeom>
          <a:noFill/>
          <a:ln>
            <a:noFill/>
          </a:ln>
        </p:spPr>
      </p:pic>
      <p:sp>
        <p:nvSpPr>
          <p:cNvPr id="206" name="Google Shape;206;p29"/>
          <p:cNvSpPr txBox="1">
            <a:spLocks noGrp="1"/>
          </p:cNvSpPr>
          <p:nvPr>
            <p:ph type="body" idx="1"/>
          </p:nvPr>
        </p:nvSpPr>
        <p:spPr>
          <a:xfrm>
            <a:off x="101543" y="3442346"/>
            <a:ext cx="9041200" cy="1952800"/>
          </a:xfrm>
          <a:prstGeom prst="rect">
            <a:avLst/>
          </a:prstGeom>
        </p:spPr>
        <p:txBody>
          <a:bodyPr spcFirstLastPara="1" vert="horz" wrap="square" lIns="121900" tIns="121900" rIns="121900" bIns="121900" rtlCol="0" anchor="t" anchorCtr="0">
            <a:noAutofit/>
          </a:bodyPr>
          <a:lstStyle/>
          <a:p>
            <a:pPr marL="0" indent="0">
              <a:buNone/>
            </a:pPr>
            <a:r>
              <a:rPr lang="en-GB" sz="2133" dirty="0">
                <a:solidFill>
                  <a:schemeClr val="dk1"/>
                </a:solidFill>
              </a:rPr>
              <a:t>• </a:t>
            </a:r>
            <a:r>
              <a:rPr lang="en-GB" sz="2133" b="1" dirty="0">
                <a:solidFill>
                  <a:schemeClr val="dk1"/>
                </a:solidFill>
                <a:latin typeface="Calibri"/>
                <a:ea typeface="Calibri"/>
                <a:cs typeface="Calibri"/>
                <a:sym typeface="Calibri"/>
              </a:rPr>
              <a:t>Quantum computing sub-routines </a:t>
            </a:r>
            <a:r>
              <a:rPr lang="en-GB" sz="2133" b="1" dirty="0" err="1">
                <a:solidFill>
                  <a:schemeClr val="dk1"/>
                </a:solidFill>
                <a:latin typeface="Calibri"/>
                <a:ea typeface="Calibri"/>
                <a:cs typeface="Calibri"/>
                <a:sym typeface="Calibri"/>
              </a:rPr>
              <a:t>taylor</a:t>
            </a:r>
            <a:r>
              <a:rPr lang="en-GB" sz="2133" b="1" dirty="0">
                <a:solidFill>
                  <a:schemeClr val="dk1"/>
                </a:solidFill>
                <a:latin typeface="Calibri"/>
                <a:ea typeface="Calibri"/>
                <a:cs typeface="Calibri"/>
                <a:sym typeface="Calibri"/>
              </a:rPr>
              <a:t>-made for plasma physics :</a:t>
            </a:r>
            <a:endParaRPr sz="2133" b="1" dirty="0">
              <a:solidFill>
                <a:schemeClr val="dk1"/>
              </a:solidFill>
              <a:latin typeface="Calibri"/>
              <a:ea typeface="Calibri"/>
              <a:cs typeface="Calibri"/>
              <a:sym typeface="Calibri"/>
            </a:endParaRPr>
          </a:p>
          <a:p>
            <a:pPr marL="16933" indent="592652">
              <a:buNone/>
            </a:pPr>
            <a:r>
              <a:rPr lang="en-GB" sz="1600" b="1" dirty="0">
                <a:solidFill>
                  <a:schemeClr val="dk1"/>
                </a:solidFill>
                <a:latin typeface="Calibri"/>
                <a:ea typeface="Calibri"/>
                <a:cs typeface="Calibri"/>
                <a:sym typeface="Calibri"/>
              </a:rPr>
              <a:t>Encoding of Electric, Magnetic and Gravitational fields on quantum computers </a:t>
            </a:r>
            <a:r>
              <a:rPr lang="en-GB" sz="1200" dirty="0">
                <a:solidFill>
                  <a:schemeClr val="dk1"/>
                </a:solidFill>
                <a:latin typeface="Calibri"/>
                <a:ea typeface="Calibri"/>
                <a:cs typeface="Calibri"/>
                <a:sym typeface="Calibri"/>
              </a:rPr>
              <a:t>(U.N., J.Z, F.D et al, </a:t>
            </a:r>
            <a:r>
              <a:rPr lang="en-GB" sz="1200" i="1" dirty="0">
                <a:solidFill>
                  <a:schemeClr val="dk1"/>
                </a:solidFill>
                <a:latin typeface="Calibri"/>
                <a:ea typeface="Calibri"/>
                <a:cs typeface="Calibri"/>
                <a:sym typeface="Calibri"/>
              </a:rPr>
              <a:t>Quantum circuits for discrete-time quantum walks with position-dependent coin operator, 2023, </a:t>
            </a:r>
            <a:r>
              <a:rPr lang="en-GB" sz="1200" dirty="0">
                <a:solidFill>
                  <a:schemeClr val="dk1"/>
                </a:solidFill>
                <a:latin typeface="Calibri"/>
                <a:ea typeface="Calibri"/>
                <a:cs typeface="Calibri"/>
                <a:sym typeface="Calibri"/>
              </a:rPr>
              <a:t>Quantum Information Processing).</a:t>
            </a:r>
            <a:endParaRPr sz="1200" dirty="0">
              <a:solidFill>
                <a:schemeClr val="dk1"/>
              </a:solidFill>
              <a:latin typeface="Calibri"/>
              <a:ea typeface="Calibri"/>
              <a:cs typeface="Calibri"/>
              <a:sym typeface="Calibri"/>
            </a:endParaRPr>
          </a:p>
          <a:p>
            <a:pPr marL="16933" indent="592652">
              <a:buNone/>
            </a:pPr>
            <a:r>
              <a:rPr lang="en-GB" sz="1600" b="1" dirty="0">
                <a:solidFill>
                  <a:schemeClr val="dk1"/>
                </a:solidFill>
                <a:latin typeface="Calibri"/>
                <a:ea typeface="Calibri"/>
                <a:cs typeface="Calibri"/>
                <a:sym typeface="Calibri"/>
              </a:rPr>
              <a:t>Preparation of Maxwellian distribution functions on quantum computers</a:t>
            </a:r>
            <a:r>
              <a:rPr lang="en-GB" sz="2133" b="1"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(J.Z, F.D , </a:t>
            </a:r>
            <a:r>
              <a:rPr lang="en-GB" sz="1200" i="1" dirty="0">
                <a:solidFill>
                  <a:schemeClr val="dk1"/>
                </a:solidFill>
                <a:latin typeface="Calibri"/>
                <a:ea typeface="Calibri"/>
                <a:cs typeface="Calibri"/>
                <a:sym typeface="Calibri"/>
              </a:rPr>
              <a:t>Efficient Quantum State Preparation with Walsh Series</a:t>
            </a:r>
            <a:r>
              <a:rPr lang="en-GB" sz="1200" dirty="0">
                <a:solidFill>
                  <a:schemeClr val="dk1"/>
                </a:solidFill>
                <a:latin typeface="Calibri"/>
                <a:ea typeface="Calibri"/>
                <a:cs typeface="Calibri"/>
                <a:sym typeface="Calibri"/>
              </a:rPr>
              <a:t>, 2023, arXiv:2307.08384) .</a:t>
            </a:r>
            <a:endParaRPr sz="1200" dirty="0">
              <a:solidFill>
                <a:schemeClr val="dk1"/>
              </a:solidFill>
              <a:latin typeface="Calibri"/>
              <a:ea typeface="Calibri"/>
              <a:cs typeface="Calibri"/>
              <a:sym typeface="Calibri"/>
            </a:endParaRPr>
          </a:p>
          <a:p>
            <a:pPr marL="0" indent="0">
              <a:buNone/>
            </a:pPr>
            <a:endParaRPr dirty="0">
              <a:solidFill>
                <a:schemeClr val="dk1"/>
              </a:solidFill>
            </a:endParaRPr>
          </a:p>
        </p:txBody>
      </p:sp>
      <p:pic>
        <p:nvPicPr>
          <p:cNvPr id="207" name="Google Shape;207;p29"/>
          <p:cNvPicPr preferRelativeResize="0"/>
          <p:nvPr/>
        </p:nvPicPr>
        <p:blipFill>
          <a:blip r:embed="rId6">
            <a:alphaModFix/>
          </a:blip>
          <a:stretch>
            <a:fillRect/>
          </a:stretch>
        </p:blipFill>
        <p:spPr>
          <a:xfrm>
            <a:off x="9777527" y="3663489"/>
            <a:ext cx="1898689" cy="1814067"/>
          </a:xfrm>
          <a:prstGeom prst="rect">
            <a:avLst/>
          </a:prstGeom>
          <a:noFill/>
          <a:ln>
            <a:noFill/>
          </a:ln>
        </p:spPr>
      </p:pic>
      <p:sp>
        <p:nvSpPr>
          <p:cNvPr id="208" name="Google Shape;208;p29"/>
          <p:cNvSpPr txBox="1">
            <a:spLocks noGrp="1"/>
          </p:cNvSpPr>
          <p:nvPr>
            <p:ph type="body" idx="1"/>
          </p:nvPr>
        </p:nvSpPr>
        <p:spPr>
          <a:xfrm>
            <a:off x="234900" y="4754837"/>
            <a:ext cx="9685600" cy="1224400"/>
          </a:xfrm>
          <a:prstGeom prst="rect">
            <a:avLst/>
          </a:prstGeom>
        </p:spPr>
        <p:txBody>
          <a:bodyPr spcFirstLastPara="1" vert="horz" wrap="square" lIns="121900" tIns="121900" rIns="121900" bIns="121900" rtlCol="0" anchor="t" anchorCtr="0">
            <a:normAutofit/>
          </a:bodyPr>
          <a:lstStyle/>
          <a:p>
            <a:pPr marL="0" indent="0">
              <a:buNone/>
            </a:pPr>
            <a:r>
              <a:rPr lang="en-GB" dirty="0">
                <a:solidFill>
                  <a:schemeClr val="dk1"/>
                </a:solidFill>
              </a:rPr>
              <a:t>• </a:t>
            </a:r>
            <a:r>
              <a:rPr lang="en-GB" sz="2733" b="1" dirty="0" err="1">
                <a:solidFill>
                  <a:schemeClr val="dk1"/>
                </a:solidFill>
                <a:latin typeface="Calibri"/>
                <a:ea typeface="Calibri"/>
                <a:cs typeface="Calibri"/>
                <a:sym typeface="Calibri"/>
              </a:rPr>
              <a:t>Vlasov</a:t>
            </a:r>
            <a:r>
              <a:rPr lang="en-GB" sz="2733" b="1" dirty="0">
                <a:solidFill>
                  <a:schemeClr val="dk1"/>
                </a:solidFill>
                <a:latin typeface="Calibri"/>
                <a:ea typeface="Calibri"/>
                <a:cs typeface="Calibri"/>
                <a:sym typeface="Calibri"/>
              </a:rPr>
              <a:t> simulation with external </a:t>
            </a:r>
            <a:r>
              <a:rPr lang="en-GB" sz="2733" b="1" dirty="0" err="1">
                <a:solidFill>
                  <a:schemeClr val="dk1"/>
                </a:solidFill>
                <a:latin typeface="Calibri"/>
                <a:ea typeface="Calibri"/>
                <a:cs typeface="Calibri"/>
                <a:sym typeface="Calibri"/>
              </a:rPr>
              <a:t>spatio</a:t>
            </a:r>
            <a:r>
              <a:rPr lang="en-GB" sz="2733" b="1" dirty="0">
                <a:solidFill>
                  <a:schemeClr val="dk1"/>
                </a:solidFill>
                <a:latin typeface="Calibri"/>
                <a:ea typeface="Calibri"/>
                <a:cs typeface="Calibri"/>
                <a:sym typeface="Calibri"/>
              </a:rPr>
              <a:t>-temporal electromagnetic fields :</a:t>
            </a:r>
            <a:r>
              <a:rPr lang="en-GB" b="1" dirty="0">
                <a:solidFill>
                  <a:schemeClr val="dk1"/>
                </a:solidFill>
                <a:latin typeface="Calibri"/>
                <a:ea typeface="Calibri"/>
                <a:cs typeface="Calibri"/>
                <a:sym typeface="Calibri"/>
              </a:rPr>
              <a:t> </a:t>
            </a:r>
            <a:r>
              <a:rPr lang="en-GB" sz="1467" dirty="0">
                <a:solidFill>
                  <a:schemeClr val="dk1"/>
                </a:solidFill>
                <a:latin typeface="Calibri"/>
                <a:ea typeface="Calibri"/>
                <a:cs typeface="Calibri"/>
                <a:sym typeface="Calibri"/>
              </a:rPr>
              <a:t>(J.Z., F.D. et al,  </a:t>
            </a:r>
            <a:r>
              <a:rPr lang="en-GB" sz="1467" i="1" dirty="0">
                <a:solidFill>
                  <a:schemeClr val="dk1"/>
                </a:solidFill>
                <a:latin typeface="Calibri"/>
                <a:ea typeface="Calibri"/>
                <a:cs typeface="Calibri"/>
                <a:sym typeface="Calibri"/>
              </a:rPr>
              <a:t>Efficient Quantum Circuit for the </a:t>
            </a:r>
            <a:r>
              <a:rPr lang="en-GB" sz="1467" i="1" dirty="0" err="1">
                <a:solidFill>
                  <a:schemeClr val="dk1"/>
                </a:solidFill>
                <a:latin typeface="Calibri"/>
                <a:ea typeface="Calibri"/>
                <a:cs typeface="Calibri"/>
                <a:sym typeface="Calibri"/>
              </a:rPr>
              <a:t>Vlasov</a:t>
            </a:r>
            <a:r>
              <a:rPr lang="en-GB" sz="1467" i="1" dirty="0">
                <a:solidFill>
                  <a:schemeClr val="dk1"/>
                </a:solidFill>
                <a:latin typeface="Calibri"/>
                <a:ea typeface="Calibri"/>
                <a:cs typeface="Calibri"/>
                <a:sym typeface="Calibri"/>
              </a:rPr>
              <a:t> Equation with External Electromagnetic Fields, </a:t>
            </a:r>
            <a:r>
              <a:rPr lang="en-GB" sz="1467" dirty="0">
                <a:solidFill>
                  <a:schemeClr val="dk1"/>
                </a:solidFill>
                <a:latin typeface="Calibri"/>
                <a:ea typeface="Calibri"/>
                <a:cs typeface="Calibri"/>
                <a:sym typeface="Calibri"/>
              </a:rPr>
              <a:t>Bulletin of the American Physical Society, 2023)</a:t>
            </a:r>
            <a:endParaRPr sz="1467" dirty="0">
              <a:solidFill>
                <a:schemeClr val="dk1"/>
              </a:solidFill>
              <a:latin typeface="Calibri"/>
              <a:ea typeface="Calibri"/>
              <a:cs typeface="Calibri"/>
              <a:sym typeface="Calibri"/>
            </a:endParaRPr>
          </a:p>
          <a:p>
            <a:pPr marL="0" indent="0">
              <a:buNone/>
            </a:pPr>
            <a:endParaRPr sz="2133" dirty="0">
              <a:solidFill>
                <a:schemeClr val="dk1"/>
              </a:solidFill>
            </a:endParaRPr>
          </a:p>
          <a:p>
            <a:pPr marL="0" indent="0">
              <a:spcAft>
                <a:spcPts val="1600"/>
              </a:spcAft>
              <a:buNone/>
            </a:pPr>
            <a:endParaRPr dirty="0"/>
          </a:p>
        </p:txBody>
      </p:sp>
      <p:pic>
        <p:nvPicPr>
          <p:cNvPr id="209" name="Google Shape;209;p29"/>
          <p:cNvPicPr preferRelativeResize="0"/>
          <p:nvPr/>
        </p:nvPicPr>
        <p:blipFill>
          <a:blip r:embed="rId7">
            <a:alphaModFix/>
          </a:blip>
          <a:stretch>
            <a:fillRect/>
          </a:stretch>
        </p:blipFill>
        <p:spPr>
          <a:xfrm>
            <a:off x="3363051" y="5887033"/>
            <a:ext cx="6738149" cy="902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637E7-FFBC-F3DF-57DC-6D954207395D}"/>
              </a:ext>
            </a:extLst>
          </p:cNvPr>
          <p:cNvSpPr>
            <a:spLocks noGrp="1"/>
          </p:cNvSpPr>
          <p:nvPr>
            <p:ph type="title"/>
          </p:nvPr>
        </p:nvSpPr>
        <p:spPr>
          <a:xfrm>
            <a:off x="232017" y="-101295"/>
            <a:ext cx="4569444" cy="1325563"/>
          </a:xfrm>
        </p:spPr>
        <p:txBody>
          <a:bodyPr/>
          <a:lstStyle/>
          <a:p>
            <a:r>
              <a:rPr lang="en-US" dirty="0"/>
              <a:t>Molecular clouds</a:t>
            </a:r>
          </a:p>
        </p:txBody>
      </p:sp>
      <p:pic>
        <p:nvPicPr>
          <p:cNvPr id="4" name="Image 3">
            <a:extLst>
              <a:ext uri="{FF2B5EF4-FFF2-40B4-BE49-F238E27FC236}">
                <a16:creationId xmlns:a16="http://schemas.microsoft.com/office/drawing/2014/main" id="{291253A4-DF51-25F9-DBDD-039313027206}"/>
              </a:ext>
            </a:extLst>
          </p:cNvPr>
          <p:cNvPicPr>
            <a:picLocks noChangeAspect="1"/>
          </p:cNvPicPr>
          <p:nvPr/>
        </p:nvPicPr>
        <p:blipFill>
          <a:blip r:embed="rId2"/>
          <a:stretch>
            <a:fillRect/>
          </a:stretch>
        </p:blipFill>
        <p:spPr>
          <a:xfrm>
            <a:off x="-63995" y="1026190"/>
            <a:ext cx="3455617" cy="2347521"/>
          </a:xfrm>
          <a:prstGeom prst="rect">
            <a:avLst/>
          </a:prstGeom>
        </p:spPr>
      </p:pic>
      <p:pic>
        <p:nvPicPr>
          <p:cNvPr id="5" name="Image 4">
            <a:extLst>
              <a:ext uri="{FF2B5EF4-FFF2-40B4-BE49-F238E27FC236}">
                <a16:creationId xmlns:a16="http://schemas.microsoft.com/office/drawing/2014/main" id="{AD7F850F-5E81-BD15-5F9B-71E97010DF10}"/>
              </a:ext>
            </a:extLst>
          </p:cNvPr>
          <p:cNvPicPr>
            <a:picLocks noChangeAspect="1"/>
          </p:cNvPicPr>
          <p:nvPr/>
        </p:nvPicPr>
        <p:blipFill>
          <a:blip r:embed="rId3"/>
          <a:stretch>
            <a:fillRect/>
          </a:stretch>
        </p:blipFill>
        <p:spPr>
          <a:xfrm>
            <a:off x="3361298" y="1098415"/>
            <a:ext cx="3121499" cy="2203069"/>
          </a:xfrm>
          <a:prstGeom prst="rect">
            <a:avLst/>
          </a:prstGeom>
        </p:spPr>
      </p:pic>
      <p:pic>
        <p:nvPicPr>
          <p:cNvPr id="6" name="Picture 2" descr="image">
            <a:extLst>
              <a:ext uri="{FF2B5EF4-FFF2-40B4-BE49-F238E27FC236}">
                <a16:creationId xmlns:a16="http://schemas.microsoft.com/office/drawing/2014/main" id="{408848ED-DB1D-08ED-9012-F63C8A557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510" y="1098415"/>
            <a:ext cx="3268866" cy="2372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a:extLst>
              <a:ext uri="{FF2B5EF4-FFF2-40B4-BE49-F238E27FC236}">
                <a16:creationId xmlns:a16="http://schemas.microsoft.com/office/drawing/2014/main" id="{66902880-E877-2D84-3C7C-E6DE0BFE98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4279" y="185850"/>
            <a:ext cx="2015349" cy="451104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905BED48-7783-FEA8-01CD-518A203FA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017" y="3628360"/>
            <a:ext cx="2327560" cy="1745671"/>
          </a:xfrm>
          <a:prstGeom prst="rect">
            <a:avLst/>
          </a:prstGeom>
        </p:spPr>
      </p:pic>
      <p:pic>
        <p:nvPicPr>
          <p:cNvPr id="9" name="Image 8">
            <a:extLst>
              <a:ext uri="{FF2B5EF4-FFF2-40B4-BE49-F238E27FC236}">
                <a16:creationId xmlns:a16="http://schemas.microsoft.com/office/drawing/2014/main" id="{50B0765A-1104-2629-1E9E-0265C9740E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4386" y="3617906"/>
            <a:ext cx="2327560" cy="1724700"/>
          </a:xfrm>
          <a:prstGeom prst="rect">
            <a:avLst/>
          </a:prstGeom>
        </p:spPr>
      </p:pic>
      <p:sp>
        <p:nvSpPr>
          <p:cNvPr id="11" name="ZoneTexte 10">
            <a:extLst>
              <a:ext uri="{FF2B5EF4-FFF2-40B4-BE49-F238E27FC236}">
                <a16:creationId xmlns:a16="http://schemas.microsoft.com/office/drawing/2014/main" id="{71C6B7C6-BDF7-71C0-1412-D9951478AF73}"/>
              </a:ext>
            </a:extLst>
          </p:cNvPr>
          <p:cNvSpPr txBox="1"/>
          <p:nvPr/>
        </p:nvSpPr>
        <p:spPr>
          <a:xfrm>
            <a:off x="5453743" y="4989074"/>
            <a:ext cx="6133604" cy="1508105"/>
          </a:xfrm>
          <a:prstGeom prst="rect">
            <a:avLst/>
          </a:prstGeom>
          <a:noFill/>
        </p:spPr>
        <p:txBody>
          <a:bodyPr wrap="square">
            <a:spAutoFit/>
          </a:bodyPr>
          <a:lstStyle/>
          <a:p>
            <a:pPr>
              <a:spcBef>
                <a:spcPts val="200"/>
              </a:spcBef>
              <a:spcAft>
                <a:spcPts val="200"/>
              </a:spcAft>
              <a:buClr>
                <a:srgbClr val="ED3C00"/>
              </a:buClr>
            </a:pPr>
            <a:r>
              <a:rPr lang="en-US" sz="2200" dirty="0">
                <a:solidFill>
                  <a:schemeClr val="tx1"/>
                </a:solidFill>
                <a:ea typeface="Palatino" charset="0"/>
                <a:cs typeface="Palatino" charset="0"/>
              </a:rPr>
              <a:t>ORION-B IRAM Program </a:t>
            </a:r>
            <a:r>
              <a:rPr lang="en-US" sz="2000" dirty="0">
                <a:solidFill>
                  <a:schemeClr val="tx1"/>
                </a:solidFill>
                <a:ea typeface="Palatino" charset="0"/>
                <a:cs typeface="Palatino" charset="0"/>
              </a:rPr>
              <a:t>(</a:t>
            </a:r>
            <a:r>
              <a:rPr lang="en-US" sz="2000" dirty="0">
                <a:ea typeface="Palatino" charset="0"/>
                <a:cs typeface="Palatino" charset="0"/>
              </a:rPr>
              <a:t>J. </a:t>
            </a:r>
            <a:r>
              <a:rPr lang="en-US" sz="2000" dirty="0" err="1">
                <a:ea typeface="Palatino" charset="0"/>
                <a:cs typeface="Palatino" charset="0"/>
              </a:rPr>
              <a:t>Pety</a:t>
            </a:r>
            <a:r>
              <a:rPr lang="en-US" sz="2000" dirty="0">
                <a:ea typeface="Palatino" charset="0"/>
                <a:cs typeface="Palatino" charset="0"/>
              </a:rPr>
              <a:t> &amp; M </a:t>
            </a:r>
            <a:r>
              <a:rPr lang="en-US" sz="2000" dirty="0" err="1">
                <a:ea typeface="Palatino" charset="0"/>
                <a:cs typeface="Palatino" charset="0"/>
              </a:rPr>
              <a:t>Gerin</a:t>
            </a:r>
            <a:r>
              <a:rPr lang="en-US" sz="2000" dirty="0">
                <a:ea typeface="Palatino" charset="0"/>
                <a:cs typeface="Palatino" charset="0"/>
              </a:rPr>
              <a:t>)</a:t>
            </a:r>
          </a:p>
          <a:p>
            <a:pPr marL="271462" lvl="1">
              <a:spcBef>
                <a:spcPts val="200"/>
              </a:spcBef>
              <a:spcAft>
                <a:spcPts val="200"/>
              </a:spcAft>
              <a:buClr>
                <a:srgbClr val="061F7D"/>
              </a:buClr>
            </a:pPr>
            <a:r>
              <a:rPr lang="en-US" sz="2000" dirty="0">
                <a:solidFill>
                  <a:schemeClr val="tx1"/>
                </a:solidFill>
                <a:ea typeface="Palatino" charset="0"/>
                <a:cs typeface="Palatino" charset="0"/>
              </a:rPr>
              <a:t>Detailed study of a star forming GMC</a:t>
            </a:r>
          </a:p>
          <a:p>
            <a:pPr marL="271462" lvl="1">
              <a:spcBef>
                <a:spcPts val="200"/>
              </a:spcBef>
              <a:spcAft>
                <a:spcPts val="200"/>
              </a:spcAft>
              <a:buClr>
                <a:srgbClr val="061F7D"/>
              </a:buClr>
            </a:pPr>
            <a:r>
              <a:rPr lang="en-US" sz="2000" dirty="0">
                <a:solidFill>
                  <a:schemeClr val="tx1"/>
                </a:solidFill>
                <a:ea typeface="Palatino" charset="0"/>
                <a:cs typeface="Palatino" charset="0"/>
              </a:rPr>
              <a:t>Template for GMCs in galaxies</a:t>
            </a:r>
          </a:p>
          <a:p>
            <a:pPr marL="271462" lvl="1">
              <a:spcBef>
                <a:spcPts val="200"/>
              </a:spcBef>
              <a:spcAft>
                <a:spcPts val="200"/>
              </a:spcAft>
              <a:buClr>
                <a:srgbClr val="061F7D"/>
              </a:buClr>
            </a:pPr>
            <a:r>
              <a:rPr lang="en-US" sz="2000" dirty="0">
                <a:ea typeface="Palatino" charset="0"/>
                <a:cs typeface="Palatino" charset="0"/>
              </a:rPr>
              <a:t>Collaboration with data science &amp; Machine learning </a:t>
            </a:r>
            <a:endParaRPr lang="en-US" sz="2000" dirty="0">
              <a:solidFill>
                <a:schemeClr val="tx1"/>
              </a:solidFill>
              <a:ea typeface="Palatino" charset="0"/>
              <a:cs typeface="Palatino" charset="0"/>
            </a:endParaRPr>
          </a:p>
        </p:txBody>
      </p:sp>
      <p:sp>
        <p:nvSpPr>
          <p:cNvPr id="13" name="ZoneTexte 12">
            <a:extLst>
              <a:ext uri="{FF2B5EF4-FFF2-40B4-BE49-F238E27FC236}">
                <a16:creationId xmlns:a16="http://schemas.microsoft.com/office/drawing/2014/main" id="{47095F34-1995-BB1B-C1EA-23163C717501}"/>
              </a:ext>
            </a:extLst>
          </p:cNvPr>
          <p:cNvSpPr txBox="1"/>
          <p:nvPr/>
        </p:nvSpPr>
        <p:spPr>
          <a:xfrm>
            <a:off x="6482797" y="3691199"/>
            <a:ext cx="6133604" cy="369332"/>
          </a:xfrm>
          <a:prstGeom prst="rect">
            <a:avLst/>
          </a:prstGeom>
          <a:noFill/>
        </p:spPr>
        <p:txBody>
          <a:bodyPr wrap="square">
            <a:spAutoFit/>
          </a:bodyPr>
          <a:lstStyle/>
          <a:p>
            <a:r>
              <a:rPr lang="en-US" i="1" dirty="0">
                <a:latin typeface="Palatino" charset="0"/>
                <a:ea typeface="Palatino" charset="0"/>
              </a:rPr>
              <a:t>Santa-Maria+2023, Orkisz+2019</a:t>
            </a:r>
            <a:endParaRPr lang="en-US" i="1" dirty="0"/>
          </a:p>
        </p:txBody>
      </p:sp>
      <p:sp>
        <p:nvSpPr>
          <p:cNvPr id="15" name="ZoneTexte 14">
            <a:extLst>
              <a:ext uri="{FF2B5EF4-FFF2-40B4-BE49-F238E27FC236}">
                <a16:creationId xmlns:a16="http://schemas.microsoft.com/office/drawing/2014/main" id="{BD39806B-337D-9C1B-1ECB-3A8A3769BE18}"/>
              </a:ext>
            </a:extLst>
          </p:cNvPr>
          <p:cNvSpPr txBox="1"/>
          <p:nvPr/>
        </p:nvSpPr>
        <p:spPr>
          <a:xfrm>
            <a:off x="466107" y="5653636"/>
            <a:ext cx="6347360" cy="369332"/>
          </a:xfrm>
          <a:prstGeom prst="rect">
            <a:avLst/>
          </a:prstGeom>
          <a:noFill/>
        </p:spPr>
        <p:txBody>
          <a:bodyPr wrap="square">
            <a:spAutoFit/>
          </a:bodyPr>
          <a:lstStyle/>
          <a:p>
            <a:r>
              <a:rPr lang="en-US" dirty="0"/>
              <a:t>https://</a:t>
            </a:r>
            <a:r>
              <a:rPr lang="en-US" dirty="0" err="1"/>
              <a:t>www.iram.fr</a:t>
            </a:r>
            <a:r>
              <a:rPr lang="en-US" dirty="0"/>
              <a:t>/~</a:t>
            </a:r>
            <a:r>
              <a:rPr lang="en-US" dirty="0" err="1"/>
              <a:t>pety</a:t>
            </a:r>
            <a:r>
              <a:rPr lang="en-US" dirty="0"/>
              <a:t>/ORION-B/</a:t>
            </a:r>
          </a:p>
        </p:txBody>
      </p:sp>
    </p:spTree>
    <p:extLst>
      <p:ext uri="{BB962C8B-B14F-4D97-AF65-F5344CB8AC3E}">
        <p14:creationId xmlns:p14="http://schemas.microsoft.com/office/powerpoint/2010/main" val="2040103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86C20-44A9-7707-064D-943EBFBE9CC6}"/>
              </a:ext>
            </a:extLst>
          </p:cNvPr>
          <p:cNvSpPr>
            <a:spLocks noGrp="1"/>
          </p:cNvSpPr>
          <p:nvPr>
            <p:ph type="title"/>
          </p:nvPr>
        </p:nvSpPr>
        <p:spPr/>
        <p:txBody>
          <a:bodyPr/>
          <a:lstStyle/>
          <a:p>
            <a:r>
              <a:rPr lang="en-US" dirty="0"/>
              <a:t>Cores : from cold </a:t>
            </a:r>
            <a:r>
              <a:rPr lang="en-US" dirty="0" err="1"/>
              <a:t>prestellar</a:t>
            </a:r>
            <a:r>
              <a:rPr lang="en-US" dirty="0"/>
              <a:t> cores to hot cores near massive protostars</a:t>
            </a:r>
          </a:p>
        </p:txBody>
      </p:sp>
      <p:pic>
        <p:nvPicPr>
          <p:cNvPr id="3" name="Image 2">
            <a:extLst>
              <a:ext uri="{FF2B5EF4-FFF2-40B4-BE49-F238E27FC236}">
                <a16:creationId xmlns:a16="http://schemas.microsoft.com/office/drawing/2014/main" id="{0F0EF024-C0D8-AA5A-D1F3-6E36570724DB}"/>
              </a:ext>
            </a:extLst>
          </p:cNvPr>
          <p:cNvPicPr>
            <a:picLocks noChangeAspect="1"/>
          </p:cNvPicPr>
          <p:nvPr/>
        </p:nvPicPr>
        <p:blipFill>
          <a:blip r:embed="rId2"/>
          <a:stretch>
            <a:fillRect/>
          </a:stretch>
        </p:blipFill>
        <p:spPr>
          <a:xfrm>
            <a:off x="405097" y="1690688"/>
            <a:ext cx="4242314" cy="2943007"/>
          </a:xfrm>
          <a:prstGeom prst="rect">
            <a:avLst/>
          </a:prstGeom>
        </p:spPr>
      </p:pic>
      <p:pic>
        <p:nvPicPr>
          <p:cNvPr id="4" name="Espace réservé du contenu 4">
            <a:extLst>
              <a:ext uri="{FF2B5EF4-FFF2-40B4-BE49-F238E27FC236}">
                <a16:creationId xmlns:a16="http://schemas.microsoft.com/office/drawing/2014/main" id="{9EC94F8C-DD1A-5BE7-96C6-2A7909AA29B4}"/>
              </a:ext>
            </a:extLst>
          </p:cNvPr>
          <p:cNvPicPr>
            <a:picLocks noChangeAspect="1"/>
          </p:cNvPicPr>
          <p:nvPr/>
        </p:nvPicPr>
        <p:blipFill>
          <a:blip r:embed="rId3"/>
          <a:stretch>
            <a:fillRect/>
          </a:stretch>
        </p:blipFill>
        <p:spPr>
          <a:xfrm>
            <a:off x="6391431" y="718963"/>
            <a:ext cx="4838700" cy="6847372"/>
          </a:xfrm>
          <a:prstGeom prst="rect">
            <a:avLst/>
          </a:prstGeom>
        </p:spPr>
      </p:pic>
      <p:sp>
        <p:nvSpPr>
          <p:cNvPr id="6" name="ZoneTexte 5">
            <a:extLst>
              <a:ext uri="{FF2B5EF4-FFF2-40B4-BE49-F238E27FC236}">
                <a16:creationId xmlns:a16="http://schemas.microsoft.com/office/drawing/2014/main" id="{0802038A-2E7A-B406-D546-6B8E96FDCC23}"/>
              </a:ext>
            </a:extLst>
          </p:cNvPr>
          <p:cNvSpPr txBox="1"/>
          <p:nvPr/>
        </p:nvSpPr>
        <p:spPr>
          <a:xfrm>
            <a:off x="7312231" y="4547651"/>
            <a:ext cx="6097978" cy="369332"/>
          </a:xfrm>
          <a:prstGeom prst="rect">
            <a:avLst/>
          </a:prstGeom>
          <a:noFill/>
        </p:spPr>
        <p:txBody>
          <a:bodyPr wrap="square">
            <a:spAutoFit/>
          </a:bodyPr>
          <a:lstStyle/>
          <a:p>
            <a:r>
              <a:rPr lang="en-US" i="1" dirty="0">
                <a:latin typeface="Palatino" charset="0"/>
                <a:ea typeface="Palatino" charset="0"/>
              </a:rPr>
              <a:t>Pagani+2017, </a:t>
            </a:r>
            <a:r>
              <a:rPr lang="en-US" i="1" dirty="0" err="1">
                <a:latin typeface="Palatino" charset="0"/>
                <a:ea typeface="Palatino" charset="0"/>
              </a:rPr>
              <a:t>Pagani+in</a:t>
            </a:r>
            <a:r>
              <a:rPr lang="en-US" i="1" dirty="0">
                <a:latin typeface="Palatino" charset="0"/>
                <a:ea typeface="Palatino" charset="0"/>
              </a:rPr>
              <a:t> prep</a:t>
            </a:r>
            <a:endParaRPr lang="en-US" i="1" dirty="0"/>
          </a:p>
        </p:txBody>
      </p:sp>
      <p:sp>
        <p:nvSpPr>
          <p:cNvPr id="8" name="ZoneTexte 7">
            <a:extLst>
              <a:ext uri="{FF2B5EF4-FFF2-40B4-BE49-F238E27FC236}">
                <a16:creationId xmlns:a16="http://schemas.microsoft.com/office/drawing/2014/main" id="{2DCB5F8D-46A3-4859-B8D6-3328900452B6}"/>
              </a:ext>
            </a:extLst>
          </p:cNvPr>
          <p:cNvSpPr txBox="1"/>
          <p:nvPr/>
        </p:nvSpPr>
        <p:spPr>
          <a:xfrm>
            <a:off x="727364" y="4783508"/>
            <a:ext cx="6703620" cy="974626"/>
          </a:xfrm>
          <a:prstGeom prst="rect">
            <a:avLst/>
          </a:prstGeom>
          <a:noFill/>
        </p:spPr>
        <p:txBody>
          <a:bodyPr wrap="square">
            <a:spAutoFit/>
          </a:bodyPr>
          <a:lstStyle/>
          <a:p>
            <a:pPr>
              <a:spcBef>
                <a:spcPts val="200"/>
              </a:spcBef>
              <a:spcAft>
                <a:spcPts val="200"/>
              </a:spcAft>
              <a:buClr>
                <a:srgbClr val="ED3C00"/>
              </a:buClr>
            </a:pPr>
            <a:r>
              <a:rPr lang="en-US" sz="1800" dirty="0">
                <a:solidFill>
                  <a:schemeClr val="tx1"/>
                </a:solidFill>
                <a:ea typeface="Palatino" charset="0"/>
                <a:cs typeface="Palatino" charset="0"/>
              </a:rPr>
              <a:t>Variation of the chemical composition as a function of the environment</a:t>
            </a:r>
          </a:p>
          <a:p>
            <a:pPr>
              <a:spcBef>
                <a:spcPts val="200"/>
              </a:spcBef>
              <a:spcAft>
                <a:spcPts val="200"/>
              </a:spcAft>
              <a:buClr>
                <a:srgbClr val="ED3C00"/>
              </a:buClr>
            </a:pPr>
            <a:r>
              <a:rPr lang="en-US" sz="1800" dirty="0">
                <a:solidFill>
                  <a:schemeClr val="tx1"/>
                </a:solidFill>
                <a:ea typeface="Palatino" charset="0"/>
                <a:cs typeface="Palatino" charset="0"/>
              </a:rPr>
              <a:t>Collaboration with Laboratory astrophysics &amp; spectroscopy</a:t>
            </a:r>
            <a:endParaRPr lang="en-US" sz="1600" dirty="0">
              <a:solidFill>
                <a:schemeClr val="tx1"/>
              </a:solidFill>
              <a:ea typeface="Palatino" charset="0"/>
              <a:cs typeface="Palatino" charset="0"/>
            </a:endParaRPr>
          </a:p>
        </p:txBody>
      </p:sp>
    </p:spTree>
    <p:extLst>
      <p:ext uri="{BB962C8B-B14F-4D97-AF65-F5344CB8AC3E}">
        <p14:creationId xmlns:p14="http://schemas.microsoft.com/office/powerpoint/2010/main" val="149195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621382"/>
          </a:xfrm>
          <a:prstGeom prst="rect">
            <a:avLst/>
          </a:prstGeom>
          <a:noFill/>
          <a:ln>
            <a:solidFill>
              <a:srgbClr val="061F7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000" dirty="0">
                <a:ea typeface="Palatino" charset="0"/>
                <a:cs typeface="Palatino" charset="0"/>
              </a:rPr>
              <a:t>Molecules as diagnostics : ionization fraction</a:t>
            </a:r>
          </a:p>
        </p:txBody>
      </p:sp>
      <p:sp>
        <p:nvSpPr>
          <p:cNvPr id="14" name="Slide Number Placeholder 15"/>
          <p:cNvSpPr txBox="1">
            <a:spLocks/>
          </p:cNvSpPr>
          <p:nvPr/>
        </p:nvSpPr>
        <p:spPr>
          <a:xfrm>
            <a:off x="8548055" y="13650"/>
            <a:ext cx="2133600" cy="365125"/>
          </a:xfrm>
          <a:prstGeom prst="rect">
            <a:avLst/>
          </a:prstGeom>
        </p:spPr>
        <p:txBody>
          <a:bodyPr vert="horz" lIns="91440" tIns="45720" rIns="91440" bIns="45720" rtlCol="0" anchor="ctr"/>
          <a:lstStyle/>
          <a:p>
            <a:pPr algn="r" defTabSz="457200">
              <a:defRPr/>
            </a:pPr>
            <a:fld id="{58397339-02BC-2A48-AF6F-75598313245F}" type="slidenum">
              <a:rPr lang="en-US" sz="2000">
                <a:solidFill>
                  <a:srgbClr val="0183C6"/>
                </a:solidFill>
                <a:latin typeface="Palatino" charset="0"/>
                <a:ea typeface="Palatino" charset="0"/>
                <a:cs typeface="Palatino" charset="0"/>
              </a:rPr>
              <a:pPr algn="r" defTabSz="457200">
                <a:defRPr/>
              </a:pPr>
              <a:t>13</a:t>
            </a:fld>
            <a:endParaRPr lang="en-US" sz="2000" dirty="0">
              <a:solidFill>
                <a:srgbClr val="0183C6"/>
              </a:solidFill>
              <a:latin typeface="Palatino" charset="0"/>
              <a:ea typeface="Palatino" charset="0"/>
              <a:cs typeface="Palatino" charset="0"/>
            </a:endParaRPr>
          </a:p>
        </p:txBody>
      </p:sp>
      <p:sp>
        <p:nvSpPr>
          <p:cNvPr id="2" name="Rectangle 1">
            <a:extLst>
              <a:ext uri="{FF2B5EF4-FFF2-40B4-BE49-F238E27FC236}">
                <a16:creationId xmlns:a16="http://schemas.microsoft.com/office/drawing/2014/main" id="{C28DD7BB-4C1A-9DE1-44EB-3C9E5F6BE6F5}"/>
              </a:ext>
            </a:extLst>
          </p:cNvPr>
          <p:cNvSpPr/>
          <p:nvPr/>
        </p:nvSpPr>
        <p:spPr>
          <a:xfrm>
            <a:off x="237506" y="786263"/>
            <a:ext cx="6442694" cy="3138037"/>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450850" lvl="1" indent="-179388">
              <a:spcBef>
                <a:spcPts val="200"/>
              </a:spcBef>
              <a:spcAft>
                <a:spcPts val="200"/>
              </a:spcAft>
              <a:buClr>
                <a:srgbClr val="061F7D"/>
              </a:buClr>
              <a:buFont typeface="Arial" panose="020B0604020202020204" pitchFamily="34" charset="0"/>
              <a:buChar char="•"/>
            </a:pPr>
            <a:endParaRPr lang="en-US" dirty="0">
              <a:solidFill>
                <a:schemeClr val="tx1"/>
              </a:solidFill>
              <a:latin typeface="Palatino" charset="0"/>
              <a:ea typeface="Palatino" charset="0"/>
              <a:cs typeface="Palatino" charset="0"/>
            </a:endParaRPr>
          </a:p>
          <a:p>
            <a:pPr marL="450850" lvl="1" indent="-179388">
              <a:spcBef>
                <a:spcPts val="200"/>
              </a:spcBef>
              <a:spcAft>
                <a:spcPts val="200"/>
              </a:spcAft>
              <a:buClr>
                <a:srgbClr val="061F7D"/>
              </a:buClr>
              <a:buFont typeface="Arial" panose="020B0604020202020204" pitchFamily="34" charset="0"/>
              <a:buChar char="•"/>
            </a:pPr>
            <a:endParaRPr lang="en-US" dirty="0">
              <a:solidFill>
                <a:schemeClr val="tx1"/>
              </a:solidFill>
              <a:latin typeface="Palatino" charset="0"/>
              <a:ea typeface="Palatino" charset="0"/>
              <a:cs typeface="Palatino" charset="0"/>
            </a:endParaRPr>
          </a:p>
          <a:p>
            <a:pPr marL="342900" indent="-342900">
              <a:spcBef>
                <a:spcPts val="200"/>
              </a:spcBef>
              <a:spcAft>
                <a:spcPts val="200"/>
              </a:spcAft>
              <a:buFont typeface="Arial" panose="020B0604020202020204" pitchFamily="34" charset="0"/>
              <a:buChar char="•"/>
            </a:pPr>
            <a:r>
              <a:rPr lang="en-US" sz="2200" dirty="0">
                <a:solidFill>
                  <a:schemeClr val="tx1"/>
                </a:solidFill>
                <a:ea typeface="Palatino" charset="0"/>
                <a:cs typeface="Palatino" charset="0"/>
              </a:rPr>
              <a:t>Extraction of the best abundance or line ratios for determination of the ionization fraction</a:t>
            </a:r>
          </a:p>
          <a:p>
            <a:pPr marL="342900" indent="-342900">
              <a:spcBef>
                <a:spcPts val="200"/>
              </a:spcBef>
              <a:spcAft>
                <a:spcPts val="200"/>
              </a:spcAft>
              <a:buFont typeface="Arial" panose="020B0604020202020204" pitchFamily="34" charset="0"/>
              <a:buChar char="•"/>
            </a:pPr>
            <a:r>
              <a:rPr lang="en-US" sz="2200" dirty="0">
                <a:solidFill>
                  <a:schemeClr val="tx1"/>
                </a:solidFill>
                <a:ea typeface="Palatino" charset="0"/>
                <a:cs typeface="Palatino" charset="0"/>
              </a:rPr>
              <a:t>Exploration of model grid with Random forest</a:t>
            </a:r>
          </a:p>
          <a:p>
            <a:pPr marL="342900" indent="-342900">
              <a:spcBef>
                <a:spcPts val="200"/>
              </a:spcBef>
              <a:spcAft>
                <a:spcPts val="200"/>
              </a:spcAft>
              <a:buFont typeface="Arial" panose="020B0604020202020204" pitchFamily="34" charset="0"/>
              <a:buChar char="•"/>
            </a:pPr>
            <a:r>
              <a:rPr lang="en-US" sz="2200" dirty="0">
                <a:solidFill>
                  <a:schemeClr val="tx1"/>
                </a:solidFill>
                <a:ea typeface="Palatino" charset="0"/>
                <a:cs typeface="Palatino" charset="0"/>
              </a:rPr>
              <a:t>Complementary method with recombination lines at low frequencies </a:t>
            </a:r>
          </a:p>
          <a:p>
            <a:pPr marL="271462" lvl="1">
              <a:spcBef>
                <a:spcPts val="200"/>
              </a:spcBef>
              <a:spcAft>
                <a:spcPts val="200"/>
              </a:spcAft>
              <a:buClr>
                <a:srgbClr val="061F7D"/>
              </a:buClr>
            </a:pPr>
            <a:endParaRPr lang="en-US" dirty="0">
              <a:solidFill>
                <a:schemeClr val="tx1"/>
              </a:solidFill>
              <a:latin typeface="Palatino" charset="0"/>
              <a:ea typeface="Palatino" charset="0"/>
              <a:cs typeface="Palatino" charset="0"/>
            </a:endParaRPr>
          </a:p>
        </p:txBody>
      </p:sp>
      <p:sp>
        <p:nvSpPr>
          <p:cNvPr id="7" name="Date Placeholder 12">
            <a:extLst>
              <a:ext uri="{FF2B5EF4-FFF2-40B4-BE49-F238E27FC236}">
                <a16:creationId xmlns:a16="http://schemas.microsoft.com/office/drawing/2014/main" id="{024DD144-6D57-7805-ECEA-98563FCF3CFD}"/>
              </a:ext>
            </a:extLst>
          </p:cNvPr>
          <p:cNvSpPr>
            <a:spLocks noGrp="1"/>
          </p:cNvSpPr>
          <p:nvPr>
            <p:ph type="dt" sz="half" idx="10"/>
          </p:nvPr>
        </p:nvSpPr>
        <p:spPr>
          <a:xfrm>
            <a:off x="1608666" y="6483351"/>
            <a:ext cx="2133600" cy="365125"/>
          </a:xfrm>
        </p:spPr>
        <p:txBody>
          <a:bodyPr/>
          <a:lstStyle/>
          <a:p>
            <a:endParaRPr lang="en-GB" dirty="0">
              <a:solidFill>
                <a:srgbClr val="138BCD"/>
              </a:solidFill>
              <a:latin typeface="Palatino" charset="0"/>
              <a:ea typeface="Palatino" charset="0"/>
              <a:cs typeface="Palatino" charset="0"/>
            </a:endParaRPr>
          </a:p>
        </p:txBody>
      </p:sp>
      <p:sp>
        <p:nvSpPr>
          <p:cNvPr id="8" name="Slide Number Placeholder 15">
            <a:extLst>
              <a:ext uri="{FF2B5EF4-FFF2-40B4-BE49-F238E27FC236}">
                <a16:creationId xmlns:a16="http://schemas.microsoft.com/office/drawing/2014/main" id="{63BAE15A-6A61-DCC2-D76E-B8ABF74BDFEC}"/>
              </a:ext>
            </a:extLst>
          </p:cNvPr>
          <p:cNvSpPr>
            <a:spLocks noGrp="1"/>
          </p:cNvSpPr>
          <p:nvPr>
            <p:ph type="sldNum" sz="quarter" idx="12"/>
          </p:nvPr>
        </p:nvSpPr>
        <p:spPr>
          <a:xfrm>
            <a:off x="8436483" y="6483349"/>
            <a:ext cx="2133600" cy="365125"/>
          </a:xfrm>
        </p:spPr>
        <p:txBody>
          <a:bodyPr/>
          <a:lstStyle/>
          <a:p>
            <a:fld id="{58397339-02BC-2A48-AF6F-75598313245F}" type="slidenum">
              <a:rPr lang="en-US" smtClean="0">
                <a:solidFill>
                  <a:srgbClr val="138BCD"/>
                </a:solidFill>
                <a:latin typeface="Palatino" charset="0"/>
                <a:ea typeface="Palatino" charset="0"/>
                <a:cs typeface="Palatino" charset="0"/>
              </a:rPr>
              <a:pPr/>
              <a:t>13</a:t>
            </a:fld>
            <a:endParaRPr lang="en-US" dirty="0">
              <a:solidFill>
                <a:srgbClr val="138BCD"/>
              </a:solidFill>
              <a:latin typeface="Palatino" charset="0"/>
              <a:ea typeface="Palatino" charset="0"/>
              <a:cs typeface="Palatino" charset="0"/>
            </a:endParaRPr>
          </a:p>
        </p:txBody>
      </p:sp>
      <p:sp>
        <p:nvSpPr>
          <p:cNvPr id="9" name="Footer Placeholder 8">
            <a:extLst>
              <a:ext uri="{FF2B5EF4-FFF2-40B4-BE49-F238E27FC236}">
                <a16:creationId xmlns:a16="http://schemas.microsoft.com/office/drawing/2014/main" id="{629B1602-87D9-D74D-CCAC-EB1973AC4C20}"/>
              </a:ext>
            </a:extLst>
          </p:cNvPr>
          <p:cNvSpPr>
            <a:spLocks noGrp="1"/>
          </p:cNvSpPr>
          <p:nvPr>
            <p:ph type="ftr" sz="quarter" idx="11"/>
          </p:nvPr>
        </p:nvSpPr>
        <p:spPr>
          <a:xfrm>
            <a:off x="4152900" y="6483348"/>
            <a:ext cx="3886200" cy="365125"/>
          </a:xfrm>
        </p:spPr>
        <p:txBody>
          <a:bodyPr/>
          <a:lstStyle/>
          <a:p>
            <a:endParaRPr lang="en-US" dirty="0">
              <a:solidFill>
                <a:srgbClr val="138BCD"/>
              </a:solidFill>
              <a:latin typeface="Palatino" charset="0"/>
              <a:ea typeface="Palatino" charset="0"/>
              <a:cs typeface="Palatino" charset="0"/>
            </a:endParaRPr>
          </a:p>
        </p:txBody>
      </p:sp>
      <p:pic>
        <p:nvPicPr>
          <p:cNvPr id="3" name="Image 2">
            <a:extLst>
              <a:ext uri="{FF2B5EF4-FFF2-40B4-BE49-F238E27FC236}">
                <a16:creationId xmlns:a16="http://schemas.microsoft.com/office/drawing/2014/main" id="{C051963F-2FFA-C850-634D-A8ADD684AD21}"/>
              </a:ext>
            </a:extLst>
          </p:cNvPr>
          <p:cNvPicPr>
            <a:picLocks noChangeAspect="1"/>
          </p:cNvPicPr>
          <p:nvPr/>
        </p:nvPicPr>
        <p:blipFill>
          <a:blip r:embed="rId3"/>
          <a:stretch>
            <a:fillRect/>
          </a:stretch>
        </p:blipFill>
        <p:spPr>
          <a:xfrm>
            <a:off x="6805145" y="924339"/>
            <a:ext cx="3625786" cy="2769494"/>
          </a:xfrm>
          <a:prstGeom prst="rect">
            <a:avLst/>
          </a:prstGeom>
        </p:spPr>
      </p:pic>
      <p:pic>
        <p:nvPicPr>
          <p:cNvPr id="5" name="Image 4">
            <a:extLst>
              <a:ext uri="{FF2B5EF4-FFF2-40B4-BE49-F238E27FC236}">
                <a16:creationId xmlns:a16="http://schemas.microsoft.com/office/drawing/2014/main" id="{6719C1A4-8FA5-FD13-2178-F7E9F705896C}"/>
              </a:ext>
            </a:extLst>
          </p:cNvPr>
          <p:cNvPicPr>
            <a:picLocks noChangeAspect="1"/>
          </p:cNvPicPr>
          <p:nvPr/>
        </p:nvPicPr>
        <p:blipFill>
          <a:blip r:embed="rId4"/>
          <a:stretch>
            <a:fillRect/>
          </a:stretch>
        </p:blipFill>
        <p:spPr>
          <a:xfrm rot="5400000">
            <a:off x="7592008" y="2958140"/>
            <a:ext cx="1624432" cy="4326611"/>
          </a:xfrm>
          <a:prstGeom prst="rect">
            <a:avLst/>
          </a:prstGeom>
        </p:spPr>
      </p:pic>
      <p:sp>
        <p:nvSpPr>
          <p:cNvPr id="10" name="ZoneTexte 9">
            <a:extLst>
              <a:ext uri="{FF2B5EF4-FFF2-40B4-BE49-F238E27FC236}">
                <a16:creationId xmlns:a16="http://schemas.microsoft.com/office/drawing/2014/main" id="{9BBA5BC1-E555-CA5F-C37A-4CAD151BF289}"/>
              </a:ext>
            </a:extLst>
          </p:cNvPr>
          <p:cNvSpPr txBox="1"/>
          <p:nvPr/>
        </p:nvSpPr>
        <p:spPr>
          <a:xfrm>
            <a:off x="8039101" y="3746130"/>
            <a:ext cx="2391831" cy="369332"/>
          </a:xfrm>
          <a:prstGeom prst="rect">
            <a:avLst/>
          </a:prstGeom>
          <a:noFill/>
        </p:spPr>
        <p:txBody>
          <a:bodyPr wrap="square">
            <a:spAutoFit/>
          </a:bodyPr>
          <a:lstStyle/>
          <a:p>
            <a:r>
              <a:rPr lang="en-US" i="1" dirty="0">
                <a:latin typeface="Palatino" charset="0"/>
                <a:ea typeface="Palatino" charset="0"/>
              </a:rPr>
              <a:t>Bron+2021, </a:t>
            </a:r>
            <a:r>
              <a:rPr lang="en-US" i="1" dirty="0" err="1">
                <a:latin typeface="Palatino" charset="0"/>
                <a:ea typeface="Palatino" charset="0"/>
              </a:rPr>
              <a:t>Gusdorf</a:t>
            </a:r>
            <a:r>
              <a:rPr lang="en-US" i="1" dirty="0">
                <a:latin typeface="Palatino" charset="0"/>
                <a:ea typeface="Palatino" charset="0"/>
              </a:rPr>
              <a:t>+</a:t>
            </a:r>
            <a:endParaRPr lang="en-US" i="1" dirty="0"/>
          </a:p>
        </p:txBody>
      </p:sp>
      <p:pic>
        <p:nvPicPr>
          <p:cNvPr id="11" name="Image 10">
            <a:extLst>
              <a:ext uri="{FF2B5EF4-FFF2-40B4-BE49-F238E27FC236}">
                <a16:creationId xmlns:a16="http://schemas.microsoft.com/office/drawing/2014/main" id="{6EDBDC63-4F36-4FCA-F025-A0BE953B7E01}"/>
              </a:ext>
            </a:extLst>
          </p:cNvPr>
          <p:cNvPicPr>
            <a:picLocks noChangeAspect="1"/>
          </p:cNvPicPr>
          <p:nvPr/>
        </p:nvPicPr>
        <p:blipFill>
          <a:blip r:embed="rId5"/>
          <a:stretch>
            <a:fillRect/>
          </a:stretch>
        </p:blipFill>
        <p:spPr>
          <a:xfrm>
            <a:off x="783771" y="3708150"/>
            <a:ext cx="4577387" cy="2826589"/>
          </a:xfrm>
          <a:prstGeom prst="rect">
            <a:avLst/>
          </a:prstGeom>
        </p:spPr>
      </p:pic>
    </p:spTree>
    <p:extLst>
      <p:ext uri="{BB962C8B-B14F-4D97-AF65-F5344CB8AC3E}">
        <p14:creationId xmlns:p14="http://schemas.microsoft.com/office/powerpoint/2010/main" val="5056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6083" y="12747"/>
            <a:ext cx="9144000" cy="621382"/>
          </a:xfrm>
          <a:prstGeom prst="rect">
            <a:avLst/>
          </a:prstGeom>
          <a:noFill/>
          <a:ln>
            <a:solidFill>
              <a:srgbClr val="061F7D"/>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000" dirty="0">
                <a:ea typeface="Palatino" charset="0"/>
                <a:cs typeface="Palatino" charset="0"/>
              </a:rPr>
              <a:t>Star formation</a:t>
            </a:r>
          </a:p>
        </p:txBody>
      </p:sp>
      <p:sp>
        <p:nvSpPr>
          <p:cNvPr id="14" name="Slide Number Placeholder 15"/>
          <p:cNvSpPr txBox="1">
            <a:spLocks/>
          </p:cNvSpPr>
          <p:nvPr/>
        </p:nvSpPr>
        <p:spPr>
          <a:xfrm>
            <a:off x="8548055" y="13650"/>
            <a:ext cx="2133600" cy="365125"/>
          </a:xfrm>
          <a:prstGeom prst="rect">
            <a:avLst/>
          </a:prstGeom>
        </p:spPr>
        <p:txBody>
          <a:bodyPr vert="horz" lIns="91440" tIns="45720" rIns="91440" bIns="45720" rtlCol="0" anchor="ctr"/>
          <a:lstStyle/>
          <a:p>
            <a:pPr algn="r" defTabSz="457200">
              <a:defRPr/>
            </a:pPr>
            <a:fld id="{58397339-02BC-2A48-AF6F-75598313245F}" type="slidenum">
              <a:rPr lang="en-US" sz="2000">
                <a:solidFill>
                  <a:srgbClr val="0183C6"/>
                </a:solidFill>
                <a:latin typeface="Palatino" charset="0"/>
                <a:ea typeface="Palatino" charset="0"/>
                <a:cs typeface="Palatino" charset="0"/>
              </a:rPr>
              <a:pPr algn="r" defTabSz="457200">
                <a:defRPr/>
              </a:pPr>
              <a:t>14</a:t>
            </a:fld>
            <a:endParaRPr lang="en-US" sz="2000" dirty="0">
              <a:solidFill>
                <a:srgbClr val="0183C6"/>
              </a:solidFill>
              <a:latin typeface="Palatino" charset="0"/>
              <a:ea typeface="Palatino" charset="0"/>
              <a:cs typeface="Palatino" charset="0"/>
            </a:endParaRPr>
          </a:p>
        </p:txBody>
      </p:sp>
      <p:sp>
        <p:nvSpPr>
          <p:cNvPr id="2" name="Rectangle 1">
            <a:extLst>
              <a:ext uri="{FF2B5EF4-FFF2-40B4-BE49-F238E27FC236}">
                <a16:creationId xmlns:a16="http://schemas.microsoft.com/office/drawing/2014/main" id="{C28DD7BB-4C1A-9DE1-44EB-3C9E5F6BE6F5}"/>
              </a:ext>
            </a:extLst>
          </p:cNvPr>
          <p:cNvSpPr/>
          <p:nvPr/>
        </p:nvSpPr>
        <p:spPr>
          <a:xfrm>
            <a:off x="176314" y="3200770"/>
            <a:ext cx="5499100" cy="2620896"/>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342900" indent="-342900">
              <a:spcBef>
                <a:spcPts val="200"/>
              </a:spcBef>
              <a:spcAft>
                <a:spcPts val="200"/>
              </a:spcAft>
              <a:buClr>
                <a:srgbClr val="ED3C00"/>
              </a:buClr>
              <a:buFont typeface="Wingdings" pitchFamily="2" charset="2"/>
              <a:buChar char="§"/>
            </a:pPr>
            <a:endParaRPr lang="en-US" sz="2200" dirty="0">
              <a:solidFill>
                <a:schemeClr val="tx1"/>
              </a:solidFill>
              <a:latin typeface="Palatino" charset="0"/>
              <a:ea typeface="Palatino" charset="0"/>
              <a:cs typeface="Palatino" charset="0"/>
            </a:endParaRPr>
          </a:p>
          <a:p>
            <a:pPr marL="450850" lvl="1" indent="-179388">
              <a:spcBef>
                <a:spcPts val="200"/>
              </a:spcBef>
              <a:spcAft>
                <a:spcPts val="200"/>
              </a:spcAft>
              <a:buFont typeface="Arial" panose="020B0604020202020204" pitchFamily="34" charset="0"/>
              <a:buChar char="•"/>
            </a:pPr>
            <a:r>
              <a:rPr lang="en-US" sz="2000" dirty="0">
                <a:solidFill>
                  <a:schemeClr val="tx1"/>
                </a:solidFill>
                <a:ea typeface="Palatino" charset="0"/>
                <a:cs typeface="Palatino" charset="0"/>
              </a:rPr>
              <a:t>Origin of the IMF ?, finding massive star progenitors</a:t>
            </a:r>
          </a:p>
          <a:p>
            <a:pPr marL="450850" lvl="1" indent="-179388">
              <a:spcBef>
                <a:spcPts val="200"/>
              </a:spcBef>
              <a:spcAft>
                <a:spcPts val="200"/>
              </a:spcAft>
              <a:buFont typeface="Arial" panose="020B0604020202020204" pitchFamily="34" charset="0"/>
              <a:buChar char="•"/>
            </a:pPr>
            <a:r>
              <a:rPr lang="en-US" sz="2000" dirty="0">
                <a:solidFill>
                  <a:schemeClr val="tx1"/>
                </a:solidFill>
                <a:ea typeface="Palatino" charset="0"/>
                <a:cs typeface="Palatino" charset="0"/>
              </a:rPr>
              <a:t>Disks, jets and outflows</a:t>
            </a:r>
          </a:p>
          <a:p>
            <a:pPr marL="1014412" lvl="2" indent="-285750">
              <a:spcBef>
                <a:spcPts val="200"/>
              </a:spcBef>
              <a:spcAft>
                <a:spcPts val="200"/>
              </a:spcAft>
              <a:buFont typeface="Courier New" panose="02070309020205020404" pitchFamily="49" charset="0"/>
              <a:buChar char="o"/>
            </a:pPr>
            <a:r>
              <a:rPr lang="en-US" sz="2000" dirty="0">
                <a:solidFill>
                  <a:schemeClr val="tx1"/>
                </a:solidFill>
                <a:ea typeface="Palatino" charset="0"/>
                <a:cs typeface="Palatino" charset="0"/>
              </a:rPr>
              <a:t>Interstellar heritage</a:t>
            </a:r>
          </a:p>
          <a:p>
            <a:pPr marL="1014412" lvl="2" indent="-285750">
              <a:spcBef>
                <a:spcPts val="200"/>
              </a:spcBef>
              <a:spcAft>
                <a:spcPts val="200"/>
              </a:spcAft>
              <a:buFont typeface="Courier New" panose="02070309020205020404" pitchFamily="49" charset="0"/>
              <a:buChar char="o"/>
            </a:pPr>
            <a:r>
              <a:rPr lang="en-US" sz="2000" dirty="0">
                <a:solidFill>
                  <a:schemeClr val="tx1"/>
                </a:solidFill>
                <a:ea typeface="Palatino" charset="0"/>
                <a:cs typeface="Palatino" charset="0"/>
              </a:rPr>
              <a:t>Mechanical, radiative and CR feedback and</a:t>
            </a:r>
          </a:p>
          <a:p>
            <a:pPr marL="271462" lvl="1">
              <a:spcBef>
                <a:spcPts val="200"/>
              </a:spcBef>
              <a:spcAft>
                <a:spcPts val="200"/>
              </a:spcAft>
              <a:buClr>
                <a:srgbClr val="061F7D"/>
              </a:buClr>
            </a:pPr>
            <a:endParaRPr lang="en-US" dirty="0">
              <a:solidFill>
                <a:schemeClr val="tx1"/>
              </a:solidFill>
              <a:latin typeface="Palatino" charset="0"/>
              <a:ea typeface="Palatino" charset="0"/>
              <a:cs typeface="Palatino" charset="0"/>
            </a:endParaRPr>
          </a:p>
          <a:p>
            <a:pPr marL="450850" lvl="1" indent="-179388">
              <a:spcBef>
                <a:spcPts val="200"/>
              </a:spcBef>
              <a:spcAft>
                <a:spcPts val="200"/>
              </a:spcAft>
              <a:buClr>
                <a:srgbClr val="061F7D"/>
              </a:buClr>
              <a:buFont typeface="Arial" panose="020B0604020202020204" pitchFamily="34" charset="0"/>
              <a:buChar char="•"/>
            </a:pPr>
            <a:endParaRPr lang="en-US" dirty="0">
              <a:solidFill>
                <a:schemeClr val="tx1"/>
              </a:solidFill>
              <a:latin typeface="Palatino" charset="0"/>
              <a:ea typeface="Palatino" charset="0"/>
              <a:cs typeface="Palatino" charset="0"/>
            </a:endParaRPr>
          </a:p>
          <a:p>
            <a:pPr marL="271462" lvl="1">
              <a:spcBef>
                <a:spcPts val="200"/>
              </a:spcBef>
              <a:spcAft>
                <a:spcPts val="200"/>
              </a:spcAft>
              <a:buClr>
                <a:srgbClr val="061F7D"/>
              </a:buClr>
            </a:pPr>
            <a:endParaRPr lang="en-US" dirty="0">
              <a:solidFill>
                <a:schemeClr val="tx1"/>
              </a:solidFill>
              <a:latin typeface="Palatino" charset="0"/>
              <a:ea typeface="Palatino" charset="0"/>
              <a:cs typeface="Palatino" charset="0"/>
            </a:endParaRPr>
          </a:p>
        </p:txBody>
      </p:sp>
      <p:sp>
        <p:nvSpPr>
          <p:cNvPr id="7" name="Date Placeholder 12">
            <a:extLst>
              <a:ext uri="{FF2B5EF4-FFF2-40B4-BE49-F238E27FC236}">
                <a16:creationId xmlns:a16="http://schemas.microsoft.com/office/drawing/2014/main" id="{024DD144-6D57-7805-ECEA-98563FCF3CFD}"/>
              </a:ext>
            </a:extLst>
          </p:cNvPr>
          <p:cNvSpPr>
            <a:spLocks noGrp="1"/>
          </p:cNvSpPr>
          <p:nvPr>
            <p:ph type="dt" sz="half" idx="10"/>
          </p:nvPr>
        </p:nvSpPr>
        <p:spPr>
          <a:xfrm>
            <a:off x="1608666" y="6483351"/>
            <a:ext cx="2133600" cy="365125"/>
          </a:xfrm>
        </p:spPr>
        <p:txBody>
          <a:bodyPr/>
          <a:lstStyle/>
          <a:p>
            <a:endParaRPr lang="en-GB" dirty="0">
              <a:solidFill>
                <a:srgbClr val="138BCD"/>
              </a:solidFill>
              <a:latin typeface="Palatino" charset="0"/>
              <a:ea typeface="Palatino" charset="0"/>
              <a:cs typeface="Palatino" charset="0"/>
            </a:endParaRPr>
          </a:p>
        </p:txBody>
      </p:sp>
      <p:sp>
        <p:nvSpPr>
          <p:cNvPr id="8" name="Slide Number Placeholder 15">
            <a:extLst>
              <a:ext uri="{FF2B5EF4-FFF2-40B4-BE49-F238E27FC236}">
                <a16:creationId xmlns:a16="http://schemas.microsoft.com/office/drawing/2014/main" id="{63BAE15A-6A61-DCC2-D76E-B8ABF74BDFEC}"/>
              </a:ext>
            </a:extLst>
          </p:cNvPr>
          <p:cNvSpPr>
            <a:spLocks noGrp="1"/>
          </p:cNvSpPr>
          <p:nvPr>
            <p:ph type="sldNum" sz="quarter" idx="12"/>
          </p:nvPr>
        </p:nvSpPr>
        <p:spPr>
          <a:xfrm>
            <a:off x="8436483" y="6483349"/>
            <a:ext cx="2133600" cy="365125"/>
          </a:xfrm>
        </p:spPr>
        <p:txBody>
          <a:bodyPr/>
          <a:lstStyle/>
          <a:p>
            <a:fld id="{58397339-02BC-2A48-AF6F-75598313245F}" type="slidenum">
              <a:rPr lang="en-US" smtClean="0">
                <a:solidFill>
                  <a:srgbClr val="138BCD"/>
                </a:solidFill>
                <a:latin typeface="Palatino" charset="0"/>
                <a:ea typeface="Palatino" charset="0"/>
                <a:cs typeface="Palatino" charset="0"/>
              </a:rPr>
              <a:pPr/>
              <a:t>14</a:t>
            </a:fld>
            <a:endParaRPr lang="en-US" dirty="0">
              <a:solidFill>
                <a:srgbClr val="138BCD"/>
              </a:solidFill>
              <a:latin typeface="Palatino" charset="0"/>
              <a:ea typeface="Palatino" charset="0"/>
              <a:cs typeface="Palatino" charset="0"/>
            </a:endParaRPr>
          </a:p>
        </p:txBody>
      </p:sp>
      <p:sp>
        <p:nvSpPr>
          <p:cNvPr id="9" name="Footer Placeholder 8">
            <a:extLst>
              <a:ext uri="{FF2B5EF4-FFF2-40B4-BE49-F238E27FC236}">
                <a16:creationId xmlns:a16="http://schemas.microsoft.com/office/drawing/2014/main" id="{629B1602-87D9-D74D-CCAC-EB1973AC4C20}"/>
              </a:ext>
            </a:extLst>
          </p:cNvPr>
          <p:cNvSpPr>
            <a:spLocks noGrp="1"/>
          </p:cNvSpPr>
          <p:nvPr>
            <p:ph type="ftr" sz="quarter" idx="11"/>
          </p:nvPr>
        </p:nvSpPr>
        <p:spPr>
          <a:xfrm>
            <a:off x="4152900" y="6483348"/>
            <a:ext cx="3886200" cy="365125"/>
          </a:xfrm>
        </p:spPr>
        <p:txBody>
          <a:bodyPr/>
          <a:lstStyle/>
          <a:p>
            <a:endParaRPr lang="en-US" dirty="0">
              <a:solidFill>
                <a:srgbClr val="138BCD"/>
              </a:solidFill>
              <a:latin typeface="Palatino" charset="0"/>
              <a:ea typeface="Palatino" charset="0"/>
              <a:cs typeface="Palatino" charset="0"/>
            </a:endParaRPr>
          </a:p>
        </p:txBody>
      </p:sp>
      <p:pic>
        <p:nvPicPr>
          <p:cNvPr id="3" name="Image 2">
            <a:extLst>
              <a:ext uri="{FF2B5EF4-FFF2-40B4-BE49-F238E27FC236}">
                <a16:creationId xmlns:a16="http://schemas.microsoft.com/office/drawing/2014/main" id="{9C9526AE-1BF4-CB11-E275-E663842E8E74}"/>
              </a:ext>
            </a:extLst>
          </p:cNvPr>
          <p:cNvPicPr>
            <a:picLocks noChangeAspect="1"/>
          </p:cNvPicPr>
          <p:nvPr/>
        </p:nvPicPr>
        <p:blipFill>
          <a:blip r:embed="rId3"/>
          <a:stretch>
            <a:fillRect/>
          </a:stretch>
        </p:blipFill>
        <p:spPr>
          <a:xfrm>
            <a:off x="276180" y="838903"/>
            <a:ext cx="5499100" cy="1954587"/>
          </a:xfrm>
          <a:prstGeom prst="rect">
            <a:avLst/>
          </a:prstGeom>
        </p:spPr>
      </p:pic>
      <p:pic>
        <p:nvPicPr>
          <p:cNvPr id="5" name="Picture 2" descr="image">
            <a:extLst>
              <a:ext uri="{FF2B5EF4-FFF2-40B4-BE49-F238E27FC236}">
                <a16:creationId xmlns:a16="http://schemas.microsoft.com/office/drawing/2014/main" id="{E2633A87-965E-C02D-209F-821CA0340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6173" y="3476995"/>
            <a:ext cx="3653910" cy="3081181"/>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244D9D44-A53C-AAF5-491E-68FA2CE81032}"/>
              </a:ext>
            </a:extLst>
          </p:cNvPr>
          <p:cNvSpPr txBox="1"/>
          <p:nvPr/>
        </p:nvSpPr>
        <p:spPr>
          <a:xfrm>
            <a:off x="2292350" y="6026440"/>
            <a:ext cx="4730750" cy="369332"/>
          </a:xfrm>
          <a:prstGeom prst="rect">
            <a:avLst/>
          </a:prstGeom>
          <a:noFill/>
        </p:spPr>
        <p:txBody>
          <a:bodyPr wrap="square">
            <a:spAutoFit/>
          </a:bodyPr>
          <a:lstStyle/>
          <a:p>
            <a:r>
              <a:rPr lang="en-US" i="1" dirty="0">
                <a:latin typeface="Palatino" charset="0"/>
                <a:ea typeface="Palatino" charset="0"/>
              </a:rPr>
              <a:t>Tabone+2020, </a:t>
            </a:r>
            <a:r>
              <a:rPr lang="fr-FR" sz="1600" i="1" dirty="0">
                <a:latin typeface="Palatino" pitchFamily="2" charset="77"/>
                <a:ea typeface="Palatino" pitchFamily="2" charset="77"/>
              </a:rPr>
              <a:t>Rabenanahary+2022 , </a:t>
            </a:r>
            <a:r>
              <a:rPr lang="fr-FR" sz="1600" i="1" dirty="0" err="1">
                <a:latin typeface="Palatino" pitchFamily="2" charset="77"/>
                <a:ea typeface="Palatino" pitchFamily="2" charset="77"/>
              </a:rPr>
              <a:t>Armante</a:t>
            </a:r>
            <a:r>
              <a:rPr lang="fr-FR" sz="1600" i="1" dirty="0">
                <a:latin typeface="Palatino" pitchFamily="2" charset="77"/>
                <a:ea typeface="Palatino" pitchFamily="2" charset="77"/>
              </a:rPr>
              <a:t>+,</a:t>
            </a:r>
            <a:endParaRPr lang="en-US" i="1" dirty="0"/>
          </a:p>
        </p:txBody>
      </p:sp>
      <p:pic>
        <p:nvPicPr>
          <p:cNvPr id="1026" name="Picture 2" descr="image">
            <a:extLst>
              <a:ext uri="{FF2B5EF4-FFF2-40B4-BE49-F238E27FC236}">
                <a16:creationId xmlns:a16="http://schemas.microsoft.com/office/drawing/2014/main" id="{C5A92A2C-5F0C-C685-2249-8B7F2A0EE3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20" y="702523"/>
            <a:ext cx="3353008" cy="245072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4C61B03A-7C8D-6776-9BC8-ADC58733A1E2}"/>
              </a:ext>
            </a:extLst>
          </p:cNvPr>
          <p:cNvPicPr>
            <a:picLocks noChangeAspect="1"/>
          </p:cNvPicPr>
          <p:nvPr/>
        </p:nvPicPr>
        <p:blipFill>
          <a:blip r:embed="rId6"/>
          <a:stretch>
            <a:fillRect/>
          </a:stretch>
        </p:blipFill>
        <p:spPr>
          <a:xfrm>
            <a:off x="5841149" y="1890860"/>
            <a:ext cx="2612332" cy="1264794"/>
          </a:xfrm>
          <a:prstGeom prst="rect">
            <a:avLst/>
          </a:prstGeom>
        </p:spPr>
      </p:pic>
    </p:spTree>
    <p:extLst>
      <p:ext uri="{BB962C8B-B14F-4D97-AF65-F5344CB8AC3E}">
        <p14:creationId xmlns:p14="http://schemas.microsoft.com/office/powerpoint/2010/main" val="2455170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202467" y="186967"/>
            <a:ext cx="9898800" cy="763600"/>
          </a:xfrm>
          <a:prstGeom prst="rect">
            <a:avLst/>
          </a:prstGeom>
        </p:spPr>
        <p:txBody>
          <a:bodyPr spcFirstLastPara="1" vert="horz" wrap="square" lIns="121900" tIns="121900" rIns="121900" bIns="121900" rtlCol="0" anchor="t" anchorCtr="0">
            <a:normAutofit fontScale="90000"/>
          </a:bodyPr>
          <a:lstStyle/>
          <a:p>
            <a:pPr>
              <a:lnSpc>
                <a:spcPct val="115000"/>
              </a:lnSpc>
              <a:buClr>
                <a:schemeClr val="dk1"/>
              </a:buClr>
              <a:buSzPct val="78571"/>
            </a:pPr>
            <a:r>
              <a:rPr lang="en-GB" sz="1867" dirty="0">
                <a:solidFill>
                  <a:schemeClr val="tx1">
                    <a:lumMod val="85000"/>
                  </a:schemeClr>
                </a:solidFill>
              </a:rPr>
              <a:t>Accretion on Young Stellar Objects, Laboratory Radiative Shocks</a:t>
            </a:r>
            <a:endParaRPr sz="1867" dirty="0">
              <a:solidFill>
                <a:schemeClr val="tx1">
                  <a:lumMod val="85000"/>
                </a:schemeClr>
              </a:solidFill>
            </a:endParaRPr>
          </a:p>
          <a:p>
            <a:pPr>
              <a:lnSpc>
                <a:spcPct val="115000"/>
              </a:lnSpc>
            </a:pPr>
            <a:r>
              <a:rPr lang="en-GB" sz="1569" b="0" dirty="0">
                <a:solidFill>
                  <a:schemeClr val="tx1">
                    <a:lumMod val="85000"/>
                  </a:schemeClr>
                </a:solidFill>
              </a:rPr>
              <a:t>NLTE 3D radiative transfer post-processing (IRIS) and 3D radiation-magneto-hydrodynamics modelling</a:t>
            </a:r>
            <a:endParaRPr dirty="0">
              <a:solidFill>
                <a:schemeClr val="tx1">
                  <a:lumMod val="85000"/>
                </a:schemeClr>
              </a:solidFill>
            </a:endParaRPr>
          </a:p>
        </p:txBody>
      </p:sp>
      <p:sp>
        <p:nvSpPr>
          <p:cNvPr id="156" name="Google Shape;156;p25"/>
          <p:cNvSpPr txBox="1">
            <a:spLocks noGrp="1"/>
          </p:cNvSpPr>
          <p:nvPr>
            <p:ph type="body" idx="1"/>
          </p:nvPr>
        </p:nvSpPr>
        <p:spPr>
          <a:xfrm>
            <a:off x="498600" y="871333"/>
            <a:ext cx="10500000" cy="622400"/>
          </a:xfrm>
          <a:prstGeom prst="rect">
            <a:avLst/>
          </a:prstGeom>
        </p:spPr>
        <p:txBody>
          <a:bodyPr spcFirstLastPara="1" vert="horz" wrap="square" lIns="121900" tIns="121900" rIns="121900" bIns="121900" rtlCol="0" anchor="t" anchorCtr="0">
            <a:normAutofit/>
          </a:bodyPr>
          <a:lstStyle/>
          <a:p>
            <a:pPr marL="0" indent="0" algn="ctr">
              <a:buNone/>
            </a:pPr>
            <a:r>
              <a:rPr lang="en-GB" sz="1333" b="1" dirty="0">
                <a:solidFill>
                  <a:schemeClr val="dk1"/>
                </a:solidFill>
              </a:rPr>
              <a:t>Laurent </a:t>
            </a:r>
            <a:r>
              <a:rPr lang="en-GB" sz="1333" b="1" dirty="0" err="1">
                <a:solidFill>
                  <a:schemeClr val="dk1"/>
                </a:solidFill>
              </a:rPr>
              <a:t>Ibgui</a:t>
            </a:r>
            <a:endParaRPr sz="1333" b="1" dirty="0">
              <a:solidFill>
                <a:schemeClr val="dk1"/>
              </a:solidFill>
            </a:endParaRPr>
          </a:p>
        </p:txBody>
      </p:sp>
      <p:pic>
        <p:nvPicPr>
          <p:cNvPr id="157" name="Google Shape;157;p25"/>
          <p:cNvPicPr preferRelativeResize="0"/>
          <p:nvPr/>
        </p:nvPicPr>
        <p:blipFill>
          <a:blip r:embed="rId3">
            <a:alphaModFix/>
          </a:blip>
          <a:stretch>
            <a:fillRect/>
          </a:stretch>
        </p:blipFill>
        <p:spPr>
          <a:xfrm>
            <a:off x="664000" y="3751718"/>
            <a:ext cx="4241800" cy="2501900"/>
          </a:xfrm>
          <a:prstGeom prst="rect">
            <a:avLst/>
          </a:prstGeom>
          <a:noFill/>
          <a:ln>
            <a:noFill/>
          </a:ln>
        </p:spPr>
      </p:pic>
      <p:sp>
        <p:nvSpPr>
          <p:cNvPr id="158" name="Google Shape;158;p25"/>
          <p:cNvSpPr txBox="1">
            <a:spLocks noGrp="1"/>
          </p:cNvSpPr>
          <p:nvPr>
            <p:ph type="body" idx="1"/>
          </p:nvPr>
        </p:nvSpPr>
        <p:spPr>
          <a:xfrm>
            <a:off x="3560600" y="3352233"/>
            <a:ext cx="4693600" cy="597600"/>
          </a:xfrm>
          <a:prstGeom prst="rect">
            <a:avLst/>
          </a:prstGeom>
        </p:spPr>
        <p:txBody>
          <a:bodyPr spcFirstLastPara="1" vert="horz" wrap="square" lIns="121900" tIns="121900" rIns="121900" bIns="121900" rtlCol="0" anchor="t" anchorCtr="0">
            <a:normAutofit/>
          </a:bodyPr>
          <a:lstStyle/>
          <a:p>
            <a:pPr marL="0" indent="0" algn="ctr">
              <a:buNone/>
            </a:pPr>
            <a:r>
              <a:rPr lang="en-GB" sz="1067" b="1">
                <a:solidFill>
                  <a:schemeClr val="dk1"/>
                </a:solidFill>
              </a:rPr>
              <a:t>Accretion radiative shock</a:t>
            </a:r>
            <a:endParaRPr sz="1067" b="1">
              <a:solidFill>
                <a:schemeClr val="dk1"/>
              </a:solidFill>
            </a:endParaRPr>
          </a:p>
          <a:p>
            <a:pPr marL="0" indent="0" algn="ctr">
              <a:buNone/>
            </a:pPr>
            <a:r>
              <a:rPr lang="en-GB" sz="1067">
                <a:solidFill>
                  <a:schemeClr val="dk1"/>
                </a:solidFill>
              </a:rPr>
              <a:t>(Colombo, Ibgui, Orlando et al. 2019a A&amp;A Letters, 2019b A&amp;A)</a:t>
            </a:r>
            <a:endParaRPr sz="1067"/>
          </a:p>
        </p:txBody>
      </p:sp>
      <p:pic>
        <p:nvPicPr>
          <p:cNvPr id="159" name="Google Shape;159;p25"/>
          <p:cNvPicPr preferRelativeResize="0"/>
          <p:nvPr/>
        </p:nvPicPr>
        <p:blipFill>
          <a:blip r:embed="rId4">
            <a:alphaModFix/>
          </a:blip>
          <a:stretch>
            <a:fillRect/>
          </a:stretch>
        </p:blipFill>
        <p:spPr>
          <a:xfrm>
            <a:off x="7828518" y="1601785"/>
            <a:ext cx="2222500" cy="2324100"/>
          </a:xfrm>
          <a:prstGeom prst="rect">
            <a:avLst/>
          </a:prstGeom>
          <a:noFill/>
          <a:ln>
            <a:noFill/>
          </a:ln>
        </p:spPr>
      </p:pic>
      <p:pic>
        <p:nvPicPr>
          <p:cNvPr id="160" name="Google Shape;160;p25"/>
          <p:cNvPicPr preferRelativeResize="0"/>
          <p:nvPr/>
        </p:nvPicPr>
        <p:blipFill>
          <a:blip r:embed="rId5">
            <a:alphaModFix/>
          </a:blip>
          <a:stretch>
            <a:fillRect/>
          </a:stretch>
        </p:blipFill>
        <p:spPr>
          <a:xfrm>
            <a:off x="750833" y="1680433"/>
            <a:ext cx="4165600" cy="1778000"/>
          </a:xfrm>
          <a:prstGeom prst="rect">
            <a:avLst/>
          </a:prstGeom>
          <a:noFill/>
          <a:ln>
            <a:noFill/>
          </a:ln>
        </p:spPr>
      </p:pic>
      <p:sp>
        <p:nvSpPr>
          <p:cNvPr id="161" name="Google Shape;161;p25"/>
          <p:cNvSpPr txBox="1">
            <a:spLocks noGrp="1"/>
          </p:cNvSpPr>
          <p:nvPr>
            <p:ph type="body" idx="1"/>
          </p:nvPr>
        </p:nvSpPr>
        <p:spPr>
          <a:xfrm>
            <a:off x="1317800" y="6253633"/>
            <a:ext cx="3588000" cy="550800"/>
          </a:xfrm>
          <a:prstGeom prst="rect">
            <a:avLst/>
          </a:prstGeom>
        </p:spPr>
        <p:txBody>
          <a:bodyPr spcFirstLastPara="1" vert="horz" wrap="square" lIns="121900" tIns="121900" rIns="121900" bIns="121900" rtlCol="0" anchor="t" anchorCtr="0">
            <a:noAutofit/>
          </a:bodyPr>
          <a:lstStyle/>
          <a:p>
            <a:pPr marL="0" indent="0" algn="ctr">
              <a:buNone/>
            </a:pPr>
            <a:r>
              <a:rPr lang="en-GB" sz="1067" b="1">
                <a:solidFill>
                  <a:schemeClr val="dk1"/>
                </a:solidFill>
              </a:rPr>
              <a:t>Laboratory radiative shock : irradiance</a:t>
            </a:r>
            <a:endParaRPr sz="1067" b="1">
              <a:solidFill>
                <a:schemeClr val="dk1"/>
              </a:solidFill>
            </a:endParaRPr>
          </a:p>
          <a:p>
            <a:pPr marL="0" indent="0" algn="ctr">
              <a:buNone/>
            </a:pPr>
            <a:r>
              <a:rPr lang="en-GB" sz="1067">
                <a:solidFill>
                  <a:schemeClr val="dk1"/>
                </a:solidFill>
              </a:rPr>
              <a:t>(Orta, Ibgui, Ciardi, internship 2022)</a:t>
            </a:r>
            <a:endParaRPr sz="1067">
              <a:solidFill>
                <a:schemeClr val="dk1"/>
              </a:solidFill>
            </a:endParaRPr>
          </a:p>
          <a:p>
            <a:pPr marL="0" indent="0">
              <a:spcAft>
                <a:spcPts val="1600"/>
              </a:spcAft>
              <a:buNone/>
            </a:pPr>
            <a:endParaRPr sz="1067"/>
          </a:p>
        </p:txBody>
      </p:sp>
      <p:pic>
        <p:nvPicPr>
          <p:cNvPr id="162" name="Google Shape;162;p25"/>
          <p:cNvPicPr preferRelativeResize="0"/>
          <p:nvPr/>
        </p:nvPicPr>
        <p:blipFill>
          <a:blip r:embed="rId6">
            <a:alphaModFix/>
          </a:blip>
          <a:stretch>
            <a:fillRect/>
          </a:stretch>
        </p:blipFill>
        <p:spPr>
          <a:xfrm>
            <a:off x="7199967" y="4033917"/>
            <a:ext cx="3175000" cy="2184400"/>
          </a:xfrm>
          <a:prstGeom prst="rect">
            <a:avLst/>
          </a:prstGeom>
          <a:noFill/>
          <a:ln>
            <a:noFill/>
          </a:ln>
        </p:spPr>
      </p:pic>
      <p:sp>
        <p:nvSpPr>
          <p:cNvPr id="163" name="Google Shape;163;p25"/>
          <p:cNvSpPr txBox="1">
            <a:spLocks noGrp="1"/>
          </p:cNvSpPr>
          <p:nvPr>
            <p:ph type="body" idx="1"/>
          </p:nvPr>
        </p:nvSpPr>
        <p:spPr>
          <a:xfrm>
            <a:off x="6440433" y="6194800"/>
            <a:ext cx="5105200" cy="488400"/>
          </a:xfrm>
          <a:prstGeom prst="rect">
            <a:avLst/>
          </a:prstGeom>
        </p:spPr>
        <p:txBody>
          <a:bodyPr spcFirstLastPara="1" vert="horz" wrap="square" lIns="121900" tIns="121900" rIns="121900" bIns="121900" rtlCol="0" anchor="t" anchorCtr="0">
            <a:noAutofit/>
          </a:bodyPr>
          <a:lstStyle/>
          <a:p>
            <a:pPr marL="0" indent="0" algn="ctr">
              <a:buNone/>
            </a:pPr>
            <a:r>
              <a:rPr lang="en-GB" sz="1067" b="1">
                <a:solidFill>
                  <a:schemeClr val="dk1"/>
                </a:solidFill>
              </a:rPr>
              <a:t>Development of a NLTE version of the 3D radiative transfer code IRIS</a:t>
            </a:r>
            <a:endParaRPr sz="1067" b="1">
              <a:solidFill>
                <a:schemeClr val="dk1"/>
              </a:solidFill>
            </a:endParaRPr>
          </a:p>
          <a:p>
            <a:pPr marL="0" indent="0" algn="ctr">
              <a:buNone/>
            </a:pPr>
            <a:r>
              <a:rPr lang="en-GB" sz="1067">
                <a:solidFill>
                  <a:schemeClr val="dk1"/>
                </a:solidFill>
              </a:rPr>
              <a:t>(Ibgui &amp; Hubeny, in prep.)</a:t>
            </a:r>
            <a:endParaRPr sz="1067">
              <a:solidFill>
                <a:schemeClr val="dk1"/>
              </a:solidFill>
            </a:endParaRPr>
          </a:p>
          <a:p>
            <a:pPr marL="0" indent="0">
              <a:spcAft>
                <a:spcPts val="1600"/>
              </a:spcAft>
              <a:buNone/>
            </a:pPr>
            <a:endParaRPr sz="1067"/>
          </a:p>
        </p:txBody>
      </p:sp>
      <p:sp>
        <p:nvSpPr>
          <p:cNvPr id="164" name="Google Shape;164;p25"/>
          <p:cNvSpPr txBox="1">
            <a:spLocks noGrp="1"/>
          </p:cNvSpPr>
          <p:nvPr>
            <p:ph type="body" idx="1"/>
          </p:nvPr>
        </p:nvSpPr>
        <p:spPr>
          <a:xfrm>
            <a:off x="9968700" y="2460600"/>
            <a:ext cx="1285600" cy="356800"/>
          </a:xfrm>
          <a:prstGeom prst="rect">
            <a:avLst/>
          </a:prstGeom>
        </p:spPr>
        <p:txBody>
          <a:bodyPr spcFirstLastPara="1" vert="horz" wrap="square" lIns="121900" tIns="121900" rIns="121900" bIns="121900" rtlCol="0" anchor="t" anchorCtr="0">
            <a:noAutofit/>
          </a:bodyPr>
          <a:lstStyle/>
          <a:p>
            <a:pPr marL="0" indent="0" algn="ctr">
              <a:buNone/>
            </a:pPr>
            <a:r>
              <a:rPr lang="en-GB" sz="1067">
                <a:solidFill>
                  <a:schemeClr val="dk1"/>
                </a:solidFill>
              </a:rPr>
              <a:t>(PLUTO code)</a:t>
            </a:r>
            <a:endParaRPr sz="1067"/>
          </a:p>
        </p:txBody>
      </p:sp>
      <p:sp>
        <p:nvSpPr>
          <p:cNvPr id="165" name="Google Shape;165;p25"/>
          <p:cNvSpPr txBox="1">
            <a:spLocks noGrp="1"/>
          </p:cNvSpPr>
          <p:nvPr>
            <p:ph type="body" idx="1"/>
          </p:nvPr>
        </p:nvSpPr>
        <p:spPr>
          <a:xfrm>
            <a:off x="10101267" y="4789000"/>
            <a:ext cx="1285600" cy="356800"/>
          </a:xfrm>
          <a:prstGeom prst="rect">
            <a:avLst/>
          </a:prstGeom>
        </p:spPr>
        <p:txBody>
          <a:bodyPr spcFirstLastPara="1" vert="horz" wrap="square" lIns="121900" tIns="121900" rIns="121900" bIns="121900" rtlCol="0" anchor="b" anchorCtr="0">
            <a:noAutofit/>
          </a:bodyPr>
          <a:lstStyle/>
          <a:p>
            <a:pPr marL="0" indent="0" algn="ctr">
              <a:buNone/>
            </a:pPr>
            <a:r>
              <a:rPr lang="en-GB" sz="1067">
                <a:solidFill>
                  <a:schemeClr val="dk1"/>
                </a:solidFill>
              </a:rPr>
              <a:t>(IRIS code)</a:t>
            </a:r>
            <a:endParaRPr sz="1067"/>
          </a:p>
        </p:txBody>
      </p:sp>
      <p:sp>
        <p:nvSpPr>
          <p:cNvPr id="166" name="Google Shape;166;p25"/>
          <p:cNvSpPr txBox="1">
            <a:spLocks noGrp="1"/>
          </p:cNvSpPr>
          <p:nvPr>
            <p:ph type="body" idx="1"/>
          </p:nvPr>
        </p:nvSpPr>
        <p:spPr>
          <a:xfrm>
            <a:off x="4742733" y="4789000"/>
            <a:ext cx="1285600" cy="356800"/>
          </a:xfrm>
          <a:prstGeom prst="rect">
            <a:avLst/>
          </a:prstGeom>
        </p:spPr>
        <p:txBody>
          <a:bodyPr spcFirstLastPara="1" vert="horz" wrap="square" lIns="121900" tIns="121900" rIns="121900" bIns="121900" rtlCol="0" anchor="t" anchorCtr="0">
            <a:noAutofit/>
          </a:bodyPr>
          <a:lstStyle/>
          <a:p>
            <a:pPr marL="0" indent="0" algn="ctr">
              <a:buNone/>
            </a:pPr>
            <a:r>
              <a:rPr lang="en-GB" sz="1067">
                <a:solidFill>
                  <a:schemeClr val="dk1"/>
                </a:solidFill>
              </a:rPr>
              <a:t>(IRIS code)</a:t>
            </a:r>
            <a:endParaRPr sz="1067"/>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26E51-EACE-5239-C5EC-6BCE8F6F7968}"/>
              </a:ext>
            </a:extLst>
          </p:cNvPr>
          <p:cNvSpPr>
            <a:spLocks noGrp="1"/>
          </p:cNvSpPr>
          <p:nvPr>
            <p:ph type="title"/>
          </p:nvPr>
        </p:nvSpPr>
        <p:spPr/>
        <p:txBody>
          <a:bodyPr/>
          <a:lstStyle/>
          <a:p>
            <a:r>
              <a:rPr lang="en-US" dirty="0"/>
              <a:t>Debris disks &amp; Evolved stars</a:t>
            </a:r>
          </a:p>
        </p:txBody>
      </p:sp>
      <p:pic>
        <p:nvPicPr>
          <p:cNvPr id="4" name="Image 3">
            <a:extLst>
              <a:ext uri="{FF2B5EF4-FFF2-40B4-BE49-F238E27FC236}">
                <a16:creationId xmlns:a16="http://schemas.microsoft.com/office/drawing/2014/main" id="{5FD73A76-D162-67B1-B0EB-F6DB949D5E6E}"/>
              </a:ext>
            </a:extLst>
          </p:cNvPr>
          <p:cNvPicPr>
            <a:picLocks noChangeAspect="1"/>
          </p:cNvPicPr>
          <p:nvPr/>
        </p:nvPicPr>
        <p:blipFill>
          <a:blip r:embed="rId2"/>
          <a:stretch>
            <a:fillRect/>
          </a:stretch>
        </p:blipFill>
        <p:spPr>
          <a:xfrm>
            <a:off x="782122" y="2025527"/>
            <a:ext cx="5313878" cy="4031218"/>
          </a:xfrm>
          <a:prstGeom prst="rect">
            <a:avLst/>
          </a:prstGeom>
        </p:spPr>
      </p:pic>
      <p:sp>
        <p:nvSpPr>
          <p:cNvPr id="6" name="ZoneTexte 5">
            <a:extLst>
              <a:ext uri="{FF2B5EF4-FFF2-40B4-BE49-F238E27FC236}">
                <a16:creationId xmlns:a16="http://schemas.microsoft.com/office/drawing/2014/main" id="{636899B0-4D85-6E90-4F00-4F4C9C684737}"/>
              </a:ext>
            </a:extLst>
          </p:cNvPr>
          <p:cNvSpPr txBox="1"/>
          <p:nvPr/>
        </p:nvSpPr>
        <p:spPr>
          <a:xfrm>
            <a:off x="222663" y="1177727"/>
            <a:ext cx="6097978" cy="697627"/>
          </a:xfrm>
          <a:prstGeom prst="rect">
            <a:avLst/>
          </a:prstGeom>
          <a:noFill/>
        </p:spPr>
        <p:txBody>
          <a:bodyPr wrap="square">
            <a:spAutoFit/>
          </a:bodyPr>
          <a:lstStyle/>
          <a:p>
            <a:pPr marL="728662" lvl="2">
              <a:spcBef>
                <a:spcPts val="200"/>
              </a:spcBef>
              <a:spcAft>
                <a:spcPts val="200"/>
              </a:spcAft>
            </a:pPr>
            <a:endParaRPr lang="en-US" sz="1800" dirty="0">
              <a:solidFill>
                <a:schemeClr val="tx1"/>
              </a:solidFill>
              <a:ea typeface="Palatino" charset="0"/>
              <a:cs typeface="Palatino" charset="0"/>
            </a:endParaRPr>
          </a:p>
          <a:p>
            <a:pPr marL="728662" lvl="2">
              <a:spcBef>
                <a:spcPts val="200"/>
              </a:spcBef>
              <a:spcAft>
                <a:spcPts val="200"/>
              </a:spcAft>
            </a:pPr>
            <a:endParaRPr lang="en-US" sz="1800" dirty="0">
              <a:solidFill>
                <a:schemeClr val="tx1"/>
              </a:solidFill>
              <a:ea typeface="Palatino" charset="0"/>
              <a:cs typeface="Palatino" charset="0"/>
            </a:endParaRPr>
          </a:p>
        </p:txBody>
      </p:sp>
      <p:pic>
        <p:nvPicPr>
          <p:cNvPr id="3" name="Image 2">
            <a:extLst>
              <a:ext uri="{FF2B5EF4-FFF2-40B4-BE49-F238E27FC236}">
                <a16:creationId xmlns:a16="http://schemas.microsoft.com/office/drawing/2014/main" id="{B2E84CB2-FBD8-F011-9040-08C71ACB9AD2}"/>
              </a:ext>
            </a:extLst>
          </p:cNvPr>
          <p:cNvPicPr>
            <a:picLocks noChangeAspect="1"/>
          </p:cNvPicPr>
          <p:nvPr/>
        </p:nvPicPr>
        <p:blipFill>
          <a:blip r:embed="rId3"/>
          <a:stretch>
            <a:fillRect/>
          </a:stretch>
        </p:blipFill>
        <p:spPr>
          <a:xfrm>
            <a:off x="7473043" y="2225139"/>
            <a:ext cx="4038600" cy="3429000"/>
          </a:xfrm>
          <a:prstGeom prst="rect">
            <a:avLst/>
          </a:prstGeom>
        </p:spPr>
      </p:pic>
    </p:spTree>
    <p:extLst>
      <p:ext uri="{BB962C8B-B14F-4D97-AF65-F5344CB8AC3E}">
        <p14:creationId xmlns:p14="http://schemas.microsoft.com/office/powerpoint/2010/main" val="4123550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D116DF-5F01-2283-460E-2BB2F63F114F}"/>
              </a:ext>
            </a:extLst>
          </p:cNvPr>
          <p:cNvSpPr>
            <a:spLocks noGrp="1"/>
          </p:cNvSpPr>
          <p:nvPr>
            <p:ph type="title"/>
          </p:nvPr>
        </p:nvSpPr>
        <p:spPr>
          <a:xfrm>
            <a:off x="4220116" y="288802"/>
            <a:ext cx="6308970" cy="927648"/>
          </a:xfrm>
        </p:spPr>
        <p:txBody>
          <a:bodyPr/>
          <a:lstStyle/>
          <a:p>
            <a:r>
              <a:rPr lang="en-US"/>
              <a:t>Scientific topics</a:t>
            </a:r>
          </a:p>
        </p:txBody>
      </p:sp>
      <p:sp>
        <p:nvSpPr>
          <p:cNvPr id="4" name="Rectangle : coins arrondis 3">
            <a:extLst>
              <a:ext uri="{FF2B5EF4-FFF2-40B4-BE49-F238E27FC236}">
                <a16:creationId xmlns:a16="http://schemas.microsoft.com/office/drawing/2014/main" id="{9E0EEF8E-7569-41A8-622A-0452BD673431}"/>
              </a:ext>
            </a:extLst>
          </p:cNvPr>
          <p:cNvSpPr/>
          <p:nvPr/>
        </p:nvSpPr>
        <p:spPr>
          <a:xfrm>
            <a:off x="3436126" y="1662267"/>
            <a:ext cx="1157468" cy="74078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Clouds</a:t>
            </a:r>
          </a:p>
        </p:txBody>
      </p:sp>
      <p:sp>
        <p:nvSpPr>
          <p:cNvPr id="5" name="Rectangle : coins arrondis 4">
            <a:extLst>
              <a:ext uri="{FF2B5EF4-FFF2-40B4-BE49-F238E27FC236}">
                <a16:creationId xmlns:a16="http://schemas.microsoft.com/office/drawing/2014/main" id="{0B0A69CD-9578-B029-70ED-22DF2CFAA04F}"/>
              </a:ext>
            </a:extLst>
          </p:cNvPr>
          <p:cNvSpPr/>
          <p:nvPr/>
        </p:nvSpPr>
        <p:spPr>
          <a:xfrm>
            <a:off x="4833652" y="2146522"/>
            <a:ext cx="1157468" cy="74078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Filaments</a:t>
            </a:r>
          </a:p>
        </p:txBody>
      </p:sp>
      <p:sp>
        <p:nvSpPr>
          <p:cNvPr id="6" name="Rectangle : coins arrondis 5">
            <a:extLst>
              <a:ext uri="{FF2B5EF4-FFF2-40B4-BE49-F238E27FC236}">
                <a16:creationId xmlns:a16="http://schemas.microsoft.com/office/drawing/2014/main" id="{5F0B0DBA-8BF4-50FB-7C0C-0E688B87496B}"/>
              </a:ext>
            </a:extLst>
          </p:cNvPr>
          <p:cNvSpPr/>
          <p:nvPr/>
        </p:nvSpPr>
        <p:spPr>
          <a:xfrm>
            <a:off x="6078640" y="2862702"/>
            <a:ext cx="1157468" cy="74078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Cores</a:t>
            </a:r>
          </a:p>
        </p:txBody>
      </p:sp>
      <p:sp>
        <p:nvSpPr>
          <p:cNvPr id="7" name="Rectangle : coins arrondis 6">
            <a:extLst>
              <a:ext uri="{FF2B5EF4-FFF2-40B4-BE49-F238E27FC236}">
                <a16:creationId xmlns:a16="http://schemas.microsoft.com/office/drawing/2014/main" id="{9DE3EC26-C480-F7D1-0A5A-6D00FDB8A407}"/>
              </a:ext>
            </a:extLst>
          </p:cNvPr>
          <p:cNvSpPr/>
          <p:nvPr/>
        </p:nvSpPr>
        <p:spPr>
          <a:xfrm>
            <a:off x="6367289" y="3957173"/>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YSO</a:t>
            </a:r>
          </a:p>
        </p:txBody>
      </p:sp>
      <p:sp>
        <p:nvSpPr>
          <p:cNvPr id="12" name="Rectangle : coins arrondis 11">
            <a:extLst>
              <a:ext uri="{FF2B5EF4-FFF2-40B4-BE49-F238E27FC236}">
                <a16:creationId xmlns:a16="http://schemas.microsoft.com/office/drawing/2014/main" id="{E6EB376B-7088-2AAA-81C6-9693476965F7}"/>
              </a:ext>
            </a:extLst>
          </p:cNvPr>
          <p:cNvSpPr/>
          <p:nvPr/>
        </p:nvSpPr>
        <p:spPr>
          <a:xfrm>
            <a:off x="1893457" y="2004380"/>
            <a:ext cx="1247906" cy="74078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ISM</a:t>
            </a:r>
          </a:p>
        </p:txBody>
      </p:sp>
      <p:sp>
        <p:nvSpPr>
          <p:cNvPr id="14" name="Rectangle : coins arrondis 13">
            <a:extLst>
              <a:ext uri="{FF2B5EF4-FFF2-40B4-BE49-F238E27FC236}">
                <a16:creationId xmlns:a16="http://schemas.microsoft.com/office/drawing/2014/main" id="{9BF41773-94B0-1C38-538C-65713D5D9699}"/>
              </a:ext>
            </a:extLst>
          </p:cNvPr>
          <p:cNvSpPr/>
          <p:nvPr/>
        </p:nvSpPr>
        <p:spPr>
          <a:xfrm>
            <a:off x="3265044" y="4948943"/>
            <a:ext cx="137545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Massive stars</a:t>
            </a:r>
          </a:p>
        </p:txBody>
      </p:sp>
      <p:sp>
        <p:nvSpPr>
          <p:cNvPr id="15" name="Rectangle : coins arrondis 14">
            <a:extLst>
              <a:ext uri="{FF2B5EF4-FFF2-40B4-BE49-F238E27FC236}">
                <a16:creationId xmlns:a16="http://schemas.microsoft.com/office/drawing/2014/main" id="{384F50C3-9609-2352-0ACB-C38EEC3DC912}"/>
              </a:ext>
            </a:extLst>
          </p:cNvPr>
          <p:cNvSpPr/>
          <p:nvPr/>
        </p:nvSpPr>
        <p:spPr>
          <a:xfrm>
            <a:off x="5320640" y="5205691"/>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bg2">
                    <a:lumMod val="75000"/>
                  </a:schemeClr>
                </a:solidFill>
              </a:rPr>
              <a:t>TTauri</a:t>
            </a:r>
            <a:endParaRPr lang="en-US">
              <a:solidFill>
                <a:schemeClr val="bg2">
                  <a:lumMod val="75000"/>
                </a:schemeClr>
              </a:solidFill>
            </a:endParaRPr>
          </a:p>
        </p:txBody>
      </p:sp>
      <p:sp>
        <p:nvSpPr>
          <p:cNvPr id="17" name="Rectangle : coins arrondis 16">
            <a:extLst>
              <a:ext uri="{FF2B5EF4-FFF2-40B4-BE49-F238E27FC236}">
                <a16:creationId xmlns:a16="http://schemas.microsoft.com/office/drawing/2014/main" id="{8C114AE9-ED2B-8652-6527-C4986214F19A}"/>
              </a:ext>
            </a:extLst>
          </p:cNvPr>
          <p:cNvSpPr/>
          <p:nvPr/>
        </p:nvSpPr>
        <p:spPr>
          <a:xfrm>
            <a:off x="3433425" y="3687039"/>
            <a:ext cx="1157468" cy="740780"/>
          </a:xfrm>
          <a:prstGeom prst="roundRect">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PDRs</a:t>
            </a:r>
          </a:p>
        </p:txBody>
      </p:sp>
      <p:sp>
        <p:nvSpPr>
          <p:cNvPr id="18" name="Rectangle : coins arrondis 17">
            <a:extLst>
              <a:ext uri="{FF2B5EF4-FFF2-40B4-BE49-F238E27FC236}">
                <a16:creationId xmlns:a16="http://schemas.microsoft.com/office/drawing/2014/main" id="{C67DAB28-4DD8-52AC-8CDF-F8DF3077788A}"/>
              </a:ext>
            </a:extLst>
          </p:cNvPr>
          <p:cNvSpPr/>
          <p:nvPr/>
        </p:nvSpPr>
        <p:spPr>
          <a:xfrm>
            <a:off x="5020454" y="3438705"/>
            <a:ext cx="781476" cy="581450"/>
          </a:xfrm>
          <a:prstGeom prst="roundRect">
            <a:avLst>
              <a:gd name="adj" fmla="val 24039"/>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jets</a:t>
            </a:r>
          </a:p>
        </p:txBody>
      </p:sp>
      <p:sp>
        <p:nvSpPr>
          <p:cNvPr id="19" name="Rectangle : coins arrondis 18">
            <a:extLst>
              <a:ext uri="{FF2B5EF4-FFF2-40B4-BE49-F238E27FC236}">
                <a16:creationId xmlns:a16="http://schemas.microsoft.com/office/drawing/2014/main" id="{B4DDB5BE-C7EB-1203-5AD1-E6ECCA78B218}"/>
              </a:ext>
            </a:extLst>
          </p:cNvPr>
          <p:cNvSpPr/>
          <p:nvPr/>
        </p:nvSpPr>
        <p:spPr>
          <a:xfrm>
            <a:off x="4419038" y="4257019"/>
            <a:ext cx="846327" cy="526255"/>
          </a:xfrm>
          <a:prstGeom prst="roundRect">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winds</a:t>
            </a:r>
          </a:p>
        </p:txBody>
      </p:sp>
      <p:sp>
        <p:nvSpPr>
          <p:cNvPr id="20" name="Rectangle : coins arrondis 19">
            <a:extLst>
              <a:ext uri="{FF2B5EF4-FFF2-40B4-BE49-F238E27FC236}">
                <a16:creationId xmlns:a16="http://schemas.microsoft.com/office/drawing/2014/main" id="{FAE33CF7-56C4-01C9-07B5-051C9637824C}"/>
              </a:ext>
            </a:extLst>
          </p:cNvPr>
          <p:cNvSpPr/>
          <p:nvPr/>
        </p:nvSpPr>
        <p:spPr>
          <a:xfrm>
            <a:off x="8044667" y="3438705"/>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Discs</a:t>
            </a:r>
          </a:p>
        </p:txBody>
      </p:sp>
      <p:sp>
        <p:nvSpPr>
          <p:cNvPr id="21" name="Rectangle : coins arrondis 20">
            <a:extLst>
              <a:ext uri="{FF2B5EF4-FFF2-40B4-BE49-F238E27FC236}">
                <a16:creationId xmlns:a16="http://schemas.microsoft.com/office/drawing/2014/main" id="{8D79ECB2-CF3F-CF4A-D308-DA7B81B3663B}"/>
              </a:ext>
            </a:extLst>
          </p:cNvPr>
          <p:cNvSpPr/>
          <p:nvPr/>
        </p:nvSpPr>
        <p:spPr>
          <a:xfrm>
            <a:off x="9444327" y="2469654"/>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Planets</a:t>
            </a:r>
          </a:p>
        </p:txBody>
      </p:sp>
      <p:sp>
        <p:nvSpPr>
          <p:cNvPr id="22" name="Rectangle : coins arrondis 21">
            <a:extLst>
              <a:ext uri="{FF2B5EF4-FFF2-40B4-BE49-F238E27FC236}">
                <a16:creationId xmlns:a16="http://schemas.microsoft.com/office/drawing/2014/main" id="{06846E36-95E9-C876-FA15-75904B2B6CE5}"/>
              </a:ext>
            </a:extLst>
          </p:cNvPr>
          <p:cNvSpPr/>
          <p:nvPr/>
        </p:nvSpPr>
        <p:spPr>
          <a:xfrm>
            <a:off x="331354" y="559375"/>
            <a:ext cx="1860861" cy="1128639"/>
          </a:xfrm>
          <a:prstGeom prst="roundRect">
            <a:avLst/>
          </a:prstGeom>
          <a:gradFill flip="none" rotWithShape="1">
            <a:gsLst>
              <a:gs pos="11000">
                <a:schemeClr val="accent2">
                  <a:lumMod val="20000"/>
                  <a:lumOff val="8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Galaxies</a:t>
            </a:r>
          </a:p>
        </p:txBody>
      </p:sp>
      <p:cxnSp>
        <p:nvCxnSpPr>
          <p:cNvPr id="31" name="Connecteur droit avec flèche 30">
            <a:extLst>
              <a:ext uri="{FF2B5EF4-FFF2-40B4-BE49-F238E27FC236}">
                <a16:creationId xmlns:a16="http://schemas.microsoft.com/office/drawing/2014/main" id="{F97054D9-2588-0722-86BE-03D7A9512A25}"/>
              </a:ext>
            </a:extLst>
          </p:cNvPr>
          <p:cNvCxnSpPr>
            <a:cxnSpLocks/>
          </p:cNvCxnSpPr>
          <p:nvPr/>
        </p:nvCxnSpPr>
        <p:spPr>
          <a:xfrm flipV="1">
            <a:off x="3025676" y="1886371"/>
            <a:ext cx="434930" cy="164281"/>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E844A43F-63F0-23A5-C2DF-D34E935D5940}"/>
              </a:ext>
            </a:extLst>
          </p:cNvPr>
          <p:cNvCxnSpPr>
            <a:cxnSpLocks/>
          </p:cNvCxnSpPr>
          <p:nvPr/>
        </p:nvCxnSpPr>
        <p:spPr>
          <a:xfrm>
            <a:off x="4560652" y="1808249"/>
            <a:ext cx="762884" cy="352786"/>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53034DF4-1F79-AD2A-D9D0-B9EBA5FAED72}"/>
              </a:ext>
            </a:extLst>
          </p:cNvPr>
          <p:cNvCxnSpPr>
            <a:cxnSpLocks/>
          </p:cNvCxnSpPr>
          <p:nvPr/>
        </p:nvCxnSpPr>
        <p:spPr>
          <a:xfrm>
            <a:off x="5705796" y="2887302"/>
            <a:ext cx="352914" cy="158894"/>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24AF178F-ACD7-17BC-4AFA-4D995814C750}"/>
              </a:ext>
            </a:extLst>
          </p:cNvPr>
          <p:cNvCxnSpPr>
            <a:cxnSpLocks/>
            <a:stCxn id="6" idx="2"/>
            <a:endCxn id="7" idx="0"/>
          </p:cNvCxnSpPr>
          <p:nvPr/>
        </p:nvCxnSpPr>
        <p:spPr>
          <a:xfrm>
            <a:off x="6657374" y="3603482"/>
            <a:ext cx="288649" cy="353691"/>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3E8F2F3F-39A3-6636-A39A-0D35AF5450EF}"/>
              </a:ext>
            </a:extLst>
          </p:cNvPr>
          <p:cNvCxnSpPr>
            <a:cxnSpLocks/>
          </p:cNvCxnSpPr>
          <p:nvPr/>
        </p:nvCxnSpPr>
        <p:spPr>
          <a:xfrm flipH="1">
            <a:off x="6339078" y="4660604"/>
            <a:ext cx="404630" cy="543048"/>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5AA0878A-D3D0-CC50-C64D-E0C492D5F2E2}"/>
              </a:ext>
            </a:extLst>
          </p:cNvPr>
          <p:cNvCxnSpPr>
            <a:cxnSpLocks/>
            <a:endCxn id="14" idx="3"/>
          </p:cNvCxnSpPr>
          <p:nvPr/>
        </p:nvCxnSpPr>
        <p:spPr>
          <a:xfrm flipH="1">
            <a:off x="4640502" y="4655565"/>
            <a:ext cx="1936409" cy="663768"/>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8E68B446-3E57-BF78-3BB7-D3AE92EA2A79}"/>
              </a:ext>
            </a:extLst>
          </p:cNvPr>
          <p:cNvCxnSpPr>
            <a:cxnSpLocks/>
            <a:stCxn id="14" idx="1"/>
          </p:cNvCxnSpPr>
          <p:nvPr/>
        </p:nvCxnSpPr>
        <p:spPr>
          <a:xfrm flipH="1" flipV="1">
            <a:off x="2331411" y="4451035"/>
            <a:ext cx="933633" cy="868298"/>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B124100B-8259-7F7F-330E-217F65BA190B}"/>
              </a:ext>
            </a:extLst>
          </p:cNvPr>
          <p:cNvCxnSpPr>
            <a:cxnSpLocks/>
          </p:cNvCxnSpPr>
          <p:nvPr/>
        </p:nvCxnSpPr>
        <p:spPr>
          <a:xfrm flipV="1">
            <a:off x="2199115" y="2745160"/>
            <a:ext cx="57344" cy="1087616"/>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eur droit avec flèche 63">
            <a:extLst>
              <a:ext uri="{FF2B5EF4-FFF2-40B4-BE49-F238E27FC236}">
                <a16:creationId xmlns:a16="http://schemas.microsoft.com/office/drawing/2014/main" id="{03BD0EDE-8BBA-0AD4-3011-3BA5B35A2001}"/>
              </a:ext>
            </a:extLst>
          </p:cNvPr>
          <p:cNvCxnSpPr>
            <a:cxnSpLocks/>
          </p:cNvCxnSpPr>
          <p:nvPr/>
        </p:nvCxnSpPr>
        <p:spPr>
          <a:xfrm flipV="1">
            <a:off x="7572212" y="3820725"/>
            <a:ext cx="481863" cy="358760"/>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eur droit avec flèche 67">
            <a:extLst>
              <a:ext uri="{FF2B5EF4-FFF2-40B4-BE49-F238E27FC236}">
                <a16:creationId xmlns:a16="http://schemas.microsoft.com/office/drawing/2014/main" id="{BFF9D4A4-DFD2-3C50-C78E-EA043B8F4605}"/>
              </a:ext>
            </a:extLst>
          </p:cNvPr>
          <p:cNvCxnSpPr>
            <a:cxnSpLocks/>
            <a:stCxn id="20" idx="3"/>
            <a:endCxn id="21" idx="2"/>
          </p:cNvCxnSpPr>
          <p:nvPr/>
        </p:nvCxnSpPr>
        <p:spPr>
          <a:xfrm flipV="1">
            <a:off x="9202135" y="3210434"/>
            <a:ext cx="820926" cy="598661"/>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5" name="Rectangle : coins arrondis 74">
            <a:extLst>
              <a:ext uri="{FF2B5EF4-FFF2-40B4-BE49-F238E27FC236}">
                <a16:creationId xmlns:a16="http://schemas.microsoft.com/office/drawing/2014/main" id="{4B62242A-36FF-EF44-2160-06C523C62FA7}"/>
              </a:ext>
            </a:extLst>
          </p:cNvPr>
          <p:cNvSpPr/>
          <p:nvPr/>
        </p:nvSpPr>
        <p:spPr>
          <a:xfrm>
            <a:off x="9810756" y="4201187"/>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Debris discs</a:t>
            </a:r>
          </a:p>
        </p:txBody>
      </p:sp>
      <p:cxnSp>
        <p:nvCxnSpPr>
          <p:cNvPr id="76" name="Connecteur droit avec flèche 75">
            <a:extLst>
              <a:ext uri="{FF2B5EF4-FFF2-40B4-BE49-F238E27FC236}">
                <a16:creationId xmlns:a16="http://schemas.microsoft.com/office/drawing/2014/main" id="{25741BAD-9099-0FCC-FCEF-502B90CD0D81}"/>
              </a:ext>
            </a:extLst>
          </p:cNvPr>
          <p:cNvCxnSpPr>
            <a:cxnSpLocks/>
            <a:stCxn id="20" idx="3"/>
            <a:endCxn id="75" idx="1"/>
          </p:cNvCxnSpPr>
          <p:nvPr/>
        </p:nvCxnSpPr>
        <p:spPr>
          <a:xfrm>
            <a:off x="9202135" y="3809095"/>
            <a:ext cx="608621" cy="762482"/>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cteur droit avec flèche 78">
            <a:extLst>
              <a:ext uri="{FF2B5EF4-FFF2-40B4-BE49-F238E27FC236}">
                <a16:creationId xmlns:a16="http://schemas.microsoft.com/office/drawing/2014/main" id="{CC0345C3-1F35-DD37-5A68-7484A68B8842}"/>
              </a:ext>
            </a:extLst>
          </p:cNvPr>
          <p:cNvCxnSpPr>
            <a:cxnSpLocks/>
            <a:stCxn id="7" idx="1"/>
          </p:cNvCxnSpPr>
          <p:nvPr/>
        </p:nvCxnSpPr>
        <p:spPr>
          <a:xfrm flipH="1" flipV="1">
            <a:off x="5801930" y="3955134"/>
            <a:ext cx="565359" cy="372429"/>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034D90CC-B6C3-74C7-6828-EAEA56BD0F96}"/>
              </a:ext>
            </a:extLst>
          </p:cNvPr>
          <p:cNvCxnSpPr>
            <a:cxnSpLocks/>
            <a:stCxn id="14" idx="0"/>
          </p:cNvCxnSpPr>
          <p:nvPr/>
        </p:nvCxnSpPr>
        <p:spPr>
          <a:xfrm flipV="1">
            <a:off x="3952773" y="4783274"/>
            <a:ext cx="663406" cy="165669"/>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5B1FC4FC-CF34-A114-C550-DC59BA7287FF}"/>
              </a:ext>
            </a:extLst>
          </p:cNvPr>
          <p:cNvCxnSpPr>
            <a:cxnSpLocks/>
            <a:stCxn id="14" idx="0"/>
          </p:cNvCxnSpPr>
          <p:nvPr/>
        </p:nvCxnSpPr>
        <p:spPr>
          <a:xfrm flipH="1" flipV="1">
            <a:off x="3758204" y="4382459"/>
            <a:ext cx="194569" cy="566484"/>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FDC973AE-F1F6-AC79-E71C-E44BA465B93E}"/>
              </a:ext>
            </a:extLst>
          </p:cNvPr>
          <p:cNvCxnSpPr>
            <a:cxnSpLocks/>
            <a:stCxn id="7" idx="1"/>
            <a:endCxn id="19" idx="3"/>
          </p:cNvCxnSpPr>
          <p:nvPr/>
        </p:nvCxnSpPr>
        <p:spPr>
          <a:xfrm flipH="1">
            <a:off x="5265365" y="4327563"/>
            <a:ext cx="1101924" cy="192584"/>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50D4D750-4918-5B65-0F29-1B04E23EFA59}"/>
              </a:ext>
            </a:extLst>
          </p:cNvPr>
          <p:cNvCxnSpPr>
            <a:cxnSpLocks/>
            <a:stCxn id="14" idx="0"/>
          </p:cNvCxnSpPr>
          <p:nvPr/>
        </p:nvCxnSpPr>
        <p:spPr>
          <a:xfrm flipH="1" flipV="1">
            <a:off x="3137462" y="3603482"/>
            <a:ext cx="815311" cy="1345461"/>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eur droit avec flèche 98">
            <a:extLst>
              <a:ext uri="{FF2B5EF4-FFF2-40B4-BE49-F238E27FC236}">
                <a16:creationId xmlns:a16="http://schemas.microsoft.com/office/drawing/2014/main" id="{95FDA028-8897-87A0-1AC3-EFA8B84C79C1}"/>
              </a:ext>
            </a:extLst>
          </p:cNvPr>
          <p:cNvCxnSpPr>
            <a:cxnSpLocks/>
            <a:endCxn id="12" idx="2"/>
          </p:cNvCxnSpPr>
          <p:nvPr/>
        </p:nvCxnSpPr>
        <p:spPr>
          <a:xfrm flipH="1" flipV="1">
            <a:off x="2517410" y="2745160"/>
            <a:ext cx="943196" cy="1129152"/>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Connecteur droit avec flèche 101">
            <a:extLst>
              <a:ext uri="{FF2B5EF4-FFF2-40B4-BE49-F238E27FC236}">
                <a16:creationId xmlns:a16="http://schemas.microsoft.com/office/drawing/2014/main" id="{54690378-D95E-2C49-8FC7-11EFF59A1BEA}"/>
              </a:ext>
            </a:extLst>
          </p:cNvPr>
          <p:cNvCxnSpPr>
            <a:cxnSpLocks/>
            <a:stCxn id="17" idx="0"/>
            <a:endCxn id="12" idx="2"/>
          </p:cNvCxnSpPr>
          <p:nvPr/>
        </p:nvCxnSpPr>
        <p:spPr>
          <a:xfrm flipH="1" flipV="1">
            <a:off x="2517410" y="2745160"/>
            <a:ext cx="1494749" cy="941879"/>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Connecteur droit avec flèche 105">
            <a:extLst>
              <a:ext uri="{FF2B5EF4-FFF2-40B4-BE49-F238E27FC236}">
                <a16:creationId xmlns:a16="http://schemas.microsoft.com/office/drawing/2014/main" id="{A534F3E3-EB46-C70A-E4BC-7F942A23A19D}"/>
              </a:ext>
            </a:extLst>
          </p:cNvPr>
          <p:cNvCxnSpPr>
            <a:cxnSpLocks/>
            <a:endCxn id="12" idx="2"/>
          </p:cNvCxnSpPr>
          <p:nvPr/>
        </p:nvCxnSpPr>
        <p:spPr>
          <a:xfrm flipH="1" flipV="1">
            <a:off x="2517410" y="2745160"/>
            <a:ext cx="2545680" cy="871012"/>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 coins arrondis 15">
            <a:extLst>
              <a:ext uri="{FF2B5EF4-FFF2-40B4-BE49-F238E27FC236}">
                <a16:creationId xmlns:a16="http://schemas.microsoft.com/office/drawing/2014/main" id="{62343541-977F-6542-F7BF-1CB0A8F1A406}"/>
              </a:ext>
            </a:extLst>
          </p:cNvPr>
          <p:cNvSpPr/>
          <p:nvPr/>
        </p:nvSpPr>
        <p:spPr>
          <a:xfrm>
            <a:off x="2747673" y="2948594"/>
            <a:ext cx="1060161" cy="668648"/>
          </a:xfrm>
          <a:prstGeom prst="roundRect">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HII regions</a:t>
            </a:r>
          </a:p>
        </p:txBody>
      </p:sp>
      <p:sp>
        <p:nvSpPr>
          <p:cNvPr id="113" name="ZoneTexte 112">
            <a:extLst>
              <a:ext uri="{FF2B5EF4-FFF2-40B4-BE49-F238E27FC236}">
                <a16:creationId xmlns:a16="http://schemas.microsoft.com/office/drawing/2014/main" id="{84F028CB-1427-6ED2-DA0C-FD2E9CDA3ECE}"/>
              </a:ext>
            </a:extLst>
          </p:cNvPr>
          <p:cNvSpPr txBox="1"/>
          <p:nvPr/>
        </p:nvSpPr>
        <p:spPr>
          <a:xfrm>
            <a:off x="3940181" y="2930577"/>
            <a:ext cx="1314450" cy="369332"/>
          </a:xfrm>
          <a:prstGeom prst="rect">
            <a:avLst/>
          </a:prstGeom>
          <a:noFill/>
        </p:spPr>
        <p:txBody>
          <a:bodyPr wrap="square" rtlCol="0">
            <a:spAutoFit/>
          </a:bodyPr>
          <a:lstStyle/>
          <a:p>
            <a:r>
              <a:rPr lang="en-US" b="1">
                <a:solidFill>
                  <a:schemeClr val="accent6">
                    <a:lumMod val="60000"/>
                    <a:lumOff val="40000"/>
                  </a:schemeClr>
                </a:solidFill>
              </a:rPr>
              <a:t>Feedback</a:t>
            </a:r>
          </a:p>
        </p:txBody>
      </p:sp>
      <p:sp>
        <p:nvSpPr>
          <p:cNvPr id="117" name="ZoneTexte 116">
            <a:extLst>
              <a:ext uri="{FF2B5EF4-FFF2-40B4-BE49-F238E27FC236}">
                <a16:creationId xmlns:a16="http://schemas.microsoft.com/office/drawing/2014/main" id="{D7364020-B068-0E10-F320-62E9C6B5E180}"/>
              </a:ext>
            </a:extLst>
          </p:cNvPr>
          <p:cNvSpPr txBox="1"/>
          <p:nvPr/>
        </p:nvSpPr>
        <p:spPr>
          <a:xfrm>
            <a:off x="6326510" y="5960180"/>
            <a:ext cx="2699249" cy="646331"/>
          </a:xfrm>
          <a:prstGeom prst="rect">
            <a:avLst/>
          </a:prstGeom>
          <a:noFill/>
        </p:spPr>
        <p:txBody>
          <a:bodyPr wrap="square">
            <a:spAutoFit/>
          </a:bodyPr>
          <a:lstStyle/>
          <a:p>
            <a:r>
              <a:rPr lang="en-US" b="1">
                <a:solidFill>
                  <a:schemeClr val="accent2">
                    <a:lumMod val="60000"/>
                    <a:lumOff val="40000"/>
                  </a:schemeClr>
                </a:solidFill>
              </a:rPr>
              <a:t>Stellar formation &amp; evolution</a:t>
            </a:r>
          </a:p>
        </p:txBody>
      </p:sp>
      <p:sp>
        <p:nvSpPr>
          <p:cNvPr id="122" name="Rectangle : coins arrondis 121">
            <a:extLst>
              <a:ext uri="{FF2B5EF4-FFF2-40B4-BE49-F238E27FC236}">
                <a16:creationId xmlns:a16="http://schemas.microsoft.com/office/drawing/2014/main" id="{1060A58C-8ADA-C0B8-728B-11ED0576BB66}"/>
              </a:ext>
            </a:extLst>
          </p:cNvPr>
          <p:cNvSpPr/>
          <p:nvPr/>
        </p:nvSpPr>
        <p:spPr>
          <a:xfrm>
            <a:off x="1887167" y="5250676"/>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AGBs</a:t>
            </a:r>
          </a:p>
        </p:txBody>
      </p:sp>
      <p:cxnSp>
        <p:nvCxnSpPr>
          <p:cNvPr id="123" name="Connecteur droit avec flèche 122">
            <a:extLst>
              <a:ext uri="{FF2B5EF4-FFF2-40B4-BE49-F238E27FC236}">
                <a16:creationId xmlns:a16="http://schemas.microsoft.com/office/drawing/2014/main" id="{5FBB53F2-0242-2D0C-BB0E-6705AB78BB3D}"/>
              </a:ext>
            </a:extLst>
          </p:cNvPr>
          <p:cNvCxnSpPr>
            <a:cxnSpLocks/>
          </p:cNvCxnSpPr>
          <p:nvPr/>
        </p:nvCxnSpPr>
        <p:spPr>
          <a:xfrm flipH="1">
            <a:off x="4621321" y="5874918"/>
            <a:ext cx="688413" cy="292301"/>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Connecteur droit avec flèche 125">
            <a:extLst>
              <a:ext uri="{FF2B5EF4-FFF2-40B4-BE49-F238E27FC236}">
                <a16:creationId xmlns:a16="http://schemas.microsoft.com/office/drawing/2014/main" id="{A126F384-AF64-CBB7-7C01-C6522E9FBF77}"/>
              </a:ext>
            </a:extLst>
          </p:cNvPr>
          <p:cNvCxnSpPr>
            <a:cxnSpLocks/>
            <a:stCxn id="122" idx="0"/>
          </p:cNvCxnSpPr>
          <p:nvPr/>
        </p:nvCxnSpPr>
        <p:spPr>
          <a:xfrm flipH="1" flipV="1">
            <a:off x="2381244" y="2690485"/>
            <a:ext cx="84657" cy="2560191"/>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 coins arrondis 12">
            <a:extLst>
              <a:ext uri="{FF2B5EF4-FFF2-40B4-BE49-F238E27FC236}">
                <a16:creationId xmlns:a16="http://schemas.microsoft.com/office/drawing/2014/main" id="{7E7F9BC7-9731-10AC-C496-0BDE40580E7E}"/>
              </a:ext>
            </a:extLst>
          </p:cNvPr>
          <p:cNvSpPr/>
          <p:nvPr/>
        </p:nvSpPr>
        <p:spPr>
          <a:xfrm>
            <a:off x="1351094" y="3739794"/>
            <a:ext cx="1157468" cy="740780"/>
          </a:xfrm>
          <a:prstGeom prst="roundRect">
            <a:avLst/>
          </a:prstGeom>
          <a:solidFill>
            <a:schemeClr val="accent6">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err="1">
                <a:solidFill>
                  <a:schemeClr val="bg2">
                    <a:lumMod val="75000"/>
                  </a:schemeClr>
                </a:solidFill>
              </a:rPr>
              <a:t>SNe</a:t>
            </a:r>
            <a:endParaRPr lang="en-US">
              <a:solidFill>
                <a:schemeClr val="bg2">
                  <a:lumMod val="75000"/>
                </a:schemeClr>
              </a:solidFill>
            </a:endParaRPr>
          </a:p>
        </p:txBody>
      </p:sp>
      <p:sp>
        <p:nvSpPr>
          <p:cNvPr id="133" name="Rectangle : coins arrondis 132">
            <a:extLst>
              <a:ext uri="{FF2B5EF4-FFF2-40B4-BE49-F238E27FC236}">
                <a16:creationId xmlns:a16="http://schemas.microsoft.com/office/drawing/2014/main" id="{1705BC2F-37D8-C069-44B2-02FBE3475275}"/>
              </a:ext>
            </a:extLst>
          </p:cNvPr>
          <p:cNvSpPr/>
          <p:nvPr/>
        </p:nvSpPr>
        <p:spPr>
          <a:xfrm>
            <a:off x="3499253" y="5828485"/>
            <a:ext cx="1157468" cy="740780"/>
          </a:xfrm>
          <a:prstGeom prst="roundRect">
            <a:avLst/>
          </a:prstGeom>
          <a:solidFill>
            <a:schemeClr val="accent2">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2">
                    <a:lumMod val="75000"/>
                  </a:schemeClr>
                </a:solidFill>
              </a:rPr>
              <a:t>Main sequence</a:t>
            </a:r>
          </a:p>
        </p:txBody>
      </p:sp>
      <p:cxnSp>
        <p:nvCxnSpPr>
          <p:cNvPr id="135" name="Connecteur droit avec flèche 134">
            <a:extLst>
              <a:ext uri="{FF2B5EF4-FFF2-40B4-BE49-F238E27FC236}">
                <a16:creationId xmlns:a16="http://schemas.microsoft.com/office/drawing/2014/main" id="{4CB96C98-0DE8-1CB7-779E-267F638A6AE3}"/>
              </a:ext>
            </a:extLst>
          </p:cNvPr>
          <p:cNvCxnSpPr>
            <a:cxnSpLocks/>
            <a:stCxn id="133" idx="1"/>
          </p:cNvCxnSpPr>
          <p:nvPr/>
        </p:nvCxnSpPr>
        <p:spPr>
          <a:xfrm flipH="1" flipV="1">
            <a:off x="3006663" y="5824500"/>
            <a:ext cx="492590" cy="374375"/>
          </a:xfrm>
          <a:prstGeom prst="straightConnector1">
            <a:avLst/>
          </a:prstGeom>
          <a:ln w="222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Connecteur droit avec flèche 137">
            <a:extLst>
              <a:ext uri="{FF2B5EF4-FFF2-40B4-BE49-F238E27FC236}">
                <a16:creationId xmlns:a16="http://schemas.microsoft.com/office/drawing/2014/main" id="{99DB0F33-4B76-78E2-CD62-8FBAEFF5867A}"/>
              </a:ext>
            </a:extLst>
          </p:cNvPr>
          <p:cNvCxnSpPr>
            <a:cxnSpLocks/>
          </p:cNvCxnSpPr>
          <p:nvPr/>
        </p:nvCxnSpPr>
        <p:spPr>
          <a:xfrm flipH="1" flipV="1">
            <a:off x="5240420" y="4702114"/>
            <a:ext cx="403159" cy="479706"/>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 name="ZoneTexte 68">
            <a:extLst>
              <a:ext uri="{FF2B5EF4-FFF2-40B4-BE49-F238E27FC236}">
                <a16:creationId xmlns:a16="http://schemas.microsoft.com/office/drawing/2014/main" id="{41549BCA-F9FF-9964-1211-F4CE1231776C}"/>
              </a:ext>
            </a:extLst>
          </p:cNvPr>
          <p:cNvSpPr txBox="1"/>
          <p:nvPr/>
        </p:nvSpPr>
        <p:spPr>
          <a:xfrm>
            <a:off x="9674590" y="3429000"/>
            <a:ext cx="2218687" cy="646331"/>
          </a:xfrm>
          <a:prstGeom prst="rect">
            <a:avLst/>
          </a:prstGeom>
          <a:noFill/>
        </p:spPr>
        <p:txBody>
          <a:bodyPr wrap="square">
            <a:spAutoFit/>
          </a:bodyPr>
          <a:lstStyle/>
          <a:p>
            <a:r>
              <a:rPr lang="en-US" b="1">
                <a:solidFill>
                  <a:schemeClr val="accent2">
                    <a:lumMod val="60000"/>
                    <a:lumOff val="40000"/>
                  </a:schemeClr>
                </a:solidFill>
              </a:rPr>
              <a:t>Planet formation</a:t>
            </a:r>
          </a:p>
          <a:p>
            <a:r>
              <a:rPr lang="en-US" b="1">
                <a:solidFill>
                  <a:schemeClr val="accent2">
                    <a:lumMod val="60000"/>
                    <a:lumOff val="40000"/>
                  </a:schemeClr>
                </a:solidFill>
              </a:rPr>
              <a:t>Interstellar heritage</a:t>
            </a:r>
          </a:p>
        </p:txBody>
      </p:sp>
      <p:sp>
        <p:nvSpPr>
          <p:cNvPr id="71" name="Accolade ouvrante 70">
            <a:extLst>
              <a:ext uri="{FF2B5EF4-FFF2-40B4-BE49-F238E27FC236}">
                <a16:creationId xmlns:a16="http://schemas.microsoft.com/office/drawing/2014/main" id="{05FC20F0-B4E9-6EE8-2B28-8BE314DD857E}"/>
              </a:ext>
            </a:extLst>
          </p:cNvPr>
          <p:cNvSpPr/>
          <p:nvPr/>
        </p:nvSpPr>
        <p:spPr>
          <a:xfrm rot="2679000">
            <a:off x="1617933" y="347581"/>
            <a:ext cx="491190" cy="3618056"/>
          </a:xfrm>
          <a:prstGeom prst="leftBrace">
            <a:avLst>
              <a:gd name="adj1" fmla="val 202626"/>
              <a:gd name="adj2" fmla="val 35877"/>
            </a:avLst>
          </a:prstGeom>
          <a:ln w="31750">
            <a:solidFill>
              <a:schemeClr val="tx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7" name="Connecteur droit avec flèche 76">
            <a:extLst>
              <a:ext uri="{FF2B5EF4-FFF2-40B4-BE49-F238E27FC236}">
                <a16:creationId xmlns:a16="http://schemas.microsoft.com/office/drawing/2014/main" id="{EC6E50A8-5BF7-A705-9C7A-421A84EC24B1}"/>
              </a:ext>
            </a:extLst>
          </p:cNvPr>
          <p:cNvCxnSpPr>
            <a:cxnSpLocks/>
            <a:endCxn id="12" idx="2"/>
          </p:cNvCxnSpPr>
          <p:nvPr/>
        </p:nvCxnSpPr>
        <p:spPr>
          <a:xfrm flipH="1" flipV="1">
            <a:off x="2517410" y="2745160"/>
            <a:ext cx="291941" cy="2536022"/>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AA630B3C-3D89-4497-E319-2C239960B3E1}"/>
              </a:ext>
            </a:extLst>
          </p:cNvPr>
          <p:cNvCxnSpPr>
            <a:cxnSpLocks/>
            <a:stCxn id="13" idx="0"/>
          </p:cNvCxnSpPr>
          <p:nvPr/>
        </p:nvCxnSpPr>
        <p:spPr>
          <a:xfrm flipV="1">
            <a:off x="1929828" y="2745160"/>
            <a:ext cx="239111" cy="994634"/>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952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C65542-B5CE-E544-05E7-5270E11F339C}"/>
              </a:ext>
            </a:extLst>
          </p:cNvPr>
          <p:cNvSpPr>
            <a:spLocks noGrp="1"/>
          </p:cNvSpPr>
          <p:nvPr>
            <p:ph type="title"/>
          </p:nvPr>
        </p:nvSpPr>
        <p:spPr/>
        <p:txBody>
          <a:bodyPr/>
          <a:lstStyle/>
          <a:p>
            <a:r>
              <a:rPr lang="en-US"/>
              <a:t>Methods &amp; Approaches </a:t>
            </a:r>
          </a:p>
        </p:txBody>
      </p:sp>
      <p:sp>
        <p:nvSpPr>
          <p:cNvPr id="3" name="Espace réservé du contenu 2">
            <a:extLst>
              <a:ext uri="{FF2B5EF4-FFF2-40B4-BE49-F238E27FC236}">
                <a16:creationId xmlns:a16="http://schemas.microsoft.com/office/drawing/2014/main" id="{7D67A025-2A65-0235-12AF-BA514ED6CB81}"/>
              </a:ext>
            </a:extLst>
          </p:cNvPr>
          <p:cNvSpPr>
            <a:spLocks noGrp="1"/>
          </p:cNvSpPr>
          <p:nvPr>
            <p:ph idx="1"/>
          </p:nvPr>
        </p:nvSpPr>
        <p:spPr>
          <a:xfrm>
            <a:off x="838200" y="1825625"/>
            <a:ext cx="7574280" cy="4351338"/>
          </a:xfrm>
        </p:spPr>
        <p:txBody>
          <a:bodyPr>
            <a:normAutofit lnSpcReduction="10000"/>
          </a:bodyPr>
          <a:lstStyle/>
          <a:p>
            <a:r>
              <a:rPr lang="en-US" sz="2400" dirty="0"/>
              <a:t>Broad range of expertise, from fundamental </a:t>
            </a:r>
            <a:r>
              <a:rPr lang="en-US" sz="2400" dirty="0" err="1"/>
              <a:t>physics,quantum</a:t>
            </a:r>
            <a:r>
              <a:rPr lang="en-US" sz="2400" dirty="0"/>
              <a:t> algorithms,  atomic and molecular physics, laboratory astrophysics, to numerical models and simulations, and observations.</a:t>
            </a:r>
          </a:p>
          <a:p>
            <a:r>
              <a:rPr lang="en-US" sz="2400" dirty="0"/>
              <a:t>Public codes </a:t>
            </a:r>
          </a:p>
          <a:p>
            <a:r>
              <a:rPr lang="en-US" sz="2400" dirty="0"/>
              <a:t> Data bases &amp; data portals</a:t>
            </a:r>
          </a:p>
          <a:p>
            <a:r>
              <a:rPr lang="en-US" sz="2400" dirty="0"/>
              <a:t>Development of machine learning &amp; artificial intelligence methods</a:t>
            </a:r>
          </a:p>
          <a:p>
            <a:r>
              <a:rPr lang="en-US" sz="2400" dirty="0"/>
              <a:t>Interdisciplinarity with fundamental physics &amp; chemistry (PCMI, PNPS, Plasmas, IPI – Physics/SU  ..), with computer science (IA, Machine Learning )</a:t>
            </a:r>
          </a:p>
          <a:p>
            <a:r>
              <a:rPr lang="en-US" sz="2400" dirty="0"/>
              <a:t>Network of national and international collaborations</a:t>
            </a:r>
          </a:p>
        </p:txBody>
      </p:sp>
      <p:pic>
        <p:nvPicPr>
          <p:cNvPr id="10" name="Picture 2">
            <a:extLst>
              <a:ext uri="{FF2B5EF4-FFF2-40B4-BE49-F238E27FC236}">
                <a16:creationId xmlns:a16="http://schemas.microsoft.com/office/drawing/2014/main" id="{AA728F8D-2C2A-42A0-7688-8E036FD97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452" y="367555"/>
            <a:ext cx="2113238" cy="105661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3">
            <a:extLst>
              <a:ext uri="{FF2B5EF4-FFF2-40B4-BE49-F238E27FC236}">
                <a16:creationId xmlns:a16="http://schemas.microsoft.com/office/drawing/2014/main" id="{A2E6C54B-2E61-2009-3461-CD5E8AA82B13}"/>
              </a:ext>
            </a:extLst>
          </p:cNvPr>
          <p:cNvGrpSpPr/>
          <p:nvPr/>
        </p:nvGrpSpPr>
        <p:grpSpPr>
          <a:xfrm>
            <a:off x="9847943" y="1967114"/>
            <a:ext cx="1786080" cy="1130434"/>
            <a:chOff x="2053080" y="914400"/>
            <a:chExt cx="1339560" cy="847825"/>
          </a:xfrm>
        </p:grpSpPr>
        <p:pic>
          <p:nvPicPr>
            <p:cNvPr id="12" name="Google Shape;73;p15">
              <a:extLst>
                <a:ext uri="{FF2B5EF4-FFF2-40B4-BE49-F238E27FC236}">
                  <a16:creationId xmlns:a16="http://schemas.microsoft.com/office/drawing/2014/main" id="{FBB410EF-2872-070D-1BB4-A57A8A9C3C71}"/>
                </a:ext>
              </a:extLst>
            </p:cNvPr>
            <p:cNvPicPr/>
            <p:nvPr/>
          </p:nvPicPr>
          <p:blipFill>
            <a:blip r:embed="rId3"/>
            <a:stretch/>
          </p:blipFill>
          <p:spPr>
            <a:xfrm>
              <a:off x="2053080" y="914400"/>
              <a:ext cx="1134360" cy="756720"/>
            </a:xfrm>
            <a:prstGeom prst="rect">
              <a:avLst/>
            </a:prstGeom>
            <a:ln w="9525">
              <a:solidFill>
                <a:srgbClr val="FFFFFF"/>
              </a:solidFill>
              <a:round/>
            </a:ln>
            <a:effectLst>
              <a:outerShdw blurRad="57150" dist="19080" dir="5400000" algn="bl" rotWithShape="0">
                <a:srgbClr val="000000">
                  <a:alpha val="50000"/>
                </a:srgbClr>
              </a:outerShdw>
            </a:effectLst>
          </p:spPr>
        </p:pic>
        <p:sp>
          <p:nvSpPr>
            <p:cNvPr id="13" name="CustomShape 4">
              <a:extLst>
                <a:ext uri="{FF2B5EF4-FFF2-40B4-BE49-F238E27FC236}">
                  <a16:creationId xmlns:a16="http://schemas.microsoft.com/office/drawing/2014/main" id="{1559AA1B-1212-F5A7-7101-2A2C6F2E08D7}"/>
                </a:ext>
              </a:extLst>
            </p:cNvPr>
            <p:cNvSpPr/>
            <p:nvPr/>
          </p:nvSpPr>
          <p:spPr>
            <a:xfrm>
              <a:off x="2478600" y="1454400"/>
              <a:ext cx="914040" cy="307825"/>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spAutoFit/>
            </a:bodyPr>
            <a:lstStyle/>
            <a:p>
              <a:pPr algn="ctr">
                <a:tabLst>
                  <a:tab pos="0" algn="l"/>
                </a:tabLst>
              </a:pPr>
              <a:r>
                <a:rPr lang="en-US" sz="1067" spc="-1">
                  <a:solidFill>
                    <a:srgbClr val="FFFFFF"/>
                  </a:solidFill>
                  <a:latin typeface="Arial"/>
                  <a:ea typeface="Arial"/>
                </a:rPr>
                <a:t>LULI2000</a:t>
              </a:r>
              <a:endParaRPr lang="en-US" sz="1067" spc="-1">
                <a:latin typeface="Arial"/>
              </a:endParaRPr>
            </a:p>
          </p:txBody>
        </p:sp>
      </p:grpSp>
      <p:grpSp>
        <p:nvGrpSpPr>
          <p:cNvPr id="14" name="Group 6">
            <a:extLst>
              <a:ext uri="{FF2B5EF4-FFF2-40B4-BE49-F238E27FC236}">
                <a16:creationId xmlns:a16="http://schemas.microsoft.com/office/drawing/2014/main" id="{55CD217B-A802-FB55-AFFC-5BB2967DF164}"/>
              </a:ext>
            </a:extLst>
          </p:cNvPr>
          <p:cNvGrpSpPr/>
          <p:nvPr/>
        </p:nvGrpSpPr>
        <p:grpSpPr>
          <a:xfrm>
            <a:off x="9004305" y="3163249"/>
            <a:ext cx="2346278" cy="1478438"/>
            <a:chOff x="3568320" y="826920"/>
            <a:chExt cx="1435320" cy="847080"/>
          </a:xfrm>
        </p:grpSpPr>
        <p:pic>
          <p:nvPicPr>
            <p:cNvPr id="15" name="Google Shape;75;p15">
              <a:extLst>
                <a:ext uri="{FF2B5EF4-FFF2-40B4-BE49-F238E27FC236}">
                  <a16:creationId xmlns:a16="http://schemas.microsoft.com/office/drawing/2014/main" id="{92E69321-8C57-33E8-1B93-5F1AE3063E1A}"/>
                </a:ext>
              </a:extLst>
            </p:cNvPr>
            <p:cNvPicPr/>
            <p:nvPr/>
          </p:nvPicPr>
          <p:blipFill>
            <a:blip r:embed="rId4"/>
            <a:stretch/>
          </p:blipFill>
          <p:spPr>
            <a:xfrm>
              <a:off x="3973320" y="914400"/>
              <a:ext cx="1030320" cy="759600"/>
            </a:xfrm>
            <a:prstGeom prst="rect">
              <a:avLst/>
            </a:prstGeom>
            <a:ln w="0">
              <a:noFill/>
            </a:ln>
          </p:spPr>
        </p:pic>
        <p:sp>
          <p:nvSpPr>
            <p:cNvPr id="16" name="CustomShape 7">
              <a:extLst>
                <a:ext uri="{FF2B5EF4-FFF2-40B4-BE49-F238E27FC236}">
                  <a16:creationId xmlns:a16="http://schemas.microsoft.com/office/drawing/2014/main" id="{258255CA-E0F2-2105-1611-D5BBFC3554DA}"/>
                </a:ext>
              </a:extLst>
            </p:cNvPr>
            <p:cNvSpPr/>
            <p:nvPr/>
          </p:nvSpPr>
          <p:spPr>
            <a:xfrm>
              <a:off x="3568320" y="826920"/>
              <a:ext cx="1424520" cy="307825"/>
            </a:xfrm>
            <a:prstGeom prst="rect">
              <a:avLst/>
            </a:prstGeom>
            <a:noFill/>
            <a:ln w="0">
              <a:noFill/>
            </a:ln>
          </p:spPr>
          <p:style>
            <a:lnRef idx="0">
              <a:scrgbClr r="0" g="0" b="0"/>
            </a:lnRef>
            <a:fillRef idx="0">
              <a:scrgbClr r="0" g="0" b="0"/>
            </a:fillRef>
            <a:effectRef idx="0">
              <a:scrgbClr r="0" g="0" b="0"/>
            </a:effectRef>
            <a:fontRef idx="minor"/>
          </p:style>
          <p:txBody>
            <a:bodyPr lIns="120000" tIns="121920" rIns="120000" bIns="121920">
              <a:spAutoFit/>
            </a:bodyPr>
            <a:lstStyle/>
            <a:p>
              <a:pPr algn="ctr">
                <a:tabLst>
                  <a:tab pos="0" algn="l"/>
                </a:tabLst>
              </a:pPr>
              <a:r>
                <a:rPr lang="en-US" sz="1067" spc="-1">
                  <a:solidFill>
                    <a:srgbClr val="FFFFFF"/>
                  </a:solidFill>
                  <a:latin typeface="Arial"/>
                  <a:ea typeface="Arial"/>
                </a:rPr>
                <a:t>APOLLON</a:t>
              </a:r>
              <a:endParaRPr lang="en-US" sz="1067" spc="-1">
                <a:latin typeface="Arial"/>
              </a:endParaRPr>
            </a:p>
          </p:txBody>
        </p:sp>
      </p:grpSp>
      <p:pic>
        <p:nvPicPr>
          <p:cNvPr id="17" name="Picture 4" descr="IDRIS - Jean Zay : présentation">
            <a:extLst>
              <a:ext uri="{FF2B5EF4-FFF2-40B4-BE49-F238E27FC236}">
                <a16:creationId xmlns:a16="http://schemas.microsoft.com/office/drawing/2014/main" id="{5B438FA2-B469-D7F8-C5CD-5A11DEDC4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9207" y="4887892"/>
            <a:ext cx="2646553" cy="1757858"/>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23067FF5-8BE4-EE86-A85F-85F917F40329}"/>
              </a:ext>
            </a:extLst>
          </p:cNvPr>
          <p:cNvPicPr>
            <a:picLocks noChangeAspect="1"/>
          </p:cNvPicPr>
          <p:nvPr/>
        </p:nvPicPr>
        <p:blipFill>
          <a:blip r:embed="rId6"/>
          <a:stretch>
            <a:fillRect/>
          </a:stretch>
        </p:blipFill>
        <p:spPr>
          <a:xfrm>
            <a:off x="9847943" y="315673"/>
            <a:ext cx="2104988" cy="1184056"/>
          </a:xfrm>
          <a:prstGeom prst="rect">
            <a:avLst/>
          </a:prstGeom>
        </p:spPr>
      </p:pic>
    </p:spTree>
    <p:extLst>
      <p:ext uri="{BB962C8B-B14F-4D97-AF65-F5344CB8AC3E}">
        <p14:creationId xmlns:p14="http://schemas.microsoft.com/office/powerpoint/2010/main" val="209563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94C032-84B0-1831-2736-0DE46CB31E1E}"/>
              </a:ext>
            </a:extLst>
          </p:cNvPr>
          <p:cNvSpPr>
            <a:spLocks noGrp="1"/>
          </p:cNvSpPr>
          <p:nvPr>
            <p:ph type="title"/>
          </p:nvPr>
        </p:nvSpPr>
        <p:spPr>
          <a:xfrm>
            <a:off x="738187" y="163951"/>
            <a:ext cx="7348538" cy="706438"/>
          </a:xfrm>
        </p:spPr>
        <p:txBody>
          <a:bodyPr>
            <a:normAutofit/>
          </a:bodyPr>
          <a:lstStyle/>
          <a:p>
            <a:r>
              <a:rPr lang="en-US" sz="3200" dirty="0"/>
              <a:t>Focus : The </a:t>
            </a:r>
            <a:r>
              <a:rPr lang="en-US" sz="3200" dirty="0" err="1"/>
              <a:t>Meudon</a:t>
            </a:r>
            <a:r>
              <a:rPr lang="en-US" sz="3200" dirty="0"/>
              <a:t> PDR model</a:t>
            </a:r>
          </a:p>
        </p:txBody>
      </p:sp>
      <p:sp>
        <p:nvSpPr>
          <p:cNvPr id="5" name="ZoneTexte 4">
            <a:extLst>
              <a:ext uri="{FF2B5EF4-FFF2-40B4-BE49-F238E27FC236}">
                <a16:creationId xmlns:a16="http://schemas.microsoft.com/office/drawing/2014/main" id="{BAC2F015-72BC-2202-9E50-75815EF8FCF6}"/>
              </a:ext>
            </a:extLst>
          </p:cNvPr>
          <p:cNvSpPr txBox="1"/>
          <p:nvPr/>
        </p:nvSpPr>
        <p:spPr>
          <a:xfrm>
            <a:off x="335755" y="927125"/>
            <a:ext cx="8951120" cy="2585323"/>
          </a:xfrm>
          <a:prstGeom prst="rect">
            <a:avLst/>
          </a:prstGeom>
          <a:noFill/>
        </p:spPr>
        <p:txBody>
          <a:bodyPr wrap="square">
            <a:spAutoFit/>
          </a:bodyPr>
          <a:lstStyle/>
          <a:p>
            <a:r>
              <a:rPr lang="fr-FR" b="1" dirty="0">
                <a:solidFill>
                  <a:schemeClr val="accent1">
                    <a:lumMod val="20000"/>
                    <a:lumOff val="80000"/>
                  </a:schemeClr>
                </a:solidFill>
                <a:effectLst/>
                <a:latin typeface="Helvetica Neue" panose="02000503000000020004" pitchFamily="2" charset="0"/>
              </a:rPr>
              <a:t>State-of-the-art code.  </a:t>
            </a:r>
            <a:endParaRPr lang="en-US" dirty="0">
              <a:solidFill>
                <a:schemeClr val="accent1">
                  <a:lumMod val="20000"/>
                  <a:lumOff val="80000"/>
                </a:schemeClr>
              </a:solidFill>
              <a:effectLst/>
              <a:latin typeface="Helvetica Neue" panose="02000503000000020004" pitchFamily="2" charset="0"/>
            </a:endParaRPr>
          </a:p>
          <a:p>
            <a:pPr>
              <a:buFont typeface="Arial" panose="020B0604020202020204" pitchFamily="34" charset="0"/>
              <a:buChar char="•"/>
            </a:pPr>
            <a:r>
              <a:rPr lang="fr-FR" b="1" dirty="0">
                <a:solidFill>
                  <a:srgbClr val="F89300"/>
                </a:solidFill>
                <a:effectLst/>
                <a:latin typeface="Helvetica Neue" panose="02000503000000020004" pitchFamily="2" charset="0"/>
              </a:rPr>
              <a:t>The Meudon PDR code</a:t>
            </a:r>
            <a:endParaRPr lang="fr-FR" dirty="0">
              <a:solidFill>
                <a:srgbClr val="F89300"/>
              </a:solidFill>
              <a:effectLst/>
              <a:latin typeface="Helvetica Neue" panose="02000503000000020004" pitchFamily="2" charset="0"/>
            </a:endParaRPr>
          </a:p>
          <a:p>
            <a:pPr marL="1143000" lvl="2" indent="-228600">
              <a:buFont typeface="Arial" panose="020B0604020202020204" pitchFamily="34" charset="0"/>
              <a:buChar char="•"/>
            </a:pPr>
            <a:r>
              <a:rPr lang="en-US" dirty="0">
                <a:solidFill>
                  <a:schemeClr val="accent1">
                    <a:lumMod val="20000"/>
                    <a:lumOff val="80000"/>
                  </a:schemeClr>
                </a:solidFill>
                <a:effectLst/>
                <a:latin typeface="Helvetica Neue" panose="02000503000000020004" pitchFamily="2" charset="0"/>
              </a:rPr>
              <a:t>One of the two codes recognized as a </a:t>
            </a:r>
            <a:r>
              <a:rPr lang="en-US" b="1" dirty="0">
                <a:solidFill>
                  <a:schemeClr val="accent1">
                    <a:lumMod val="20000"/>
                    <a:lumOff val="80000"/>
                  </a:schemeClr>
                </a:solidFill>
                <a:effectLst/>
                <a:latin typeface="Helvetica Neue" panose="02000503000000020004" pitchFamily="2" charset="0"/>
              </a:rPr>
              <a:t>Community Code in A&amp;A</a:t>
            </a:r>
            <a:r>
              <a:rPr lang="en-US" dirty="0">
                <a:solidFill>
                  <a:schemeClr val="accent1">
                    <a:lumMod val="20000"/>
                    <a:lumOff val="80000"/>
                  </a:schemeClr>
                </a:solidFill>
                <a:effectLst/>
                <a:latin typeface="Helvetica Neue" panose="02000503000000020004" pitchFamily="2" charset="0"/>
              </a:rPr>
              <a:t> by INSU (ANO CC)</a:t>
            </a:r>
          </a:p>
          <a:p>
            <a:pPr marL="1143000" lvl="2" indent="-228600">
              <a:buFont typeface="Arial" panose="020B0604020202020204" pitchFamily="34" charset="0"/>
              <a:buChar char="•"/>
            </a:pPr>
            <a:r>
              <a:rPr lang="en-US" dirty="0">
                <a:solidFill>
                  <a:schemeClr val="accent1">
                    <a:lumMod val="20000"/>
                    <a:lumOff val="80000"/>
                  </a:schemeClr>
                </a:solidFill>
                <a:effectLst/>
                <a:latin typeface="Helvetica Neue" panose="02000503000000020004" pitchFamily="2" charset="0"/>
              </a:rPr>
              <a:t>Public code with </a:t>
            </a:r>
            <a:r>
              <a:rPr lang="en-US" b="1" dirty="0">
                <a:solidFill>
                  <a:schemeClr val="accent1">
                    <a:lumMod val="20000"/>
                    <a:lumOff val="80000"/>
                  </a:schemeClr>
                </a:solidFill>
                <a:effectLst/>
                <a:latin typeface="Helvetica Neue" panose="02000503000000020004" pitchFamily="2" charset="0"/>
              </a:rPr>
              <a:t>10-15 publications per year</a:t>
            </a:r>
            <a:r>
              <a:rPr lang="en-US" dirty="0">
                <a:solidFill>
                  <a:schemeClr val="accent1">
                    <a:lumMod val="20000"/>
                    <a:lumOff val="80000"/>
                  </a:schemeClr>
                </a:solidFill>
                <a:effectLst/>
                <a:latin typeface="Helvetica Neue" panose="02000503000000020004" pitchFamily="2" charset="0"/>
              </a:rPr>
              <a:t> (by external users) for many projects from high-redshift systems to debris disks</a:t>
            </a:r>
          </a:p>
          <a:p>
            <a:pPr marL="1143000" lvl="2" indent="-228600">
              <a:buFont typeface="Arial" panose="020B0604020202020204" pitchFamily="34" charset="0"/>
              <a:buChar char="•"/>
            </a:pPr>
            <a:r>
              <a:rPr lang="en-US" dirty="0">
                <a:solidFill>
                  <a:schemeClr val="accent1">
                    <a:lumMod val="20000"/>
                    <a:lumOff val="80000"/>
                  </a:schemeClr>
                </a:solidFill>
              </a:rPr>
              <a:t>Intensive use for JWST (PDR4All ERS) &amp; ALMA observations</a:t>
            </a:r>
            <a:endParaRPr lang="en-US" dirty="0">
              <a:solidFill>
                <a:schemeClr val="accent1">
                  <a:lumMod val="20000"/>
                  <a:lumOff val="80000"/>
                </a:schemeClr>
              </a:solidFill>
              <a:effectLst/>
              <a:latin typeface="Helvetica Neue" panose="02000503000000020004" pitchFamily="2" charset="0"/>
            </a:endParaRPr>
          </a:p>
          <a:p>
            <a:pPr>
              <a:buFont typeface="Arial" panose="020B0604020202020204" pitchFamily="34" charset="0"/>
              <a:buChar char="•"/>
            </a:pPr>
            <a:r>
              <a:rPr lang="en-US" b="1" dirty="0">
                <a:solidFill>
                  <a:srgbClr val="F89300"/>
                </a:solidFill>
                <a:effectLst/>
                <a:latin typeface="Helvetica Neue" panose="02000503000000020004" pitchFamily="2" charset="0"/>
              </a:rPr>
              <a:t>Hydra (hydrodynamics-PDR code)</a:t>
            </a:r>
          </a:p>
          <a:p>
            <a:pPr lvl="2">
              <a:buFont typeface="Arial" panose="020B0604020202020204" pitchFamily="34" charset="0"/>
              <a:buChar char="•"/>
            </a:pPr>
            <a:r>
              <a:rPr lang="en-US" dirty="0">
                <a:solidFill>
                  <a:schemeClr val="accent1">
                    <a:lumMod val="20000"/>
                    <a:lumOff val="80000"/>
                  </a:schemeClr>
                </a:solidFill>
                <a:latin typeface="Helvetica Neue" panose="02000503000000020004" pitchFamily="2" charset="0"/>
              </a:rPr>
              <a:t>Updates &amp; improvements (e g photoevaporation)</a:t>
            </a:r>
            <a:endParaRPr lang="en-US" dirty="0">
              <a:solidFill>
                <a:schemeClr val="accent1">
                  <a:lumMod val="20000"/>
                  <a:lumOff val="80000"/>
                </a:schemeClr>
              </a:solidFill>
              <a:effectLst/>
              <a:latin typeface="Helvetica Neue" panose="02000503000000020004" pitchFamily="2" charset="0"/>
            </a:endParaRPr>
          </a:p>
        </p:txBody>
      </p:sp>
      <p:sp>
        <p:nvSpPr>
          <p:cNvPr id="9" name="ZoneTexte 8">
            <a:extLst>
              <a:ext uri="{FF2B5EF4-FFF2-40B4-BE49-F238E27FC236}">
                <a16:creationId xmlns:a16="http://schemas.microsoft.com/office/drawing/2014/main" id="{51D17BD9-CBEA-E985-A5A1-99576F8A0222}"/>
              </a:ext>
            </a:extLst>
          </p:cNvPr>
          <p:cNvSpPr txBox="1"/>
          <p:nvPr/>
        </p:nvSpPr>
        <p:spPr>
          <a:xfrm>
            <a:off x="182880" y="3524386"/>
            <a:ext cx="8951119" cy="923330"/>
          </a:xfrm>
          <a:prstGeom prst="rect">
            <a:avLst/>
          </a:prstGeom>
          <a:noFill/>
        </p:spPr>
        <p:txBody>
          <a:bodyPr wrap="square">
            <a:spAutoFit/>
          </a:bodyPr>
          <a:lstStyle/>
          <a:p>
            <a:r>
              <a:rPr lang="en-US" b="1">
                <a:solidFill>
                  <a:schemeClr val="accent1">
                    <a:lumMod val="20000"/>
                    <a:lumOff val="80000"/>
                  </a:schemeClr>
                </a:solidFill>
              </a:rPr>
              <a:t>PDR fronts &amp; photo-evaporation </a:t>
            </a:r>
            <a:r>
              <a:rPr lang="en-US">
                <a:solidFill>
                  <a:schemeClr val="accent1">
                    <a:lumMod val="20000"/>
                    <a:lumOff val="80000"/>
                  </a:schemeClr>
                </a:solidFill>
              </a:rPr>
              <a:t>(Maillard et al., 2021, A&amp;A)</a:t>
            </a:r>
          </a:p>
          <a:p>
            <a:r>
              <a:rPr lang="en-US"/>
              <a:t>Fusion between ionization and dissociation fronts </a:t>
            </a:r>
            <a:r>
              <a:rPr lang="en-US">
                <a:sym typeface="Wingdings" pitchFamily="2" charset="2"/>
              </a:rPr>
              <a:t> </a:t>
            </a:r>
          </a:p>
          <a:p>
            <a:r>
              <a:rPr lang="en-US"/>
              <a:t>No atomic zone in rapidly evolving  PDRs</a:t>
            </a:r>
          </a:p>
        </p:txBody>
      </p:sp>
      <p:sp>
        <p:nvSpPr>
          <p:cNvPr id="12" name="ZoneTexte 11">
            <a:extLst>
              <a:ext uri="{FF2B5EF4-FFF2-40B4-BE49-F238E27FC236}">
                <a16:creationId xmlns:a16="http://schemas.microsoft.com/office/drawing/2014/main" id="{A74688A9-3949-30CE-848C-0D13F6DC1294}"/>
              </a:ext>
            </a:extLst>
          </p:cNvPr>
          <p:cNvSpPr txBox="1"/>
          <p:nvPr/>
        </p:nvSpPr>
        <p:spPr>
          <a:xfrm>
            <a:off x="182880" y="4447716"/>
            <a:ext cx="3886199" cy="646331"/>
          </a:xfrm>
          <a:prstGeom prst="rect">
            <a:avLst/>
          </a:prstGeom>
          <a:noFill/>
        </p:spPr>
        <p:txBody>
          <a:bodyPr wrap="square">
            <a:spAutoFit/>
          </a:bodyPr>
          <a:lstStyle/>
          <a:p>
            <a:r>
              <a:rPr lang="en-US" dirty="0">
                <a:solidFill>
                  <a:schemeClr val="accent1">
                    <a:lumMod val="20000"/>
                    <a:lumOff val="80000"/>
                  </a:schemeClr>
                </a:solidFill>
                <a:effectLst/>
              </a:rPr>
              <a:t>What happens in the horsehead PDR ? </a:t>
            </a:r>
          </a:p>
          <a:p>
            <a:r>
              <a:rPr lang="en-US" dirty="0">
                <a:solidFill>
                  <a:schemeClr val="accent1">
                    <a:lumMod val="20000"/>
                    <a:lumOff val="80000"/>
                  </a:schemeClr>
                </a:solidFill>
                <a:effectLst/>
              </a:rPr>
              <a:t>(Hernández-Vera et al., 2023)</a:t>
            </a:r>
          </a:p>
        </p:txBody>
      </p:sp>
      <p:pic>
        <p:nvPicPr>
          <p:cNvPr id="4" name="Image 3">
            <a:extLst>
              <a:ext uri="{FF2B5EF4-FFF2-40B4-BE49-F238E27FC236}">
                <a16:creationId xmlns:a16="http://schemas.microsoft.com/office/drawing/2014/main" id="{36B21FFB-2B43-7065-1D4A-E3BAF503FEC0}"/>
              </a:ext>
            </a:extLst>
          </p:cNvPr>
          <p:cNvPicPr>
            <a:picLocks noChangeAspect="1"/>
          </p:cNvPicPr>
          <p:nvPr/>
        </p:nvPicPr>
        <p:blipFill>
          <a:blip r:embed="rId2"/>
          <a:stretch>
            <a:fillRect/>
          </a:stretch>
        </p:blipFill>
        <p:spPr>
          <a:xfrm>
            <a:off x="10180320" y="101025"/>
            <a:ext cx="1562100" cy="2908300"/>
          </a:xfrm>
          <a:prstGeom prst="rect">
            <a:avLst/>
          </a:prstGeom>
        </p:spPr>
      </p:pic>
      <p:pic>
        <p:nvPicPr>
          <p:cNvPr id="8" name="Image 7">
            <a:extLst>
              <a:ext uri="{FF2B5EF4-FFF2-40B4-BE49-F238E27FC236}">
                <a16:creationId xmlns:a16="http://schemas.microsoft.com/office/drawing/2014/main" id="{A3815FD1-5A2A-50F6-BF0F-86D587FC9964}"/>
              </a:ext>
            </a:extLst>
          </p:cNvPr>
          <p:cNvPicPr>
            <a:picLocks noChangeAspect="1"/>
          </p:cNvPicPr>
          <p:nvPr/>
        </p:nvPicPr>
        <p:blipFill>
          <a:blip r:embed="rId3"/>
          <a:stretch>
            <a:fillRect/>
          </a:stretch>
        </p:blipFill>
        <p:spPr>
          <a:xfrm>
            <a:off x="6892326" y="2984499"/>
            <a:ext cx="5299674" cy="1443491"/>
          </a:xfrm>
          <a:prstGeom prst="rect">
            <a:avLst/>
          </a:prstGeom>
        </p:spPr>
      </p:pic>
      <p:pic>
        <p:nvPicPr>
          <p:cNvPr id="11" name="Image 10">
            <a:extLst>
              <a:ext uri="{FF2B5EF4-FFF2-40B4-BE49-F238E27FC236}">
                <a16:creationId xmlns:a16="http://schemas.microsoft.com/office/drawing/2014/main" id="{CD59C37F-720E-70EC-7110-19179250A2D3}"/>
              </a:ext>
            </a:extLst>
          </p:cNvPr>
          <p:cNvPicPr>
            <a:picLocks noChangeAspect="1"/>
          </p:cNvPicPr>
          <p:nvPr/>
        </p:nvPicPr>
        <p:blipFill>
          <a:blip r:embed="rId4"/>
          <a:stretch>
            <a:fillRect/>
          </a:stretch>
        </p:blipFill>
        <p:spPr>
          <a:xfrm>
            <a:off x="4069079" y="4176765"/>
            <a:ext cx="3725228" cy="1891270"/>
          </a:xfrm>
          <a:prstGeom prst="rect">
            <a:avLst/>
          </a:prstGeom>
        </p:spPr>
      </p:pic>
      <p:sp>
        <p:nvSpPr>
          <p:cNvPr id="14" name="ZoneTexte 13">
            <a:extLst>
              <a:ext uri="{FF2B5EF4-FFF2-40B4-BE49-F238E27FC236}">
                <a16:creationId xmlns:a16="http://schemas.microsoft.com/office/drawing/2014/main" id="{4DF547D6-C45F-5B71-7D08-A5D6DA7D10A4}"/>
              </a:ext>
            </a:extLst>
          </p:cNvPr>
          <p:cNvSpPr txBox="1"/>
          <p:nvPr/>
        </p:nvSpPr>
        <p:spPr>
          <a:xfrm>
            <a:off x="251697" y="6009590"/>
            <a:ext cx="11688605" cy="646331"/>
          </a:xfrm>
          <a:prstGeom prst="rect">
            <a:avLst/>
          </a:prstGeom>
          <a:noFill/>
        </p:spPr>
        <p:txBody>
          <a:bodyPr wrap="square">
            <a:spAutoFit/>
          </a:bodyPr>
          <a:lstStyle/>
          <a:p>
            <a:r>
              <a:rPr lang="fr-FR" b="1" dirty="0">
                <a:solidFill>
                  <a:schemeClr val="accent1">
                    <a:lumMod val="20000"/>
                    <a:lumOff val="80000"/>
                  </a:schemeClr>
                </a:solidFill>
                <a:effectLst/>
              </a:rPr>
              <a:t>H</a:t>
            </a:r>
            <a:r>
              <a:rPr lang="fr-FR" b="1" baseline="-25000" dirty="0">
                <a:solidFill>
                  <a:schemeClr val="accent1">
                    <a:lumMod val="20000"/>
                    <a:lumOff val="80000"/>
                  </a:schemeClr>
                </a:solidFill>
                <a:effectLst/>
              </a:rPr>
              <a:t>3</a:t>
            </a:r>
            <a:r>
              <a:rPr lang="fr-FR" b="1" baseline="30000" dirty="0">
                <a:solidFill>
                  <a:schemeClr val="accent1">
                    <a:lumMod val="20000"/>
                    <a:lumOff val="80000"/>
                  </a:schemeClr>
                </a:solidFill>
                <a:effectLst/>
              </a:rPr>
              <a:t>+</a:t>
            </a:r>
            <a:r>
              <a:rPr lang="fr-FR" b="1" dirty="0">
                <a:solidFill>
                  <a:schemeClr val="accent1">
                    <a:lumMod val="20000"/>
                    <a:lumOff val="80000"/>
                  </a:schemeClr>
                </a:solidFill>
                <a:effectLst/>
              </a:rPr>
              <a:t> </a:t>
            </a:r>
            <a:r>
              <a:rPr lang="en-US" b="1" dirty="0">
                <a:solidFill>
                  <a:schemeClr val="accent1">
                    <a:lumMod val="20000"/>
                    <a:lumOff val="80000"/>
                  </a:schemeClr>
                </a:solidFill>
                <a:effectLst/>
              </a:rPr>
              <a:t>excitation in diffuse gas</a:t>
            </a:r>
            <a:r>
              <a:rPr lang="en-US" dirty="0">
                <a:solidFill>
                  <a:schemeClr val="accent1">
                    <a:lumMod val="20000"/>
                    <a:lumOff val="80000"/>
                  </a:schemeClr>
                </a:solidFill>
                <a:effectLst/>
              </a:rPr>
              <a:t> (Le </a:t>
            </a:r>
            <a:r>
              <a:rPr lang="en-US" dirty="0" err="1">
                <a:solidFill>
                  <a:schemeClr val="accent1">
                    <a:lumMod val="20000"/>
                    <a:lumOff val="80000"/>
                  </a:schemeClr>
                </a:solidFill>
                <a:effectLst/>
              </a:rPr>
              <a:t>Bourlot</a:t>
            </a:r>
            <a:r>
              <a:rPr lang="en-US" dirty="0">
                <a:solidFill>
                  <a:schemeClr val="accent1">
                    <a:lumMod val="20000"/>
                    <a:lumOff val="80000"/>
                  </a:schemeClr>
                </a:solidFill>
                <a:effectLst/>
              </a:rPr>
              <a:t> et al., 2023, Journal of Mol. Phys.)</a:t>
            </a:r>
          </a:p>
          <a:p>
            <a:pPr marL="1600200" lvl="3" indent="-228600">
              <a:buFont typeface="Arial" panose="020B0604020202020204" pitchFamily="34" charset="0"/>
              <a:buChar char="•"/>
            </a:pPr>
            <a:r>
              <a:rPr lang="en-US" dirty="0">
                <a:solidFill>
                  <a:schemeClr val="accent1">
                    <a:lumMod val="20000"/>
                    <a:lumOff val="80000"/>
                  </a:schemeClr>
                </a:solidFill>
                <a:effectLst/>
              </a:rPr>
              <a:t>First explanation of an old question, the difference of temperature between H</a:t>
            </a:r>
            <a:r>
              <a:rPr lang="en-US" baseline="-25000" dirty="0">
                <a:solidFill>
                  <a:schemeClr val="accent1">
                    <a:lumMod val="20000"/>
                    <a:lumOff val="80000"/>
                  </a:schemeClr>
                </a:solidFill>
                <a:effectLst/>
              </a:rPr>
              <a:t>2</a:t>
            </a:r>
            <a:r>
              <a:rPr lang="en-US" dirty="0">
                <a:solidFill>
                  <a:schemeClr val="accent1">
                    <a:lumMod val="20000"/>
                    <a:lumOff val="80000"/>
                  </a:schemeClr>
                </a:solidFill>
                <a:effectLst/>
              </a:rPr>
              <a:t> and H</a:t>
            </a:r>
            <a:r>
              <a:rPr lang="en-US" baseline="-25000" dirty="0">
                <a:solidFill>
                  <a:schemeClr val="accent1">
                    <a:lumMod val="20000"/>
                    <a:lumOff val="80000"/>
                  </a:schemeClr>
                </a:solidFill>
                <a:effectLst/>
              </a:rPr>
              <a:t>3</a:t>
            </a:r>
            <a:r>
              <a:rPr lang="en-US" baseline="30000" dirty="0">
                <a:solidFill>
                  <a:schemeClr val="accent1">
                    <a:lumMod val="20000"/>
                    <a:lumOff val="80000"/>
                  </a:schemeClr>
                </a:solidFill>
                <a:effectLst/>
              </a:rPr>
              <a:t>+</a:t>
            </a:r>
            <a:r>
              <a:rPr lang="en-US" dirty="0">
                <a:solidFill>
                  <a:schemeClr val="accent1">
                    <a:lumMod val="20000"/>
                    <a:lumOff val="80000"/>
                  </a:schemeClr>
                </a:solidFill>
                <a:effectLst/>
              </a:rPr>
              <a:t> in diffuse gas</a:t>
            </a:r>
          </a:p>
        </p:txBody>
      </p:sp>
      <p:sp>
        <p:nvSpPr>
          <p:cNvPr id="18" name="ZoneTexte 17">
            <a:extLst>
              <a:ext uri="{FF2B5EF4-FFF2-40B4-BE49-F238E27FC236}">
                <a16:creationId xmlns:a16="http://schemas.microsoft.com/office/drawing/2014/main" id="{62110DB9-0FEB-646D-DE48-6BD84D71B288}"/>
              </a:ext>
            </a:extLst>
          </p:cNvPr>
          <p:cNvSpPr txBox="1"/>
          <p:nvPr/>
        </p:nvSpPr>
        <p:spPr>
          <a:xfrm>
            <a:off x="7065646" y="5314069"/>
            <a:ext cx="1021079" cy="369332"/>
          </a:xfrm>
          <a:prstGeom prst="rect">
            <a:avLst/>
          </a:prstGeom>
          <a:noFill/>
        </p:spPr>
        <p:txBody>
          <a:bodyPr wrap="square">
            <a:spAutoFit/>
          </a:bodyPr>
          <a:lstStyle/>
          <a:p>
            <a:r>
              <a:rPr lang="fr-FR">
                <a:solidFill>
                  <a:schemeClr val="accent1">
                    <a:lumMod val="20000"/>
                    <a:lumOff val="80000"/>
                  </a:schemeClr>
                </a:solidFill>
                <a:effectLst/>
              </a:rPr>
              <a:t>ALMA</a:t>
            </a:r>
            <a:endParaRPr lang="en-US"/>
          </a:p>
        </p:txBody>
      </p:sp>
      <p:sp>
        <p:nvSpPr>
          <p:cNvPr id="20" name="ZoneTexte 19">
            <a:extLst>
              <a:ext uri="{FF2B5EF4-FFF2-40B4-BE49-F238E27FC236}">
                <a16:creationId xmlns:a16="http://schemas.microsoft.com/office/drawing/2014/main" id="{9F1C63F3-DFE2-56FD-1158-C3209E578215}"/>
              </a:ext>
            </a:extLst>
          </p:cNvPr>
          <p:cNvSpPr txBox="1"/>
          <p:nvPr/>
        </p:nvSpPr>
        <p:spPr>
          <a:xfrm>
            <a:off x="9940291" y="517170"/>
            <a:ext cx="1021079" cy="369332"/>
          </a:xfrm>
          <a:prstGeom prst="rect">
            <a:avLst/>
          </a:prstGeom>
          <a:noFill/>
        </p:spPr>
        <p:txBody>
          <a:bodyPr wrap="square">
            <a:spAutoFit/>
          </a:bodyPr>
          <a:lstStyle/>
          <a:p>
            <a:r>
              <a:rPr lang="fr-FR">
                <a:solidFill>
                  <a:schemeClr val="accent1">
                    <a:lumMod val="20000"/>
                    <a:lumOff val="80000"/>
                  </a:schemeClr>
                </a:solidFill>
                <a:effectLst/>
              </a:rPr>
              <a:t>JWST</a:t>
            </a:r>
            <a:endParaRPr lang="en-US"/>
          </a:p>
        </p:txBody>
      </p:sp>
    </p:spTree>
    <p:extLst>
      <p:ext uri="{BB962C8B-B14F-4D97-AF65-F5344CB8AC3E}">
        <p14:creationId xmlns:p14="http://schemas.microsoft.com/office/powerpoint/2010/main" val="3665224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599033" y="174298"/>
            <a:ext cx="9685600" cy="763600"/>
          </a:xfrm>
          <a:prstGeom prst="rect">
            <a:avLst/>
          </a:prstGeom>
        </p:spPr>
        <p:txBody>
          <a:bodyPr spcFirstLastPara="1" vert="horz" wrap="square" lIns="121900" tIns="121900" rIns="121900" bIns="121900" rtlCol="0" anchor="t" anchorCtr="0">
            <a:normAutofit fontScale="90000"/>
          </a:bodyPr>
          <a:lstStyle/>
          <a:p>
            <a:r>
              <a:rPr lang="en-GB" dirty="0">
                <a:solidFill>
                  <a:schemeClr val="tx1">
                    <a:lumMod val="85000"/>
                  </a:schemeClr>
                </a:solidFill>
              </a:rPr>
              <a:t>Research topics in plasma physics</a:t>
            </a:r>
            <a:endParaRPr dirty="0">
              <a:solidFill>
                <a:schemeClr val="tx1">
                  <a:lumMod val="85000"/>
                </a:schemeClr>
              </a:solidFill>
            </a:endParaRPr>
          </a:p>
        </p:txBody>
      </p:sp>
      <p:sp>
        <p:nvSpPr>
          <p:cNvPr id="69" name="Google Shape;69;p14"/>
          <p:cNvSpPr txBox="1">
            <a:spLocks noGrp="1"/>
          </p:cNvSpPr>
          <p:nvPr>
            <p:ph type="body" idx="1"/>
          </p:nvPr>
        </p:nvSpPr>
        <p:spPr>
          <a:xfrm>
            <a:off x="415600" y="1028633"/>
            <a:ext cx="11360800" cy="3155200"/>
          </a:xfrm>
          <a:prstGeom prst="rect">
            <a:avLst/>
          </a:prstGeom>
        </p:spPr>
        <p:txBody>
          <a:bodyPr spcFirstLastPara="1" vert="horz" wrap="square" lIns="121900" tIns="121900" rIns="121900" bIns="121900" rtlCol="0" anchor="t" anchorCtr="0">
            <a:normAutofit/>
          </a:bodyPr>
          <a:lstStyle/>
          <a:p>
            <a:pPr>
              <a:buChar char="-"/>
            </a:pPr>
            <a:r>
              <a:rPr lang="en-GB" dirty="0"/>
              <a:t>Opacities of stellar interiors and stellar evolution</a:t>
            </a:r>
            <a:endParaRPr dirty="0"/>
          </a:p>
          <a:p>
            <a:pPr>
              <a:buChar char="-"/>
            </a:pPr>
            <a:r>
              <a:rPr lang="en-GB" dirty="0"/>
              <a:t>Quantum algorithms for plasma physics</a:t>
            </a:r>
            <a:endParaRPr dirty="0"/>
          </a:p>
          <a:p>
            <a:pPr>
              <a:buChar char="-"/>
            </a:pPr>
            <a:r>
              <a:rPr lang="en-GB" dirty="0"/>
              <a:t>Accretion-ejection flows, accretion shocks</a:t>
            </a:r>
            <a:endParaRPr dirty="0"/>
          </a:p>
          <a:p>
            <a:pPr>
              <a:buChar char="-"/>
            </a:pPr>
            <a:r>
              <a:rPr lang="en-GB" dirty="0"/>
              <a:t>Physics of shock waves: relativistic and non-relativistic</a:t>
            </a:r>
            <a:endParaRPr dirty="0"/>
          </a:p>
          <a:p>
            <a:pPr>
              <a:buChar char="-"/>
            </a:pPr>
            <a:r>
              <a:rPr lang="en-GB" dirty="0"/>
              <a:t>High energy astrophysics: particle acceleration and plasma instabilities</a:t>
            </a:r>
            <a:endParaRPr dirty="0"/>
          </a:p>
          <a:p>
            <a:pPr indent="-423323">
              <a:buSzPts val="1400"/>
              <a:buChar char="-"/>
            </a:pPr>
            <a:r>
              <a:rPr lang="en-GB" sz="1867" i="1" dirty="0"/>
              <a:t>Industrial applications</a:t>
            </a:r>
            <a:r>
              <a:rPr lang="en-GB" sz="1867" dirty="0"/>
              <a:t>: electric space propulsion, fusion energy, quantum computing…</a:t>
            </a:r>
            <a:endParaRPr sz="1867" dirty="0"/>
          </a:p>
        </p:txBody>
      </p:sp>
      <p:sp>
        <p:nvSpPr>
          <p:cNvPr id="70" name="Google Shape;70;p14"/>
          <p:cNvSpPr/>
          <p:nvPr/>
        </p:nvSpPr>
        <p:spPr>
          <a:xfrm>
            <a:off x="599033" y="4261900"/>
            <a:ext cx="10970400" cy="2386000"/>
          </a:xfrm>
          <a:prstGeom prst="rect">
            <a:avLst/>
          </a:pr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endParaRPr sz="2400"/>
          </a:p>
        </p:txBody>
      </p:sp>
      <p:pic>
        <p:nvPicPr>
          <p:cNvPr id="71" name="Google Shape;71;p14"/>
          <p:cNvPicPr preferRelativeResize="0"/>
          <p:nvPr/>
        </p:nvPicPr>
        <p:blipFill>
          <a:blip r:embed="rId3">
            <a:alphaModFix/>
          </a:blip>
          <a:stretch>
            <a:fillRect/>
          </a:stretch>
        </p:blipFill>
        <p:spPr>
          <a:xfrm>
            <a:off x="675635" y="4345868"/>
            <a:ext cx="2811132" cy="1581265"/>
          </a:xfrm>
          <a:prstGeom prst="rect">
            <a:avLst/>
          </a:prstGeom>
          <a:noFill/>
          <a:ln>
            <a:noFill/>
          </a:ln>
        </p:spPr>
      </p:pic>
      <p:pic>
        <p:nvPicPr>
          <p:cNvPr id="72" name="Google Shape;72;p14"/>
          <p:cNvPicPr preferRelativeResize="0"/>
          <p:nvPr/>
        </p:nvPicPr>
        <p:blipFill>
          <a:blip r:embed="rId4">
            <a:alphaModFix/>
          </a:blip>
          <a:stretch>
            <a:fillRect/>
          </a:stretch>
        </p:blipFill>
        <p:spPr>
          <a:xfrm>
            <a:off x="3628223" y="4345868"/>
            <a:ext cx="2811143" cy="1581265"/>
          </a:xfrm>
          <a:prstGeom prst="rect">
            <a:avLst/>
          </a:prstGeom>
          <a:noFill/>
          <a:ln>
            <a:noFill/>
          </a:ln>
        </p:spPr>
      </p:pic>
      <p:sp>
        <p:nvSpPr>
          <p:cNvPr id="73" name="Google Shape;73;p14"/>
          <p:cNvSpPr txBox="1"/>
          <p:nvPr/>
        </p:nvSpPr>
        <p:spPr>
          <a:xfrm>
            <a:off x="599033" y="3646300"/>
            <a:ext cx="5123600" cy="615513"/>
          </a:xfrm>
          <a:prstGeom prst="rect">
            <a:avLst/>
          </a:prstGeom>
          <a:noFill/>
          <a:ln>
            <a:noFill/>
          </a:ln>
        </p:spPr>
        <p:txBody>
          <a:bodyPr spcFirstLastPara="1" wrap="square" lIns="121900" tIns="121900" rIns="121900" bIns="121900" anchor="t" anchorCtr="0">
            <a:spAutoFit/>
          </a:bodyPr>
          <a:lstStyle/>
          <a:p>
            <a:r>
              <a:rPr lang="en-GB" sz="2400" dirty="0">
                <a:solidFill>
                  <a:schemeClr val="tx1">
                    <a:lumMod val="85000"/>
                  </a:schemeClr>
                </a:solidFill>
              </a:rPr>
              <a:t>In the context of …</a:t>
            </a:r>
            <a:endParaRPr sz="2400" dirty="0">
              <a:solidFill>
                <a:schemeClr val="tx1">
                  <a:lumMod val="85000"/>
                </a:schemeClr>
              </a:solidFill>
            </a:endParaRPr>
          </a:p>
        </p:txBody>
      </p:sp>
      <p:sp>
        <p:nvSpPr>
          <p:cNvPr id="74" name="Google Shape;74;p14"/>
          <p:cNvSpPr txBox="1"/>
          <p:nvPr/>
        </p:nvSpPr>
        <p:spPr>
          <a:xfrm>
            <a:off x="510067" y="5829267"/>
            <a:ext cx="2875200" cy="861542"/>
          </a:xfrm>
          <a:prstGeom prst="rect">
            <a:avLst/>
          </a:prstGeom>
          <a:noFill/>
          <a:ln>
            <a:noFill/>
          </a:ln>
        </p:spPr>
        <p:txBody>
          <a:bodyPr spcFirstLastPara="1" wrap="square" lIns="121900" tIns="121900" rIns="121900" bIns="121900" anchor="t" anchorCtr="0">
            <a:spAutoFit/>
          </a:bodyPr>
          <a:lstStyle/>
          <a:p>
            <a:r>
              <a:rPr lang="en-GB" sz="1333" b="1">
                <a:solidFill>
                  <a:schemeClr val="dk2"/>
                </a:solidFill>
              </a:rPr>
              <a:t>Strongly magnetized systems</a:t>
            </a:r>
            <a:br>
              <a:rPr lang="en-GB" sz="1333">
                <a:solidFill>
                  <a:schemeClr val="dk2"/>
                </a:solidFill>
              </a:rPr>
            </a:br>
            <a:r>
              <a:rPr lang="en-GB" sz="1333">
                <a:solidFill>
                  <a:schemeClr val="dk2"/>
                </a:solidFill>
              </a:rPr>
              <a:t>Magnetars (FRBs), pulsars, inner jets of BNs mergers, …</a:t>
            </a:r>
            <a:endParaRPr sz="1333">
              <a:solidFill>
                <a:schemeClr val="dk2"/>
              </a:solidFill>
            </a:endParaRPr>
          </a:p>
        </p:txBody>
      </p:sp>
      <p:sp>
        <p:nvSpPr>
          <p:cNvPr id="75" name="Google Shape;75;p14"/>
          <p:cNvSpPr txBox="1"/>
          <p:nvPr/>
        </p:nvSpPr>
        <p:spPr>
          <a:xfrm>
            <a:off x="3526633" y="5825534"/>
            <a:ext cx="3238400" cy="861542"/>
          </a:xfrm>
          <a:prstGeom prst="rect">
            <a:avLst/>
          </a:prstGeom>
          <a:noFill/>
          <a:ln>
            <a:noFill/>
          </a:ln>
        </p:spPr>
        <p:txBody>
          <a:bodyPr spcFirstLastPara="1" wrap="square" lIns="121900" tIns="121900" rIns="121900" bIns="121900" anchor="t" anchorCtr="0">
            <a:spAutoFit/>
          </a:bodyPr>
          <a:lstStyle/>
          <a:p>
            <a:r>
              <a:rPr lang="en-GB" sz="1333" b="1">
                <a:solidFill>
                  <a:schemeClr val="dk2"/>
                </a:solidFill>
              </a:rPr>
              <a:t>Newtonian to Relativistic flows</a:t>
            </a:r>
            <a:endParaRPr sz="1333" b="1">
              <a:solidFill>
                <a:schemeClr val="dk2"/>
              </a:solidFill>
            </a:endParaRPr>
          </a:p>
          <a:p>
            <a:r>
              <a:rPr lang="en-GB" sz="1333">
                <a:solidFill>
                  <a:schemeClr val="dk2"/>
                </a:solidFill>
              </a:rPr>
              <a:t>Protostellar Jets, GRBs, AGNs, blazars, supernovae, novae, hypernovae, …</a:t>
            </a:r>
            <a:endParaRPr sz="1333">
              <a:solidFill>
                <a:schemeClr val="dk2"/>
              </a:solidFill>
            </a:endParaRPr>
          </a:p>
        </p:txBody>
      </p:sp>
      <p:sp>
        <p:nvSpPr>
          <p:cNvPr id="76" name="Google Shape;76;p14"/>
          <p:cNvSpPr txBox="1"/>
          <p:nvPr/>
        </p:nvSpPr>
        <p:spPr>
          <a:xfrm>
            <a:off x="6663433" y="5826534"/>
            <a:ext cx="1879200" cy="1066662"/>
          </a:xfrm>
          <a:prstGeom prst="rect">
            <a:avLst/>
          </a:prstGeom>
          <a:noFill/>
          <a:ln>
            <a:noFill/>
          </a:ln>
        </p:spPr>
        <p:txBody>
          <a:bodyPr spcFirstLastPara="1" wrap="square" lIns="121900" tIns="121900" rIns="121900" bIns="121900" anchor="t" anchorCtr="0">
            <a:spAutoFit/>
          </a:bodyPr>
          <a:lstStyle/>
          <a:p>
            <a:r>
              <a:rPr lang="en-GB" sz="1333" b="1">
                <a:solidFill>
                  <a:schemeClr val="dk2"/>
                </a:solidFill>
              </a:rPr>
              <a:t>Opacities</a:t>
            </a:r>
            <a:endParaRPr sz="1333" b="1">
              <a:solidFill>
                <a:schemeClr val="dk2"/>
              </a:solidFill>
            </a:endParaRPr>
          </a:p>
          <a:p>
            <a:r>
              <a:rPr lang="en-GB" sz="1333">
                <a:solidFill>
                  <a:schemeClr val="dk2"/>
                </a:solidFill>
              </a:rPr>
              <a:t>Stellar evolution, accretion disks, …</a:t>
            </a:r>
            <a:endParaRPr sz="1333">
              <a:solidFill>
                <a:schemeClr val="dk2"/>
              </a:solidFill>
            </a:endParaRPr>
          </a:p>
          <a:p>
            <a:endParaRPr sz="1333">
              <a:solidFill>
                <a:schemeClr val="dk2"/>
              </a:solidFill>
            </a:endParaRPr>
          </a:p>
        </p:txBody>
      </p:sp>
      <p:pic>
        <p:nvPicPr>
          <p:cNvPr id="77" name="Google Shape;77;p14"/>
          <p:cNvPicPr preferRelativeResize="0"/>
          <p:nvPr/>
        </p:nvPicPr>
        <p:blipFill>
          <a:blip r:embed="rId5">
            <a:alphaModFix/>
          </a:blip>
          <a:stretch>
            <a:fillRect/>
          </a:stretch>
        </p:blipFill>
        <p:spPr>
          <a:xfrm>
            <a:off x="8603334" y="4345869"/>
            <a:ext cx="2811132" cy="1581268"/>
          </a:xfrm>
          <a:prstGeom prst="rect">
            <a:avLst/>
          </a:prstGeom>
          <a:noFill/>
          <a:ln>
            <a:noFill/>
          </a:ln>
        </p:spPr>
      </p:pic>
      <p:sp>
        <p:nvSpPr>
          <p:cNvPr id="78" name="Google Shape;78;p14"/>
          <p:cNvSpPr txBox="1"/>
          <p:nvPr/>
        </p:nvSpPr>
        <p:spPr>
          <a:xfrm>
            <a:off x="8501733" y="5825534"/>
            <a:ext cx="2966000" cy="861542"/>
          </a:xfrm>
          <a:prstGeom prst="rect">
            <a:avLst/>
          </a:prstGeom>
          <a:noFill/>
          <a:ln>
            <a:noFill/>
          </a:ln>
        </p:spPr>
        <p:txBody>
          <a:bodyPr spcFirstLastPara="1" wrap="square" lIns="121900" tIns="121900" rIns="121900" bIns="121900" anchor="t" anchorCtr="0">
            <a:spAutoFit/>
          </a:bodyPr>
          <a:lstStyle/>
          <a:p>
            <a:r>
              <a:rPr lang="en-GB" sz="1333" b="1">
                <a:solidFill>
                  <a:schemeClr val="dk2"/>
                </a:solidFill>
              </a:rPr>
              <a:t>Laboratory astrophysics</a:t>
            </a:r>
            <a:endParaRPr sz="1333" b="1">
              <a:solidFill>
                <a:schemeClr val="dk2"/>
              </a:solidFill>
            </a:endParaRPr>
          </a:p>
          <a:p>
            <a:r>
              <a:rPr lang="en-GB" sz="1333">
                <a:solidFill>
                  <a:schemeClr val="dk2"/>
                </a:solidFill>
              </a:rPr>
              <a:t>Shocks, plasma instabilities, opacities, particle acceleration, …</a:t>
            </a:r>
            <a:endParaRPr sz="1333">
              <a:solidFill>
                <a:schemeClr val="dk2"/>
              </a:solidFill>
            </a:endParaRPr>
          </a:p>
        </p:txBody>
      </p:sp>
      <p:pic>
        <p:nvPicPr>
          <p:cNvPr id="79" name="Google Shape;79;p14"/>
          <p:cNvPicPr preferRelativeResize="0"/>
          <p:nvPr/>
        </p:nvPicPr>
        <p:blipFill>
          <a:blip r:embed="rId6">
            <a:alphaModFix/>
          </a:blip>
          <a:stretch>
            <a:fillRect/>
          </a:stretch>
        </p:blipFill>
        <p:spPr>
          <a:xfrm>
            <a:off x="6658246" y="4345867"/>
            <a:ext cx="1624607" cy="158126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314000" y="-38000"/>
            <a:ext cx="11360800" cy="763600"/>
          </a:xfrm>
          <a:prstGeom prst="rect">
            <a:avLst/>
          </a:prstGeom>
        </p:spPr>
        <p:txBody>
          <a:bodyPr spcFirstLastPara="1" vert="horz" wrap="square" lIns="121900" tIns="121900" rIns="121900" bIns="121900" rtlCol="0" anchor="t" anchorCtr="0">
            <a:noAutofit/>
          </a:bodyPr>
          <a:lstStyle/>
          <a:p>
            <a:pPr>
              <a:spcBef>
                <a:spcPts val="0"/>
              </a:spcBef>
            </a:pPr>
            <a:r>
              <a:rPr lang="en-GB" sz="3200"/>
              <a:t>Focus : Jet collimation by a large scale magnetic field</a:t>
            </a:r>
            <a:endParaRPr sz="3200"/>
          </a:p>
        </p:txBody>
      </p:sp>
      <p:grpSp>
        <p:nvGrpSpPr>
          <p:cNvPr id="92" name="Google Shape;92;p23"/>
          <p:cNvGrpSpPr/>
          <p:nvPr/>
        </p:nvGrpSpPr>
        <p:grpSpPr>
          <a:xfrm>
            <a:off x="7104519" y="4693901"/>
            <a:ext cx="4979848" cy="2059601"/>
            <a:chOff x="5173614" y="739800"/>
            <a:chExt cx="3734886" cy="1544701"/>
          </a:xfrm>
        </p:grpSpPr>
        <p:pic>
          <p:nvPicPr>
            <p:cNvPr id="93" name="Google Shape;93;p23"/>
            <p:cNvPicPr preferRelativeResize="0"/>
            <p:nvPr/>
          </p:nvPicPr>
          <p:blipFill rotWithShape="1">
            <a:blip r:embed="rId3">
              <a:alphaModFix/>
            </a:blip>
            <a:srcRect l="50046" t="21206" r="7454" b="21538"/>
            <a:stretch/>
          </p:blipFill>
          <p:spPr>
            <a:xfrm>
              <a:off x="5186001" y="816001"/>
              <a:ext cx="3702948" cy="1468500"/>
            </a:xfrm>
            <a:prstGeom prst="rect">
              <a:avLst/>
            </a:prstGeom>
            <a:noFill/>
            <a:ln w="19050" cap="flat" cmpd="sng">
              <a:solidFill>
                <a:srgbClr val="595959"/>
              </a:solidFill>
              <a:prstDash val="solid"/>
              <a:round/>
              <a:headEnd type="none" w="sm" len="sm"/>
              <a:tailEnd type="none" w="sm" len="sm"/>
            </a:ln>
          </p:spPr>
        </p:pic>
        <p:cxnSp>
          <p:nvCxnSpPr>
            <p:cNvPr id="94" name="Google Shape;94;p23"/>
            <p:cNvCxnSpPr/>
            <p:nvPr/>
          </p:nvCxnSpPr>
          <p:spPr>
            <a:xfrm>
              <a:off x="5173614" y="2241477"/>
              <a:ext cx="3712800" cy="7500"/>
            </a:xfrm>
            <a:prstGeom prst="straightConnector1">
              <a:avLst/>
            </a:prstGeom>
            <a:noFill/>
            <a:ln w="9525" cap="flat" cmpd="sng">
              <a:solidFill>
                <a:schemeClr val="dk2"/>
              </a:solidFill>
              <a:prstDash val="solid"/>
              <a:round/>
              <a:headEnd type="stealth" w="med" len="med"/>
              <a:tailEnd type="triangle" w="med" len="med"/>
            </a:ln>
          </p:spPr>
        </p:cxnSp>
        <p:sp>
          <p:nvSpPr>
            <p:cNvPr id="95" name="Google Shape;95;p23"/>
            <p:cNvSpPr txBox="1"/>
            <p:nvPr/>
          </p:nvSpPr>
          <p:spPr>
            <a:xfrm>
              <a:off x="6348417" y="1959049"/>
              <a:ext cx="1363200" cy="210900"/>
            </a:xfrm>
            <a:prstGeom prst="rect">
              <a:avLst/>
            </a:prstGeom>
            <a:noFill/>
            <a:ln>
              <a:noFill/>
            </a:ln>
          </p:spPr>
          <p:txBody>
            <a:bodyPr spcFirstLastPara="1" wrap="square" lIns="121900" tIns="121900" rIns="121900" bIns="121900" anchor="t" anchorCtr="0">
              <a:noAutofit/>
            </a:bodyPr>
            <a:lstStyle/>
            <a:p>
              <a:r>
                <a:rPr lang="en-GB" sz="2400"/>
                <a:t>~ </a:t>
              </a:r>
              <a:r>
                <a:rPr lang="en-GB" sz="2400">
                  <a:solidFill>
                    <a:schemeClr val="accent1">
                      <a:lumMod val="50000"/>
                    </a:schemeClr>
                  </a:solidFill>
                </a:rPr>
                <a:t>1000 AU</a:t>
              </a:r>
              <a:endParaRPr sz="2400">
                <a:solidFill>
                  <a:schemeClr val="accent1">
                    <a:lumMod val="50000"/>
                  </a:schemeClr>
                </a:solidFill>
              </a:endParaRPr>
            </a:p>
          </p:txBody>
        </p:sp>
        <p:sp>
          <p:nvSpPr>
            <p:cNvPr id="96" name="Google Shape;96;p23"/>
            <p:cNvSpPr txBox="1"/>
            <p:nvPr/>
          </p:nvSpPr>
          <p:spPr>
            <a:xfrm>
              <a:off x="5933700" y="739800"/>
              <a:ext cx="2974800" cy="700500"/>
            </a:xfrm>
            <a:prstGeom prst="rect">
              <a:avLst/>
            </a:prstGeom>
            <a:noFill/>
            <a:ln>
              <a:noFill/>
            </a:ln>
          </p:spPr>
          <p:txBody>
            <a:bodyPr spcFirstLastPara="1" wrap="square" lIns="121900" tIns="121900" rIns="121900" bIns="121900" anchor="t" anchorCtr="0">
              <a:noAutofit/>
            </a:bodyPr>
            <a:lstStyle/>
            <a:p>
              <a:pPr algn="r"/>
              <a:r>
                <a:rPr lang="en-GB" sz="1333">
                  <a:solidFill>
                    <a:schemeClr val="accent1">
                      <a:lumMod val="50000"/>
                    </a:schemeClr>
                  </a:solidFill>
                </a:rPr>
                <a:t>RAMSES simulation of a wide-angle young stellar wind interacting with a large scale magnetic field</a:t>
              </a:r>
              <a:endParaRPr sz="1333">
                <a:solidFill>
                  <a:schemeClr val="accent1">
                    <a:lumMod val="50000"/>
                  </a:schemeClr>
                </a:solidFill>
              </a:endParaRPr>
            </a:p>
          </p:txBody>
        </p:sp>
      </p:grpSp>
      <p:grpSp>
        <p:nvGrpSpPr>
          <p:cNvPr id="97" name="Google Shape;97;p23"/>
          <p:cNvGrpSpPr/>
          <p:nvPr/>
        </p:nvGrpSpPr>
        <p:grpSpPr>
          <a:xfrm>
            <a:off x="7090100" y="499700"/>
            <a:ext cx="5008696" cy="2118600"/>
            <a:chOff x="5286375" y="3508725"/>
            <a:chExt cx="3756522" cy="1588950"/>
          </a:xfrm>
        </p:grpSpPr>
        <p:sp>
          <p:nvSpPr>
            <p:cNvPr id="98" name="Google Shape;98;p23"/>
            <p:cNvSpPr/>
            <p:nvPr/>
          </p:nvSpPr>
          <p:spPr>
            <a:xfrm>
              <a:off x="5286375" y="3609975"/>
              <a:ext cx="3727800" cy="1487700"/>
            </a:xfrm>
            <a:prstGeom prst="rect">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pic>
          <p:nvPicPr>
            <p:cNvPr id="99" name="Google Shape;99;p23"/>
            <p:cNvPicPr preferRelativeResize="0"/>
            <p:nvPr/>
          </p:nvPicPr>
          <p:blipFill rotWithShape="1">
            <a:blip r:embed="rId4">
              <a:alphaModFix/>
            </a:blip>
            <a:srcRect t="93853" r="16763"/>
            <a:stretch/>
          </p:blipFill>
          <p:spPr>
            <a:xfrm>
              <a:off x="5314350" y="4725800"/>
              <a:ext cx="3258151" cy="348724"/>
            </a:xfrm>
            <a:prstGeom prst="rect">
              <a:avLst/>
            </a:prstGeom>
            <a:noFill/>
            <a:ln>
              <a:noFill/>
            </a:ln>
          </p:spPr>
        </p:pic>
        <p:pic>
          <p:nvPicPr>
            <p:cNvPr id="100" name="Google Shape;100;p23"/>
            <p:cNvPicPr preferRelativeResize="0"/>
            <p:nvPr/>
          </p:nvPicPr>
          <p:blipFill rotWithShape="1">
            <a:blip r:embed="rId4">
              <a:alphaModFix/>
            </a:blip>
            <a:srcRect t="22069" r="28407" b="62846"/>
            <a:stretch/>
          </p:blipFill>
          <p:spPr>
            <a:xfrm>
              <a:off x="5303425" y="3889500"/>
              <a:ext cx="2802351" cy="855851"/>
            </a:xfrm>
            <a:prstGeom prst="rect">
              <a:avLst/>
            </a:prstGeom>
            <a:noFill/>
            <a:ln>
              <a:noFill/>
            </a:ln>
          </p:spPr>
        </p:pic>
        <p:pic>
          <p:nvPicPr>
            <p:cNvPr id="101" name="Google Shape;101;p23"/>
            <p:cNvPicPr preferRelativeResize="0"/>
            <p:nvPr/>
          </p:nvPicPr>
          <p:blipFill rotWithShape="1">
            <a:blip r:embed="rId4">
              <a:alphaModFix/>
            </a:blip>
            <a:srcRect t="2977" r="13688" b="90876"/>
            <a:stretch/>
          </p:blipFill>
          <p:spPr>
            <a:xfrm>
              <a:off x="5399599" y="3662925"/>
              <a:ext cx="2079046" cy="214613"/>
            </a:xfrm>
            <a:prstGeom prst="rect">
              <a:avLst/>
            </a:prstGeom>
            <a:noFill/>
            <a:ln>
              <a:noFill/>
            </a:ln>
          </p:spPr>
        </p:pic>
        <p:sp>
          <p:nvSpPr>
            <p:cNvPr id="102" name="Google Shape;102;p23"/>
            <p:cNvSpPr txBox="1"/>
            <p:nvPr/>
          </p:nvSpPr>
          <p:spPr>
            <a:xfrm>
              <a:off x="7429497" y="3508725"/>
              <a:ext cx="1613400" cy="700500"/>
            </a:xfrm>
            <a:prstGeom prst="rect">
              <a:avLst/>
            </a:prstGeom>
            <a:noFill/>
            <a:ln>
              <a:noFill/>
            </a:ln>
          </p:spPr>
          <p:txBody>
            <a:bodyPr spcFirstLastPara="1" wrap="square" lIns="121900" tIns="121900" rIns="121900" bIns="121900" anchor="t" anchorCtr="0">
              <a:noAutofit/>
            </a:bodyPr>
            <a:lstStyle/>
            <a:p>
              <a:pPr algn="r"/>
              <a:r>
                <a:rPr lang="en-GB" sz="1333"/>
                <a:t>Magnetised laser plasma </a:t>
              </a:r>
              <a:endParaRPr sz="1333"/>
            </a:p>
            <a:p>
              <a:pPr algn="r"/>
              <a:r>
                <a:rPr lang="en-GB" sz="1333"/>
                <a:t>electron density</a:t>
              </a:r>
              <a:endParaRPr sz="1333"/>
            </a:p>
            <a:p>
              <a:pPr algn="r"/>
              <a:r>
                <a:rPr lang="en-GB" sz="1333"/>
                <a:t>measurement</a:t>
              </a:r>
              <a:endParaRPr sz="1333"/>
            </a:p>
            <a:p>
              <a:pPr algn="r"/>
              <a:endParaRPr sz="1333"/>
            </a:p>
          </p:txBody>
        </p:sp>
      </p:grpSp>
      <p:grpSp>
        <p:nvGrpSpPr>
          <p:cNvPr id="103" name="Google Shape;103;p23"/>
          <p:cNvGrpSpPr/>
          <p:nvPr/>
        </p:nvGrpSpPr>
        <p:grpSpPr>
          <a:xfrm>
            <a:off x="7109251" y="2614963"/>
            <a:ext cx="4970391" cy="2028288"/>
            <a:chOff x="5181600" y="2965810"/>
            <a:chExt cx="3727793" cy="1521216"/>
          </a:xfrm>
        </p:grpSpPr>
        <p:pic>
          <p:nvPicPr>
            <p:cNvPr id="104" name="Google Shape;104;p23"/>
            <p:cNvPicPr preferRelativeResize="0"/>
            <p:nvPr/>
          </p:nvPicPr>
          <p:blipFill rotWithShape="1">
            <a:blip r:embed="rId5">
              <a:alphaModFix/>
            </a:blip>
            <a:srcRect t="39992" r="18811" b="24948"/>
            <a:stretch/>
          </p:blipFill>
          <p:spPr>
            <a:xfrm>
              <a:off x="5181600" y="3018525"/>
              <a:ext cx="3702951" cy="1468500"/>
            </a:xfrm>
            <a:prstGeom prst="rect">
              <a:avLst/>
            </a:prstGeom>
            <a:noFill/>
            <a:ln w="19050" cap="flat" cmpd="sng">
              <a:solidFill>
                <a:srgbClr val="595959"/>
              </a:solidFill>
              <a:prstDash val="solid"/>
              <a:round/>
              <a:headEnd type="none" w="sm" len="sm"/>
              <a:tailEnd type="none" w="sm" len="sm"/>
            </a:ln>
          </p:spPr>
        </p:pic>
        <p:sp>
          <p:nvSpPr>
            <p:cNvPr id="105" name="Google Shape;105;p23"/>
            <p:cNvSpPr txBox="1"/>
            <p:nvPr/>
          </p:nvSpPr>
          <p:spPr>
            <a:xfrm>
              <a:off x="6363467" y="4120323"/>
              <a:ext cx="1363200" cy="210900"/>
            </a:xfrm>
            <a:prstGeom prst="rect">
              <a:avLst/>
            </a:prstGeom>
            <a:noFill/>
            <a:ln>
              <a:noFill/>
            </a:ln>
          </p:spPr>
          <p:txBody>
            <a:bodyPr spcFirstLastPara="1" wrap="square" lIns="121900" tIns="121900" rIns="121900" bIns="121900" anchor="t" anchorCtr="0">
              <a:noAutofit/>
            </a:bodyPr>
            <a:lstStyle/>
            <a:p>
              <a:r>
                <a:rPr lang="en-GB" sz="2400">
                  <a:solidFill>
                    <a:schemeClr val="accent1">
                      <a:lumMod val="50000"/>
                    </a:schemeClr>
                  </a:solidFill>
                </a:rPr>
                <a:t>~  1 cm</a:t>
              </a:r>
              <a:endParaRPr sz="2400">
                <a:solidFill>
                  <a:schemeClr val="accent1">
                    <a:lumMod val="50000"/>
                  </a:schemeClr>
                </a:solidFill>
              </a:endParaRPr>
            </a:p>
          </p:txBody>
        </p:sp>
        <p:sp>
          <p:nvSpPr>
            <p:cNvPr id="106" name="Google Shape;106;p23"/>
            <p:cNvSpPr txBox="1"/>
            <p:nvPr/>
          </p:nvSpPr>
          <p:spPr>
            <a:xfrm>
              <a:off x="5934593" y="2965810"/>
              <a:ext cx="2974800" cy="700500"/>
            </a:xfrm>
            <a:prstGeom prst="rect">
              <a:avLst/>
            </a:prstGeom>
            <a:noFill/>
            <a:ln>
              <a:noFill/>
            </a:ln>
          </p:spPr>
          <p:txBody>
            <a:bodyPr spcFirstLastPara="1" wrap="square" lIns="121900" tIns="121900" rIns="121900" bIns="121900" anchor="t" anchorCtr="0">
              <a:noAutofit/>
            </a:bodyPr>
            <a:lstStyle/>
            <a:p>
              <a:pPr algn="r"/>
              <a:r>
                <a:rPr lang="en-GB" sz="1333">
                  <a:solidFill>
                    <a:schemeClr val="accent1">
                      <a:lumMod val="50000"/>
                    </a:schemeClr>
                  </a:solidFill>
                </a:rPr>
                <a:t>GORGON simulation of a laser produced</a:t>
              </a:r>
              <a:endParaRPr sz="1333">
                <a:solidFill>
                  <a:schemeClr val="accent1">
                    <a:lumMod val="50000"/>
                  </a:schemeClr>
                </a:solidFill>
              </a:endParaRPr>
            </a:p>
            <a:p>
              <a:pPr algn="r"/>
              <a:r>
                <a:rPr lang="en-GB" sz="1333">
                  <a:solidFill>
                    <a:schemeClr val="accent1">
                      <a:lumMod val="50000"/>
                    </a:schemeClr>
                  </a:solidFill>
                </a:rPr>
                <a:t>plasma interacting with </a:t>
              </a:r>
              <a:endParaRPr sz="1333">
                <a:solidFill>
                  <a:schemeClr val="accent1">
                    <a:lumMod val="50000"/>
                  </a:schemeClr>
                </a:solidFill>
              </a:endParaRPr>
            </a:p>
            <a:p>
              <a:pPr algn="r"/>
              <a:r>
                <a:rPr lang="en-GB" sz="1333">
                  <a:solidFill>
                    <a:schemeClr val="accent1">
                      <a:lumMod val="50000"/>
                    </a:schemeClr>
                  </a:solidFill>
                </a:rPr>
                <a:t>a large scale magnetic field</a:t>
              </a:r>
              <a:endParaRPr sz="1333">
                <a:solidFill>
                  <a:schemeClr val="accent1">
                    <a:lumMod val="50000"/>
                  </a:schemeClr>
                </a:solidFill>
              </a:endParaRPr>
            </a:p>
          </p:txBody>
        </p:sp>
        <p:cxnSp>
          <p:nvCxnSpPr>
            <p:cNvPr id="107" name="Google Shape;107;p23"/>
            <p:cNvCxnSpPr/>
            <p:nvPr/>
          </p:nvCxnSpPr>
          <p:spPr>
            <a:xfrm>
              <a:off x="5188675" y="4431371"/>
              <a:ext cx="3712800" cy="7500"/>
            </a:xfrm>
            <a:prstGeom prst="straightConnector1">
              <a:avLst/>
            </a:prstGeom>
            <a:noFill/>
            <a:ln w="9525" cap="flat" cmpd="sng">
              <a:solidFill>
                <a:schemeClr val="dk2"/>
              </a:solidFill>
              <a:prstDash val="solid"/>
              <a:round/>
              <a:headEnd type="stealth" w="med" len="med"/>
              <a:tailEnd type="triangle" w="med" len="med"/>
            </a:ln>
          </p:spPr>
        </p:cxnSp>
      </p:grpSp>
      <p:sp>
        <p:nvSpPr>
          <p:cNvPr id="108" name="Google Shape;108;p23"/>
          <p:cNvSpPr txBox="1"/>
          <p:nvPr/>
        </p:nvSpPr>
        <p:spPr>
          <a:xfrm>
            <a:off x="228600" y="584200"/>
            <a:ext cx="6426400" cy="2540000"/>
          </a:xfrm>
          <a:prstGeom prst="rect">
            <a:avLst/>
          </a:prstGeom>
          <a:noFill/>
          <a:ln>
            <a:noFill/>
          </a:ln>
        </p:spPr>
        <p:txBody>
          <a:bodyPr spcFirstLastPara="1" wrap="square" lIns="121900" tIns="121900" rIns="121900" bIns="121900" anchor="t" anchorCtr="0">
            <a:noAutofit/>
          </a:bodyPr>
          <a:lstStyle/>
          <a:p>
            <a:r>
              <a:rPr lang="en-GB" sz="1600"/>
              <a:t>Experiments on high power lasers (e g ELFIE 100TW@LULI) show the effect of a large scale magnetic field on expanding plasma</a:t>
            </a:r>
            <a:endParaRPr sz="1600"/>
          </a:p>
          <a:p>
            <a:pPr indent="239993"/>
            <a:r>
              <a:rPr lang="en-GB" sz="1600"/>
              <a:t>→ collimation of wide-angle flow into a jet by magnetic field</a:t>
            </a:r>
            <a:endParaRPr sz="1600"/>
          </a:p>
          <a:p>
            <a:pPr marL="609585" indent="-369591"/>
            <a:r>
              <a:rPr lang="en-GB" sz="1600"/>
              <a:t>→ formation of a re-collimation, stationary shock at the base of jet</a:t>
            </a:r>
            <a:endParaRPr sz="1600"/>
          </a:p>
          <a:p>
            <a:pPr marL="609585"/>
            <a:endParaRPr sz="1600"/>
          </a:p>
          <a:p>
            <a:r>
              <a:rPr lang="en-GB" sz="1600"/>
              <a:t>Simulations for typical young stellar wind parameters demonstrated the jet collimation mechanism is possible on astrophysical scales.</a:t>
            </a:r>
            <a:endParaRPr sz="1600"/>
          </a:p>
          <a:p>
            <a:endParaRPr sz="1600"/>
          </a:p>
          <a:p>
            <a:r>
              <a:rPr lang="en-GB" sz="1600"/>
              <a:t>Post-processing shows X-ray emission from re-collimation shocks is consistent with observations by Chandra</a:t>
            </a:r>
            <a:endParaRPr sz="1600"/>
          </a:p>
          <a:p>
            <a:endParaRPr sz="1600"/>
          </a:p>
          <a:p>
            <a:r>
              <a:rPr lang="en-GB" sz="1600"/>
              <a:t>Recent observation of radio jet from a massive star reveals striking similarities with predicted flow morphology</a:t>
            </a:r>
            <a:endParaRPr sz="1600"/>
          </a:p>
          <a:p>
            <a:endParaRPr sz="1600">
              <a:solidFill>
                <a:schemeClr val="dk1"/>
              </a:solidFill>
            </a:endParaRPr>
          </a:p>
          <a:p>
            <a:endParaRPr sz="1600">
              <a:solidFill>
                <a:schemeClr val="dk1"/>
              </a:solidFill>
            </a:endParaRPr>
          </a:p>
        </p:txBody>
      </p:sp>
      <p:grpSp>
        <p:nvGrpSpPr>
          <p:cNvPr id="109" name="Google Shape;109;p23"/>
          <p:cNvGrpSpPr/>
          <p:nvPr/>
        </p:nvGrpSpPr>
        <p:grpSpPr>
          <a:xfrm>
            <a:off x="582028" y="4020283"/>
            <a:ext cx="5412372" cy="2580483"/>
            <a:chOff x="247650" y="2352675"/>
            <a:chExt cx="4802175" cy="2290099"/>
          </a:xfrm>
        </p:grpSpPr>
        <p:grpSp>
          <p:nvGrpSpPr>
            <p:cNvPr id="110" name="Google Shape;110;p23"/>
            <p:cNvGrpSpPr/>
            <p:nvPr/>
          </p:nvGrpSpPr>
          <p:grpSpPr>
            <a:xfrm>
              <a:off x="323850" y="2681350"/>
              <a:ext cx="4524375" cy="1961423"/>
              <a:chOff x="2733675" y="662050"/>
              <a:chExt cx="4524375" cy="1961423"/>
            </a:xfrm>
          </p:grpSpPr>
          <p:pic>
            <p:nvPicPr>
              <p:cNvPr id="111" name="Google Shape;111;p23"/>
              <p:cNvPicPr preferRelativeResize="0"/>
              <p:nvPr/>
            </p:nvPicPr>
            <p:blipFill rotWithShape="1">
              <a:blip r:embed="rId6">
                <a:alphaModFix/>
              </a:blip>
              <a:srcRect b="48119"/>
              <a:stretch/>
            </p:blipFill>
            <p:spPr>
              <a:xfrm>
                <a:off x="2733675" y="662050"/>
                <a:ext cx="2253245" cy="1889638"/>
              </a:xfrm>
              <a:prstGeom prst="rect">
                <a:avLst/>
              </a:prstGeom>
              <a:noFill/>
              <a:ln>
                <a:noFill/>
              </a:ln>
            </p:spPr>
          </p:pic>
          <p:pic>
            <p:nvPicPr>
              <p:cNvPr id="112" name="Google Shape;112;p23"/>
              <p:cNvPicPr preferRelativeResize="0"/>
              <p:nvPr/>
            </p:nvPicPr>
            <p:blipFill rotWithShape="1">
              <a:blip r:embed="rId6">
                <a:alphaModFix/>
              </a:blip>
              <a:srcRect t="51311" b="-2028"/>
              <a:stretch/>
            </p:blipFill>
            <p:spPr>
              <a:xfrm>
                <a:off x="5004804" y="776085"/>
                <a:ext cx="2253245" cy="1847388"/>
              </a:xfrm>
              <a:prstGeom prst="rect">
                <a:avLst/>
              </a:prstGeom>
              <a:noFill/>
              <a:ln>
                <a:noFill/>
              </a:ln>
            </p:spPr>
          </p:pic>
        </p:grpSp>
        <p:sp>
          <p:nvSpPr>
            <p:cNvPr id="113" name="Google Shape;113;p23"/>
            <p:cNvSpPr txBox="1"/>
            <p:nvPr/>
          </p:nvSpPr>
          <p:spPr>
            <a:xfrm>
              <a:off x="247650" y="4199626"/>
              <a:ext cx="2705100" cy="399900"/>
            </a:xfrm>
            <a:prstGeom prst="rect">
              <a:avLst/>
            </a:prstGeom>
            <a:noFill/>
            <a:ln>
              <a:noFill/>
            </a:ln>
          </p:spPr>
          <p:txBody>
            <a:bodyPr spcFirstLastPara="1" wrap="square" lIns="121900" tIns="121900" rIns="121900" bIns="121900" anchor="t" anchorCtr="0">
              <a:noAutofit/>
            </a:bodyPr>
            <a:lstStyle/>
            <a:p>
              <a:r>
                <a:rPr lang="en-GB" sz="1067">
                  <a:solidFill>
                    <a:schemeClr val="lt1"/>
                  </a:solidFill>
                </a:rPr>
                <a:t>Carrasco-González ApJL 2021</a:t>
              </a:r>
              <a:endParaRPr sz="1067">
                <a:solidFill>
                  <a:schemeClr val="lt1"/>
                </a:solidFill>
              </a:endParaRPr>
            </a:p>
          </p:txBody>
        </p:sp>
        <p:sp>
          <p:nvSpPr>
            <p:cNvPr id="114" name="Google Shape;114;p23"/>
            <p:cNvSpPr txBox="1"/>
            <p:nvPr/>
          </p:nvSpPr>
          <p:spPr>
            <a:xfrm>
              <a:off x="276225" y="2352675"/>
              <a:ext cx="4773600" cy="413100"/>
            </a:xfrm>
            <a:prstGeom prst="rect">
              <a:avLst/>
            </a:prstGeom>
            <a:noFill/>
            <a:ln>
              <a:noFill/>
            </a:ln>
          </p:spPr>
          <p:txBody>
            <a:bodyPr spcFirstLastPara="1" wrap="square" lIns="121900" tIns="121900" rIns="121900" bIns="121900" anchor="t" anchorCtr="0">
              <a:noAutofit/>
            </a:bodyPr>
            <a:lstStyle/>
            <a:p>
              <a:pPr algn="ctr"/>
              <a:r>
                <a:rPr lang="en-GB" sz="1333"/>
                <a:t>VLA (NRAO) observation of radio jet from a massive star</a:t>
              </a:r>
              <a:endParaRPr sz="1333"/>
            </a:p>
          </p:txBody>
        </p:sp>
      </p:grpSp>
      <p:sp>
        <p:nvSpPr>
          <p:cNvPr id="3" name="ZoneTexte 2">
            <a:extLst>
              <a:ext uri="{FF2B5EF4-FFF2-40B4-BE49-F238E27FC236}">
                <a16:creationId xmlns:a16="http://schemas.microsoft.com/office/drawing/2014/main" id="{C78361C1-6970-4ED5-2C1B-B441D9B9FB3E}"/>
              </a:ext>
            </a:extLst>
          </p:cNvPr>
          <p:cNvSpPr txBox="1"/>
          <p:nvPr/>
        </p:nvSpPr>
        <p:spPr>
          <a:xfrm>
            <a:off x="7241065" y="2243906"/>
            <a:ext cx="6096000" cy="338554"/>
          </a:xfrm>
          <a:prstGeom prst="rect">
            <a:avLst/>
          </a:prstGeom>
          <a:noFill/>
        </p:spPr>
        <p:txBody>
          <a:bodyPr wrap="square">
            <a:spAutoFit/>
          </a:bodyPr>
          <a:lstStyle/>
          <a:p>
            <a:r>
              <a:rPr lang="en-GB" sz="1600">
                <a:solidFill>
                  <a:schemeClr val="accent1">
                    <a:lumMod val="50000"/>
                  </a:schemeClr>
                </a:solidFill>
              </a:rPr>
              <a:t>Revet+2021,Ciardi+2013)</a:t>
            </a:r>
            <a:endParaRPr lang="en-US" sz="1600">
              <a:solidFill>
                <a:schemeClr val="accent1">
                  <a:lumMod val="50000"/>
                </a:schemeClr>
              </a:solidFill>
            </a:endParaRPr>
          </a:p>
        </p:txBody>
      </p:sp>
      <p:sp>
        <p:nvSpPr>
          <p:cNvPr id="5" name="ZoneTexte 4">
            <a:extLst>
              <a:ext uri="{FF2B5EF4-FFF2-40B4-BE49-F238E27FC236}">
                <a16:creationId xmlns:a16="http://schemas.microsoft.com/office/drawing/2014/main" id="{E174E6C2-5A7F-C883-1D29-0FCCB699E615}"/>
              </a:ext>
            </a:extLst>
          </p:cNvPr>
          <p:cNvSpPr txBox="1"/>
          <p:nvPr/>
        </p:nvSpPr>
        <p:spPr>
          <a:xfrm>
            <a:off x="10447765" y="6067397"/>
            <a:ext cx="2152650" cy="369332"/>
          </a:xfrm>
          <a:prstGeom prst="rect">
            <a:avLst/>
          </a:prstGeom>
          <a:noFill/>
        </p:spPr>
        <p:txBody>
          <a:bodyPr wrap="square">
            <a:spAutoFit/>
          </a:bodyPr>
          <a:lstStyle/>
          <a:p>
            <a:r>
              <a:rPr lang="en-GB" sz="1800">
                <a:solidFill>
                  <a:schemeClr val="accent1">
                    <a:lumMod val="50000"/>
                  </a:schemeClr>
                </a:solidFill>
              </a:rPr>
              <a:t>Ciardi, in prep)</a:t>
            </a:r>
            <a:endParaRPr lang="en-US"/>
          </a:p>
        </p:txBody>
      </p:sp>
    </p:spTree>
    <p:extLst>
      <p:ext uri="{BB962C8B-B14F-4D97-AF65-F5344CB8AC3E}">
        <p14:creationId xmlns:p14="http://schemas.microsoft.com/office/powerpoint/2010/main" val="1454134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14557F-5EE3-1EF7-2DA4-50B424675694}"/>
              </a:ext>
            </a:extLst>
          </p:cNvPr>
          <p:cNvSpPr>
            <a:spLocks noGrp="1"/>
          </p:cNvSpPr>
          <p:nvPr>
            <p:ph type="title"/>
          </p:nvPr>
        </p:nvSpPr>
        <p:spPr>
          <a:xfrm>
            <a:off x="838200" y="365125"/>
            <a:ext cx="10515600" cy="1510560"/>
          </a:xfrm>
        </p:spPr>
        <p:txBody>
          <a:bodyPr>
            <a:normAutofit/>
          </a:bodyPr>
          <a:lstStyle/>
          <a:p>
            <a:pPr algn="ctr"/>
            <a:r>
              <a:rPr lang="fr-FR" sz="4000" dirty="0" err="1">
                <a:solidFill>
                  <a:schemeClr val="tx1">
                    <a:lumMod val="95000"/>
                  </a:schemeClr>
                </a:solidFill>
              </a:rPr>
              <a:t>Laboratory</a:t>
            </a:r>
            <a:r>
              <a:rPr lang="fr-FR" sz="4000" dirty="0">
                <a:solidFill>
                  <a:schemeClr val="tx1">
                    <a:lumMod val="95000"/>
                  </a:schemeClr>
                </a:solidFill>
              </a:rPr>
              <a:t> </a:t>
            </a:r>
            <a:r>
              <a:rPr lang="fr-FR" sz="4000" dirty="0" err="1">
                <a:solidFill>
                  <a:schemeClr val="tx1">
                    <a:lumMod val="95000"/>
                  </a:schemeClr>
                </a:solidFill>
              </a:rPr>
              <a:t>Astrophysics</a:t>
            </a:r>
            <a:br>
              <a:rPr lang="fr-FR" sz="4000" dirty="0">
                <a:solidFill>
                  <a:schemeClr val="tx1">
                    <a:lumMod val="95000"/>
                  </a:schemeClr>
                </a:solidFill>
              </a:rPr>
            </a:br>
            <a:r>
              <a:rPr lang="fr-FR" sz="4000" dirty="0">
                <a:solidFill>
                  <a:schemeClr val="tx1">
                    <a:lumMod val="95000"/>
                  </a:schemeClr>
                </a:solidFill>
              </a:rPr>
              <a:t>Atomic and </a:t>
            </a:r>
            <a:r>
              <a:rPr lang="fr-FR" sz="4000" dirty="0" err="1">
                <a:solidFill>
                  <a:schemeClr val="tx1">
                    <a:lumMod val="95000"/>
                  </a:schemeClr>
                </a:solidFill>
              </a:rPr>
              <a:t>Molecular</a:t>
            </a:r>
            <a:r>
              <a:rPr lang="fr-FR" sz="4000" dirty="0">
                <a:solidFill>
                  <a:schemeClr val="tx1">
                    <a:lumMod val="95000"/>
                  </a:schemeClr>
                </a:solidFill>
              </a:rPr>
              <a:t> </a:t>
            </a:r>
            <a:r>
              <a:rPr lang="fr-FR" sz="4000" dirty="0" err="1">
                <a:solidFill>
                  <a:schemeClr val="tx1">
                    <a:lumMod val="95000"/>
                  </a:schemeClr>
                </a:solidFill>
              </a:rPr>
              <a:t>physics</a:t>
            </a:r>
            <a:br>
              <a:rPr lang="fr-FR" sz="2000" dirty="0"/>
            </a:br>
            <a:endParaRPr lang="fr-FR" sz="2000" dirty="0">
              <a:solidFill>
                <a:schemeClr val="tx1">
                  <a:lumMod val="95000"/>
                </a:schemeClr>
              </a:solidFill>
            </a:endParaRPr>
          </a:p>
        </p:txBody>
      </p:sp>
      <p:sp>
        <p:nvSpPr>
          <p:cNvPr id="3" name="Espace réservé du contenu 2">
            <a:extLst>
              <a:ext uri="{FF2B5EF4-FFF2-40B4-BE49-F238E27FC236}">
                <a16:creationId xmlns:a16="http://schemas.microsoft.com/office/drawing/2014/main" id="{5D2C16D0-4EA6-A8ED-FA19-EE4DF575C3B0}"/>
              </a:ext>
            </a:extLst>
          </p:cNvPr>
          <p:cNvSpPr>
            <a:spLocks noGrp="1"/>
          </p:cNvSpPr>
          <p:nvPr>
            <p:ph idx="1"/>
          </p:nvPr>
        </p:nvSpPr>
        <p:spPr>
          <a:xfrm>
            <a:off x="838200" y="1959440"/>
            <a:ext cx="10515600" cy="4351338"/>
          </a:xfrm>
        </p:spPr>
        <p:txBody>
          <a:bodyPr>
            <a:normAutofit fontScale="85000" lnSpcReduction="20000"/>
          </a:bodyPr>
          <a:lstStyle/>
          <a:p>
            <a:pPr marL="0" indent="0">
              <a:buNone/>
            </a:pPr>
            <a:r>
              <a:rPr lang="fr-FR" dirty="0" err="1">
                <a:solidFill>
                  <a:schemeClr val="tx1">
                    <a:lumMod val="95000"/>
                  </a:schemeClr>
                </a:solidFill>
              </a:rPr>
              <a:t>Theoretical</a:t>
            </a:r>
            <a:r>
              <a:rPr lang="fr-FR" dirty="0">
                <a:solidFill>
                  <a:schemeClr val="tx1">
                    <a:lumMod val="95000"/>
                  </a:schemeClr>
                </a:solidFill>
              </a:rPr>
              <a:t> </a:t>
            </a:r>
            <a:r>
              <a:rPr lang="fr-FR" dirty="0" err="1">
                <a:solidFill>
                  <a:schemeClr val="tx1">
                    <a:lumMod val="95000"/>
                  </a:schemeClr>
                </a:solidFill>
              </a:rPr>
              <a:t>calculations</a:t>
            </a:r>
            <a:r>
              <a:rPr lang="fr-FR" dirty="0">
                <a:solidFill>
                  <a:schemeClr val="tx1">
                    <a:lumMod val="95000"/>
                  </a:schemeClr>
                </a:solidFill>
              </a:rPr>
              <a:t> of collision cross sections (quantum </a:t>
            </a:r>
            <a:r>
              <a:rPr lang="fr-FR" dirty="0" err="1">
                <a:solidFill>
                  <a:schemeClr val="tx1">
                    <a:lumMod val="95000"/>
                  </a:schemeClr>
                </a:solidFill>
              </a:rPr>
              <a:t>chemistry</a:t>
            </a:r>
            <a:r>
              <a:rPr lang="fr-FR" dirty="0">
                <a:solidFill>
                  <a:schemeClr val="tx1">
                    <a:lumMod val="95000"/>
                  </a:schemeClr>
                </a:solidFill>
              </a:rPr>
              <a:t>, </a:t>
            </a:r>
            <a:r>
              <a:rPr lang="fr-FR" dirty="0" err="1">
                <a:solidFill>
                  <a:schemeClr val="tx1">
                    <a:lumMod val="95000"/>
                  </a:schemeClr>
                </a:solidFill>
              </a:rPr>
              <a:t>potential</a:t>
            </a:r>
            <a:r>
              <a:rPr lang="fr-FR" dirty="0">
                <a:solidFill>
                  <a:schemeClr val="tx1">
                    <a:lumMod val="95000"/>
                  </a:schemeClr>
                </a:solidFill>
              </a:rPr>
              <a:t> </a:t>
            </a:r>
            <a:r>
              <a:rPr lang="fr-FR" dirty="0" err="1">
                <a:solidFill>
                  <a:schemeClr val="tx1">
                    <a:lumMod val="95000"/>
                  </a:schemeClr>
                </a:solidFill>
              </a:rPr>
              <a:t>energy</a:t>
            </a:r>
            <a:r>
              <a:rPr lang="fr-FR" dirty="0">
                <a:solidFill>
                  <a:schemeClr val="tx1">
                    <a:lumMod val="95000"/>
                  </a:schemeClr>
                </a:solidFill>
              </a:rPr>
              <a:t> surfaces, collision </a:t>
            </a:r>
            <a:r>
              <a:rPr lang="fr-FR" dirty="0" err="1">
                <a:solidFill>
                  <a:schemeClr val="tx1">
                    <a:lumMod val="95000"/>
                  </a:schemeClr>
                </a:solidFill>
              </a:rPr>
              <a:t>dynamics</a:t>
            </a:r>
            <a:r>
              <a:rPr lang="fr-FR" dirty="0">
                <a:solidFill>
                  <a:schemeClr val="tx1">
                    <a:lumMod val="95000"/>
                  </a:schemeClr>
                </a:solidFill>
              </a:rPr>
              <a:t>):</a:t>
            </a:r>
          </a:p>
          <a:p>
            <a:pPr lvl="1"/>
            <a:r>
              <a:rPr lang="fr-FR" dirty="0">
                <a:solidFill>
                  <a:schemeClr val="tx1">
                    <a:lumMod val="95000"/>
                  </a:schemeClr>
                </a:solidFill>
              </a:rPr>
              <a:t>    </a:t>
            </a:r>
            <a:r>
              <a:rPr lang="fr-FR" dirty="0" err="1"/>
              <a:t>Ro-vibrational</a:t>
            </a:r>
            <a:r>
              <a:rPr lang="fr-FR" dirty="0"/>
              <a:t> excitation of molecules </a:t>
            </a:r>
            <a:r>
              <a:rPr lang="fr-FR" dirty="0">
                <a:solidFill>
                  <a:schemeClr val="tx1">
                    <a:lumMod val="95000"/>
                  </a:schemeClr>
                </a:solidFill>
              </a:rPr>
              <a:t>via collisions </a:t>
            </a:r>
            <a:r>
              <a:rPr lang="fr-FR" dirty="0" err="1">
                <a:solidFill>
                  <a:schemeClr val="tx1">
                    <a:lumMod val="95000"/>
                  </a:schemeClr>
                </a:solidFill>
              </a:rPr>
              <a:t>with</a:t>
            </a:r>
            <a:r>
              <a:rPr lang="fr-FR" dirty="0">
                <a:solidFill>
                  <a:schemeClr val="tx1">
                    <a:lumMod val="95000"/>
                  </a:schemeClr>
                </a:solidFill>
              </a:rPr>
              <a:t> He, H</a:t>
            </a:r>
            <a:r>
              <a:rPr lang="fr-FR" baseline="-25000" dirty="0">
                <a:solidFill>
                  <a:schemeClr val="tx1">
                    <a:lumMod val="95000"/>
                  </a:schemeClr>
                </a:solidFill>
              </a:rPr>
              <a:t>2</a:t>
            </a:r>
            <a:r>
              <a:rPr lang="fr-FR" dirty="0">
                <a:solidFill>
                  <a:schemeClr val="tx1">
                    <a:lumMod val="95000"/>
                  </a:schemeClr>
                </a:solidFill>
              </a:rPr>
              <a:t> (ISM)</a:t>
            </a:r>
          </a:p>
          <a:p>
            <a:pPr lvl="1"/>
            <a:r>
              <a:rPr lang="fr-FR" dirty="0">
                <a:solidFill>
                  <a:schemeClr val="tx1">
                    <a:lumMod val="95000"/>
                  </a:schemeClr>
                </a:solidFill>
              </a:rPr>
              <a:t>	Atom and ion </a:t>
            </a:r>
            <a:r>
              <a:rPr lang="fr-FR" dirty="0" err="1">
                <a:solidFill>
                  <a:schemeClr val="tx1">
                    <a:lumMod val="95000"/>
                  </a:schemeClr>
                </a:solidFill>
              </a:rPr>
              <a:t>electronic</a:t>
            </a:r>
            <a:r>
              <a:rPr lang="fr-FR" dirty="0">
                <a:solidFill>
                  <a:schemeClr val="tx1">
                    <a:lumMod val="95000"/>
                  </a:schemeClr>
                </a:solidFill>
              </a:rPr>
              <a:t> </a:t>
            </a:r>
            <a:r>
              <a:rPr lang="fr-FR" dirty="0" err="1">
                <a:solidFill>
                  <a:schemeClr val="tx1">
                    <a:lumMod val="95000"/>
                  </a:schemeClr>
                </a:solidFill>
              </a:rPr>
              <a:t>level</a:t>
            </a:r>
            <a:r>
              <a:rPr lang="fr-FR" dirty="0">
                <a:solidFill>
                  <a:schemeClr val="tx1">
                    <a:lumMod val="95000"/>
                  </a:schemeClr>
                </a:solidFill>
              </a:rPr>
              <a:t> excitation via collisions </a:t>
            </a:r>
            <a:r>
              <a:rPr lang="fr-FR" dirty="0" err="1">
                <a:solidFill>
                  <a:schemeClr val="tx1">
                    <a:lumMod val="95000"/>
                  </a:schemeClr>
                </a:solidFill>
              </a:rPr>
              <a:t>with</a:t>
            </a:r>
            <a:r>
              <a:rPr lang="fr-FR" dirty="0">
                <a:solidFill>
                  <a:schemeClr val="tx1">
                    <a:lumMod val="95000"/>
                  </a:schemeClr>
                </a:solidFill>
              </a:rPr>
              <a:t> H (</a:t>
            </a:r>
            <a:r>
              <a:rPr lang="fr-FR" dirty="0" err="1">
                <a:solidFill>
                  <a:schemeClr val="tx1">
                    <a:lumMod val="95000"/>
                  </a:schemeClr>
                </a:solidFill>
              </a:rPr>
              <a:t>stellar</a:t>
            </a:r>
            <a:r>
              <a:rPr lang="fr-FR" dirty="0">
                <a:solidFill>
                  <a:schemeClr val="tx1">
                    <a:lumMod val="95000"/>
                  </a:schemeClr>
                </a:solidFill>
              </a:rPr>
              <a:t> </a:t>
            </a:r>
            <a:r>
              <a:rPr lang="fr-FR" dirty="0" err="1">
                <a:solidFill>
                  <a:schemeClr val="tx1">
                    <a:lumMod val="95000"/>
                  </a:schemeClr>
                </a:solidFill>
              </a:rPr>
              <a:t>atmospheres</a:t>
            </a:r>
            <a:r>
              <a:rPr lang="fr-FR" dirty="0">
                <a:solidFill>
                  <a:schemeClr val="tx1">
                    <a:lumMod val="95000"/>
                  </a:schemeClr>
                </a:solidFill>
              </a:rPr>
              <a:t>)</a:t>
            </a:r>
          </a:p>
          <a:p>
            <a:pPr lvl="1"/>
            <a:r>
              <a:rPr lang="fr-FR" dirty="0">
                <a:solidFill>
                  <a:schemeClr val="tx1">
                    <a:lumMod val="95000"/>
                  </a:schemeClr>
                </a:solidFill>
              </a:rPr>
              <a:t>	Stark </a:t>
            </a:r>
            <a:r>
              <a:rPr lang="fr-FR" dirty="0" err="1">
                <a:solidFill>
                  <a:schemeClr val="tx1">
                    <a:lumMod val="95000"/>
                  </a:schemeClr>
                </a:solidFill>
              </a:rPr>
              <a:t>broadening</a:t>
            </a:r>
            <a:r>
              <a:rPr lang="fr-FR" dirty="0">
                <a:solidFill>
                  <a:schemeClr val="tx1">
                    <a:lumMod val="95000"/>
                  </a:schemeClr>
                </a:solidFill>
              </a:rPr>
              <a:t> coefficient of </a:t>
            </a:r>
            <a:r>
              <a:rPr lang="fr-FR" dirty="0" err="1">
                <a:solidFill>
                  <a:schemeClr val="tx1">
                    <a:lumMod val="95000"/>
                  </a:schemeClr>
                </a:solidFill>
              </a:rPr>
              <a:t>atomic</a:t>
            </a:r>
            <a:r>
              <a:rPr lang="fr-FR" dirty="0">
                <a:solidFill>
                  <a:schemeClr val="tx1">
                    <a:lumMod val="95000"/>
                  </a:schemeClr>
                </a:solidFill>
              </a:rPr>
              <a:t> and </a:t>
            </a:r>
            <a:r>
              <a:rPr lang="fr-FR" dirty="0" err="1">
                <a:solidFill>
                  <a:schemeClr val="tx1">
                    <a:lumMod val="95000"/>
                  </a:schemeClr>
                </a:solidFill>
              </a:rPr>
              <a:t>ionic</a:t>
            </a:r>
            <a:r>
              <a:rPr lang="fr-FR" dirty="0">
                <a:solidFill>
                  <a:schemeClr val="tx1">
                    <a:lumMod val="95000"/>
                  </a:schemeClr>
                </a:solidFill>
              </a:rPr>
              <a:t> </a:t>
            </a:r>
            <a:r>
              <a:rPr lang="fr-FR" dirty="0" err="1">
                <a:solidFill>
                  <a:schemeClr val="tx1">
                    <a:lumMod val="95000"/>
                  </a:schemeClr>
                </a:solidFill>
              </a:rPr>
              <a:t>lines</a:t>
            </a:r>
            <a:r>
              <a:rPr lang="fr-FR" dirty="0">
                <a:solidFill>
                  <a:schemeClr val="tx1">
                    <a:lumMod val="95000"/>
                  </a:schemeClr>
                </a:solidFill>
              </a:rPr>
              <a:t> due to collisions </a:t>
            </a:r>
            <a:r>
              <a:rPr lang="fr-FR" dirty="0" err="1">
                <a:solidFill>
                  <a:schemeClr val="tx1">
                    <a:lumMod val="95000"/>
                  </a:schemeClr>
                </a:solidFill>
              </a:rPr>
              <a:t>with</a:t>
            </a:r>
            <a:r>
              <a:rPr lang="fr-FR" dirty="0">
                <a:solidFill>
                  <a:schemeClr val="tx1">
                    <a:lumMod val="95000"/>
                  </a:schemeClr>
                </a:solidFill>
              </a:rPr>
              <a:t> e and protons (</a:t>
            </a:r>
            <a:r>
              <a:rPr lang="fr-FR" dirty="0" err="1">
                <a:solidFill>
                  <a:schemeClr val="tx1">
                    <a:lumMod val="95000"/>
                  </a:schemeClr>
                </a:solidFill>
              </a:rPr>
              <a:t>stellar</a:t>
            </a:r>
            <a:r>
              <a:rPr lang="fr-FR" dirty="0">
                <a:solidFill>
                  <a:schemeClr val="tx1">
                    <a:lumMod val="95000"/>
                  </a:schemeClr>
                </a:solidFill>
              </a:rPr>
              <a:t> </a:t>
            </a:r>
            <a:r>
              <a:rPr lang="fr-FR" dirty="0" err="1">
                <a:solidFill>
                  <a:schemeClr val="tx1">
                    <a:lumMod val="95000"/>
                  </a:schemeClr>
                </a:solidFill>
              </a:rPr>
              <a:t>atmospheres</a:t>
            </a:r>
            <a:r>
              <a:rPr lang="fr-FR" dirty="0">
                <a:solidFill>
                  <a:schemeClr val="tx1">
                    <a:lumMod val="95000"/>
                  </a:schemeClr>
                </a:solidFill>
              </a:rPr>
              <a:t>)	</a:t>
            </a:r>
          </a:p>
          <a:p>
            <a:pPr marL="0" indent="0">
              <a:buNone/>
            </a:pPr>
            <a:r>
              <a:rPr lang="fr-FR" dirty="0">
                <a:solidFill>
                  <a:schemeClr val="tx1">
                    <a:lumMod val="95000"/>
                  </a:schemeClr>
                </a:solidFill>
              </a:rPr>
              <a:t>Cross sections for </a:t>
            </a:r>
            <a:r>
              <a:rPr lang="fr-FR" dirty="0" err="1">
                <a:solidFill>
                  <a:schemeClr val="tx1">
                    <a:lumMod val="95000"/>
                  </a:schemeClr>
                </a:solidFill>
              </a:rPr>
              <a:t>reactive</a:t>
            </a:r>
            <a:r>
              <a:rPr lang="fr-FR" dirty="0">
                <a:solidFill>
                  <a:schemeClr val="tx1">
                    <a:lumMod val="95000"/>
                  </a:schemeClr>
                </a:solidFill>
              </a:rPr>
              <a:t> collisions </a:t>
            </a:r>
          </a:p>
          <a:p>
            <a:pPr lvl="1"/>
            <a:r>
              <a:rPr lang="fr-FR" dirty="0">
                <a:solidFill>
                  <a:schemeClr val="accent4">
                    <a:lumMod val="40000"/>
                    <a:lumOff val="60000"/>
                  </a:schemeClr>
                </a:solidFill>
              </a:rPr>
              <a:t>    </a:t>
            </a:r>
            <a:r>
              <a:rPr lang="fr-FR" dirty="0"/>
              <a:t>Gas-phase reactions involving neutral and/or ionic species</a:t>
            </a:r>
          </a:p>
          <a:p>
            <a:pPr lvl="1"/>
            <a:r>
              <a:rPr lang="fr-FR" dirty="0">
                <a:solidFill>
                  <a:schemeClr val="tx1">
                    <a:lumMod val="95000"/>
                  </a:schemeClr>
                </a:solidFill>
              </a:rPr>
              <a:t>    Future perspective for </a:t>
            </a:r>
            <a:r>
              <a:rPr lang="fr-FR" dirty="0" err="1">
                <a:solidFill>
                  <a:schemeClr val="tx1">
                    <a:lumMod val="95000"/>
                  </a:schemeClr>
                </a:solidFill>
              </a:rPr>
              <a:t>solid</a:t>
            </a:r>
            <a:r>
              <a:rPr lang="fr-FR" dirty="0">
                <a:solidFill>
                  <a:schemeClr val="tx1">
                    <a:lumMod val="95000"/>
                  </a:schemeClr>
                </a:solidFill>
              </a:rPr>
              <a:t> phase interactions (</a:t>
            </a:r>
            <a:r>
              <a:rPr lang="fr-FR" dirty="0" err="1">
                <a:solidFill>
                  <a:schemeClr val="tx1">
                    <a:lumMod val="95000"/>
                  </a:schemeClr>
                </a:solidFill>
              </a:rPr>
              <a:t>eg</a:t>
            </a:r>
            <a:r>
              <a:rPr lang="fr-FR" dirty="0">
                <a:solidFill>
                  <a:schemeClr val="tx1">
                    <a:lumMod val="95000"/>
                  </a:schemeClr>
                </a:solidFill>
              </a:rPr>
              <a:t> </a:t>
            </a:r>
            <a:r>
              <a:rPr lang="fr-FR" dirty="0" err="1">
                <a:solidFill>
                  <a:schemeClr val="tx1">
                    <a:lumMod val="95000"/>
                  </a:schemeClr>
                </a:solidFill>
              </a:rPr>
              <a:t>interstellar</a:t>
            </a:r>
            <a:r>
              <a:rPr lang="fr-FR" dirty="0">
                <a:solidFill>
                  <a:schemeClr val="tx1">
                    <a:lumMod val="95000"/>
                  </a:schemeClr>
                </a:solidFill>
              </a:rPr>
              <a:t> </a:t>
            </a:r>
            <a:r>
              <a:rPr lang="fr-FR" dirty="0" err="1">
                <a:solidFill>
                  <a:schemeClr val="tx1">
                    <a:lumMod val="95000"/>
                  </a:schemeClr>
                </a:solidFill>
              </a:rPr>
              <a:t>ice</a:t>
            </a:r>
            <a:r>
              <a:rPr lang="fr-FR" dirty="0">
                <a:solidFill>
                  <a:schemeClr val="tx1">
                    <a:lumMod val="95000"/>
                  </a:schemeClr>
                </a:solidFill>
              </a:rPr>
              <a:t> </a:t>
            </a:r>
            <a:r>
              <a:rPr lang="fr-FR" dirty="0" err="1">
                <a:solidFill>
                  <a:schemeClr val="tx1">
                    <a:lumMod val="95000"/>
                  </a:schemeClr>
                </a:solidFill>
              </a:rPr>
              <a:t>mantles</a:t>
            </a:r>
            <a:r>
              <a:rPr lang="fr-FR" dirty="0">
                <a:solidFill>
                  <a:schemeClr val="tx1">
                    <a:lumMod val="95000"/>
                  </a:schemeClr>
                </a:solidFill>
              </a:rPr>
              <a:t>)</a:t>
            </a:r>
          </a:p>
          <a:p>
            <a:pPr marL="0" indent="0">
              <a:buNone/>
            </a:pPr>
            <a:endParaRPr lang="fr-FR" dirty="0">
              <a:solidFill>
                <a:schemeClr val="tx1">
                  <a:lumMod val="95000"/>
                </a:schemeClr>
              </a:solidFill>
            </a:endParaRPr>
          </a:p>
          <a:p>
            <a:pPr marL="0" indent="0">
              <a:buNone/>
            </a:pPr>
            <a:r>
              <a:rPr lang="fr-FR" dirty="0">
                <a:solidFill>
                  <a:schemeClr val="tx1">
                    <a:lumMod val="95000"/>
                  </a:schemeClr>
                </a:solidFill>
              </a:rPr>
              <a:t>VUV </a:t>
            </a:r>
            <a:r>
              <a:rPr lang="fr-FR" dirty="0" err="1">
                <a:solidFill>
                  <a:schemeClr val="tx1">
                    <a:lumMod val="95000"/>
                  </a:schemeClr>
                </a:solidFill>
              </a:rPr>
              <a:t>Spectroscopy</a:t>
            </a:r>
            <a:r>
              <a:rPr lang="fr-FR" dirty="0">
                <a:solidFill>
                  <a:schemeClr val="tx1">
                    <a:lumMod val="95000"/>
                  </a:schemeClr>
                </a:solidFill>
              </a:rPr>
              <a:t> </a:t>
            </a:r>
          </a:p>
          <a:p>
            <a:pPr lvl="1"/>
            <a:r>
              <a:rPr lang="fr-FR" sz="2000" dirty="0">
                <a:solidFill>
                  <a:schemeClr val="tx1">
                    <a:lumMod val="95000"/>
                  </a:schemeClr>
                </a:solidFill>
              </a:rPr>
              <a:t>	</a:t>
            </a:r>
            <a:r>
              <a:rPr lang="fr-FR" dirty="0">
                <a:solidFill>
                  <a:schemeClr val="tx1">
                    <a:lumMod val="95000"/>
                  </a:schemeClr>
                </a:solidFill>
              </a:rPr>
              <a:t>10m </a:t>
            </a:r>
            <a:r>
              <a:rPr lang="fr-FR" dirty="0" err="1">
                <a:solidFill>
                  <a:schemeClr val="tx1">
                    <a:lumMod val="95000"/>
                  </a:schemeClr>
                </a:solidFill>
              </a:rPr>
              <a:t>spectrometer</a:t>
            </a:r>
            <a:r>
              <a:rPr lang="fr-FR" dirty="0">
                <a:solidFill>
                  <a:schemeClr val="tx1">
                    <a:lumMod val="95000"/>
                  </a:schemeClr>
                </a:solidFill>
              </a:rPr>
              <a:t> </a:t>
            </a:r>
            <a:r>
              <a:rPr lang="fr-FR" dirty="0" err="1">
                <a:solidFill>
                  <a:schemeClr val="tx1">
                    <a:lumMod val="95000"/>
                  </a:schemeClr>
                </a:solidFill>
              </a:rPr>
              <a:t>facility</a:t>
            </a:r>
            <a:r>
              <a:rPr lang="fr-FR" dirty="0">
                <a:solidFill>
                  <a:schemeClr val="tx1">
                    <a:lumMod val="95000"/>
                  </a:schemeClr>
                </a:solidFill>
              </a:rPr>
              <a:t> and </a:t>
            </a:r>
            <a:r>
              <a:rPr lang="fr-FR" dirty="0" err="1">
                <a:solidFill>
                  <a:schemeClr val="tx1">
                    <a:lumMod val="95000"/>
                  </a:schemeClr>
                </a:solidFill>
              </a:rPr>
              <a:t>theoretical</a:t>
            </a:r>
            <a:r>
              <a:rPr lang="fr-FR" dirty="0">
                <a:solidFill>
                  <a:schemeClr val="tx1">
                    <a:lumMod val="95000"/>
                  </a:schemeClr>
                </a:solidFill>
              </a:rPr>
              <a:t> </a:t>
            </a:r>
            <a:r>
              <a:rPr lang="fr-FR" dirty="0" err="1">
                <a:solidFill>
                  <a:schemeClr val="tx1">
                    <a:lumMod val="95000"/>
                  </a:schemeClr>
                </a:solidFill>
              </a:rPr>
              <a:t>calculations</a:t>
            </a:r>
            <a:endParaRPr lang="fr-FR" dirty="0">
              <a:solidFill>
                <a:schemeClr val="tx1">
                  <a:lumMod val="95000"/>
                </a:schemeClr>
              </a:solidFill>
            </a:endParaRPr>
          </a:p>
          <a:p>
            <a:pPr lvl="1"/>
            <a:r>
              <a:rPr lang="fr-FR" dirty="0">
                <a:solidFill>
                  <a:schemeClr val="tx1">
                    <a:lumMod val="95000"/>
                  </a:schemeClr>
                </a:solidFill>
              </a:rPr>
              <a:t>	Data </a:t>
            </a:r>
            <a:r>
              <a:rPr lang="fr-FR" dirty="0" err="1">
                <a:solidFill>
                  <a:schemeClr val="tx1">
                    <a:lumMod val="95000"/>
                  </a:schemeClr>
                </a:solidFill>
              </a:rPr>
              <a:t>used</a:t>
            </a:r>
            <a:r>
              <a:rPr lang="fr-FR" dirty="0">
                <a:solidFill>
                  <a:schemeClr val="tx1">
                    <a:lumMod val="95000"/>
                  </a:schemeClr>
                </a:solidFill>
              </a:rPr>
              <a:t>  in </a:t>
            </a:r>
            <a:r>
              <a:rPr lang="fr-FR" dirty="0" err="1">
                <a:solidFill>
                  <a:schemeClr val="tx1">
                    <a:lumMod val="95000"/>
                  </a:schemeClr>
                </a:solidFill>
              </a:rPr>
              <a:t>stellar</a:t>
            </a:r>
            <a:r>
              <a:rPr lang="fr-FR" dirty="0">
                <a:solidFill>
                  <a:schemeClr val="tx1">
                    <a:lumMod val="95000"/>
                  </a:schemeClr>
                </a:solidFill>
              </a:rPr>
              <a:t> </a:t>
            </a:r>
            <a:r>
              <a:rPr lang="fr-FR" dirty="0" err="1">
                <a:solidFill>
                  <a:schemeClr val="tx1">
                    <a:lumMod val="95000"/>
                  </a:schemeClr>
                </a:solidFill>
              </a:rPr>
              <a:t>atmosphere</a:t>
            </a:r>
            <a:r>
              <a:rPr lang="fr-FR" dirty="0">
                <a:solidFill>
                  <a:schemeClr val="tx1">
                    <a:lumMod val="95000"/>
                  </a:schemeClr>
                </a:solidFill>
              </a:rPr>
              <a:t> </a:t>
            </a:r>
            <a:r>
              <a:rPr lang="fr-FR" dirty="0" err="1">
                <a:solidFill>
                  <a:schemeClr val="tx1">
                    <a:lumMod val="95000"/>
                  </a:schemeClr>
                </a:solidFill>
              </a:rPr>
              <a:t>models</a:t>
            </a:r>
            <a:r>
              <a:rPr lang="fr-FR" dirty="0">
                <a:solidFill>
                  <a:schemeClr val="tx1">
                    <a:lumMod val="95000"/>
                  </a:schemeClr>
                </a:solidFill>
              </a:rPr>
              <a:t> and </a:t>
            </a:r>
            <a:r>
              <a:rPr lang="fr-FR" dirty="0" err="1">
                <a:solidFill>
                  <a:schemeClr val="tx1">
                    <a:lumMod val="95000"/>
                  </a:schemeClr>
                </a:solidFill>
              </a:rPr>
              <a:t>stellar</a:t>
            </a:r>
            <a:r>
              <a:rPr lang="fr-FR" dirty="0">
                <a:solidFill>
                  <a:schemeClr val="tx1">
                    <a:lumMod val="95000"/>
                  </a:schemeClr>
                </a:solidFill>
              </a:rPr>
              <a:t> </a:t>
            </a:r>
            <a:r>
              <a:rPr lang="fr-FR" dirty="0" err="1">
                <a:solidFill>
                  <a:schemeClr val="tx1">
                    <a:lumMod val="95000"/>
                  </a:schemeClr>
                </a:solidFill>
              </a:rPr>
              <a:t>opacities</a:t>
            </a:r>
            <a:endParaRPr lang="fr-FR" dirty="0">
              <a:solidFill>
                <a:schemeClr val="tx1">
                  <a:lumMod val="95000"/>
                </a:schemeClr>
              </a:solidFill>
            </a:endParaRPr>
          </a:p>
          <a:p>
            <a:pPr marL="0" indent="0">
              <a:buNone/>
            </a:pPr>
            <a:r>
              <a:rPr lang="fr-FR" dirty="0">
                <a:solidFill>
                  <a:schemeClr val="tx1">
                    <a:lumMod val="95000"/>
                  </a:schemeClr>
                </a:solidFill>
              </a:rPr>
              <a:t>Data accessible in open data bases</a:t>
            </a:r>
          </a:p>
          <a:p>
            <a:pPr marL="0" indent="0">
              <a:buNone/>
            </a:pPr>
            <a:endParaRPr lang="fr-FR" dirty="0">
              <a:solidFill>
                <a:schemeClr val="tx1">
                  <a:lumMod val="95000"/>
                </a:schemeClr>
              </a:solidFill>
            </a:endParaRPr>
          </a:p>
          <a:p>
            <a:pPr marL="0" indent="0">
              <a:buNone/>
            </a:pPr>
            <a:endParaRPr lang="fr-FR" dirty="0">
              <a:solidFill>
                <a:schemeClr val="tx1">
                  <a:lumMod val="95000"/>
                </a:schemeClr>
              </a:solidFill>
            </a:endParaRPr>
          </a:p>
          <a:p>
            <a:pPr marL="0" indent="0">
              <a:buNone/>
            </a:pPr>
            <a:endParaRPr lang="fr-FR" dirty="0">
              <a:solidFill>
                <a:schemeClr val="tx1">
                  <a:lumMod val="95000"/>
                </a:schemeClr>
              </a:solidFill>
            </a:endParaRPr>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4053070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MILE"/>
          <p:cNvSpPr txBox="1"/>
          <p:nvPr/>
        </p:nvSpPr>
        <p:spPr>
          <a:xfrm>
            <a:off x="3257937" y="257874"/>
            <a:ext cx="4775156" cy="4821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defTabSz="457200">
              <a:lnSpc>
                <a:spcPct val="100000"/>
              </a:lnSpc>
              <a:spcBef>
                <a:spcPts val="1200"/>
              </a:spcBef>
              <a:defRPr sz="6800">
                <a:solidFill>
                  <a:srgbClr val="0000FF"/>
                </a:solidFill>
                <a:latin typeface="Gill Sans"/>
                <a:ea typeface="Gill Sans"/>
                <a:cs typeface="Gill Sans"/>
                <a:sym typeface="Gill Sans"/>
              </a:defRPr>
            </a:lvl1pPr>
          </a:lstStyle>
          <a:p>
            <a:pPr algn="ctr"/>
            <a:r>
              <a:rPr lang="fr-FR" sz="2800" dirty="0">
                <a:solidFill>
                  <a:schemeClr val="tx1"/>
                </a:solidFill>
                <a:latin typeface="+mj-lt"/>
              </a:rPr>
              <a:t>VUV </a:t>
            </a:r>
            <a:r>
              <a:rPr lang="fr-FR" sz="2800" dirty="0" err="1">
                <a:solidFill>
                  <a:schemeClr val="tx1"/>
                </a:solidFill>
                <a:latin typeface="+mj-lt"/>
              </a:rPr>
              <a:t>Spectroscopy</a:t>
            </a:r>
            <a:r>
              <a:rPr lang="fr-FR" sz="2800" dirty="0">
                <a:solidFill>
                  <a:schemeClr val="tx1"/>
                </a:solidFill>
                <a:latin typeface="+mj-lt"/>
              </a:rPr>
              <a:t> </a:t>
            </a:r>
            <a:endParaRPr sz="2800" dirty="0">
              <a:solidFill>
                <a:schemeClr val="tx1"/>
              </a:solidFill>
              <a:latin typeface="+mj-lt"/>
              <a:ea typeface="Times Roman"/>
              <a:cs typeface="Times Roman"/>
              <a:sym typeface="Times Roman"/>
            </a:endParaRPr>
          </a:p>
        </p:txBody>
      </p:sp>
      <p:grpSp>
        <p:nvGrpSpPr>
          <p:cNvPr id="27" name="Groupe 26">
            <a:extLst>
              <a:ext uri="{FF2B5EF4-FFF2-40B4-BE49-F238E27FC236}">
                <a16:creationId xmlns:a16="http://schemas.microsoft.com/office/drawing/2014/main" id="{4D313F87-1EC5-F585-154B-CE0D663DEDE0}"/>
              </a:ext>
            </a:extLst>
          </p:cNvPr>
          <p:cNvGrpSpPr/>
          <p:nvPr/>
        </p:nvGrpSpPr>
        <p:grpSpPr>
          <a:xfrm>
            <a:off x="198120" y="1407583"/>
            <a:ext cx="6507594" cy="1476000"/>
            <a:chOff x="265026" y="1385281"/>
            <a:chExt cx="6507594" cy="1476000"/>
          </a:xfrm>
        </p:grpSpPr>
        <p:sp>
          <p:nvSpPr>
            <p:cNvPr id="307" name="Mesure du 5è isotopologue du CO2 (16O13C18O) par méthode optique…"/>
            <p:cNvSpPr txBox="1">
              <a:spLocks/>
            </p:cNvSpPr>
            <p:nvPr/>
          </p:nvSpPr>
          <p:spPr>
            <a:xfrm>
              <a:off x="2776620" y="1489774"/>
              <a:ext cx="3996000" cy="1267014"/>
            </a:xfrm>
            <a:prstGeom prst="rect">
              <a:avLst/>
            </a:prstGeom>
            <a:ln w="12700">
              <a:solidFill>
                <a:schemeClr val="tx1"/>
              </a:solidFill>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p>
              <a:pPr indent="-285750">
                <a:spcBef>
                  <a:spcPts val="300"/>
                </a:spcBef>
                <a:spcAft>
                  <a:spcPts val="300"/>
                </a:spcAft>
                <a:buSzPct val="100000"/>
                <a:buFont typeface="Arial" panose="020B0604020202020204" pitchFamily="34" charset="0"/>
                <a:buChar char="•"/>
                <a:defRPr sz="4000"/>
              </a:pPr>
              <a:r>
                <a:rPr lang="fr-FR" sz="1600" dirty="0"/>
                <a:t>Focal distance : 10.7 m</a:t>
              </a:r>
            </a:p>
            <a:p>
              <a:pPr indent="-285750">
                <a:spcBef>
                  <a:spcPts val="300"/>
                </a:spcBef>
                <a:spcAft>
                  <a:spcPts val="300"/>
                </a:spcAft>
                <a:buSzPct val="100000"/>
                <a:buFont typeface="Arial" panose="020B0604020202020204" pitchFamily="34" charset="0"/>
                <a:buChar char="•"/>
                <a:defRPr sz="4000"/>
              </a:pPr>
              <a:r>
                <a:rPr lang="fr-FR" sz="1600" dirty="0"/>
                <a:t>High </a:t>
              </a:r>
              <a:r>
                <a:rPr lang="fr-FR" sz="1600" dirty="0" err="1"/>
                <a:t>resolution</a:t>
              </a:r>
              <a:r>
                <a:rPr lang="fr-FR" sz="1600" dirty="0"/>
                <a:t> </a:t>
              </a:r>
              <a:r>
                <a:rPr lang="en-US" sz="1600" dirty="0"/>
                <a:t>~ </a:t>
              </a:r>
              <a:r>
                <a:rPr lang="en-US" sz="1600" dirty="0">
                  <a:cs typeface="Comic Sans MS"/>
                </a:rPr>
                <a:t>150 000  </a:t>
              </a:r>
              <a:r>
                <a:rPr lang="en-US" sz="1600" dirty="0"/>
                <a:t>(8mÅ, slit 30</a:t>
              </a:r>
              <a:r>
                <a:rPr lang="en-US" sz="1600" dirty="0">
                  <a:sym typeface="Symbol" charset="0"/>
                </a:rPr>
                <a:t></a:t>
              </a:r>
              <a:r>
                <a:rPr lang="en-US" sz="1600" dirty="0"/>
                <a:t>m)</a:t>
              </a:r>
              <a:endParaRPr lang="fr-FR" sz="1600" dirty="0"/>
            </a:p>
            <a:p>
              <a:pPr indent="-285750">
                <a:spcBef>
                  <a:spcPts val="300"/>
                </a:spcBef>
                <a:spcAft>
                  <a:spcPts val="300"/>
                </a:spcAft>
                <a:buSzPct val="100000"/>
                <a:buFont typeface="Arial" panose="020B0604020202020204" pitchFamily="34" charset="0"/>
                <a:buChar char="•"/>
                <a:defRPr sz="4000"/>
              </a:pPr>
              <a:r>
                <a:rPr lang="fr-FR" sz="1600" dirty="0" err="1"/>
                <a:t>Wavelength</a:t>
              </a:r>
              <a:r>
                <a:rPr lang="fr-FR" sz="1600" dirty="0"/>
                <a:t> range (300Å -3000Å)</a:t>
              </a:r>
            </a:p>
            <a:p>
              <a:pPr indent="-285750">
                <a:spcBef>
                  <a:spcPts val="300"/>
                </a:spcBef>
                <a:spcAft>
                  <a:spcPts val="300"/>
                </a:spcAft>
                <a:buSzPct val="100000"/>
                <a:buFont typeface="Arial" panose="020B0604020202020204" pitchFamily="34" charset="0"/>
                <a:buChar char="•"/>
                <a:defRPr sz="4000"/>
              </a:pPr>
              <a:r>
                <a:rPr lang="fr-FR" sz="1600" dirty="0" err="1">
                  <a:ea typeface="ＭＳ Ｐゴシック" charset="0"/>
                </a:rPr>
                <a:t>Precision</a:t>
              </a:r>
              <a:r>
                <a:rPr lang="fr-FR" sz="1600" dirty="0">
                  <a:ea typeface="ＭＳ Ｐゴシック" charset="0"/>
                </a:rPr>
                <a:t> : </a:t>
              </a:r>
              <a:r>
                <a:rPr lang="en-US" sz="1600" dirty="0">
                  <a:ea typeface="ＭＳ Ｐゴシック" charset="0"/>
                  <a:sym typeface="Symbol" charset="0"/>
                </a:rPr>
                <a:t>/~</a:t>
              </a:r>
              <a:r>
                <a:rPr lang="en-US" sz="1600" dirty="0">
                  <a:ea typeface="ＭＳ Ｐゴシック" charset="0"/>
                </a:rPr>
                <a:t> 1 - 5 x 10</a:t>
              </a:r>
              <a:r>
                <a:rPr lang="en-US" sz="1600" baseline="30000" dirty="0">
                  <a:ea typeface="ＭＳ Ｐゴシック" charset="0"/>
                </a:rPr>
                <a:t>-6</a:t>
              </a:r>
              <a:endParaRPr lang="fr-FR" sz="1600" dirty="0"/>
            </a:p>
          </p:txBody>
        </p:sp>
        <p:pic>
          <p:nvPicPr>
            <p:cNvPr id="8" name="Image 7">
              <a:extLst>
                <a:ext uri="{FF2B5EF4-FFF2-40B4-BE49-F238E27FC236}">
                  <a16:creationId xmlns:a16="http://schemas.microsoft.com/office/drawing/2014/main" id="{E37D9A9A-7E49-15A2-EC75-250A223CD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26" y="1385281"/>
              <a:ext cx="2405700" cy="1476000"/>
            </a:xfrm>
            <a:prstGeom prst="rect">
              <a:avLst/>
            </a:prstGeom>
          </p:spPr>
        </p:pic>
      </p:grpSp>
      <p:pic>
        <p:nvPicPr>
          <p:cNvPr id="35" name="Image 34">
            <a:extLst>
              <a:ext uri="{FF2B5EF4-FFF2-40B4-BE49-F238E27FC236}">
                <a16:creationId xmlns:a16="http://schemas.microsoft.com/office/drawing/2014/main" id="{E6D545F6-9224-D82C-C36B-234A42C6DEFF}"/>
              </a:ext>
            </a:extLst>
          </p:cNvPr>
          <p:cNvPicPr>
            <a:picLocks noChangeAspect="1"/>
          </p:cNvPicPr>
          <p:nvPr/>
        </p:nvPicPr>
        <p:blipFill>
          <a:blip r:embed="rId4"/>
          <a:stretch>
            <a:fillRect/>
          </a:stretch>
        </p:blipFill>
        <p:spPr>
          <a:xfrm>
            <a:off x="713133" y="3425663"/>
            <a:ext cx="0" cy="473611"/>
          </a:xfrm>
          <a:prstGeom prst="rect">
            <a:avLst/>
          </a:prstGeom>
        </p:spPr>
      </p:pic>
      <p:sp>
        <p:nvSpPr>
          <p:cNvPr id="3" name="ZoneTexte 2">
            <a:extLst>
              <a:ext uri="{FF2B5EF4-FFF2-40B4-BE49-F238E27FC236}">
                <a16:creationId xmlns:a16="http://schemas.microsoft.com/office/drawing/2014/main" id="{2C967AAC-FE92-6C62-5B65-1A9702719991}"/>
              </a:ext>
            </a:extLst>
          </p:cNvPr>
          <p:cNvSpPr txBox="1"/>
          <p:nvPr/>
        </p:nvSpPr>
        <p:spPr>
          <a:xfrm>
            <a:off x="1530198" y="2824554"/>
            <a:ext cx="51361" cy="6786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lnSpc>
                <a:spcPct val="90000"/>
              </a:lnSpc>
              <a:spcBef>
                <a:spcPts val="2250"/>
              </a:spcBef>
            </a:pPr>
            <a:endParaRPr lang="fr-FR" sz="2400" dirty="0">
              <a:solidFill>
                <a:srgbClr val="000000"/>
              </a:solidFill>
              <a:sym typeface="Helvetica Neue"/>
            </a:endParaRPr>
          </a:p>
        </p:txBody>
      </p:sp>
      <p:pic>
        <p:nvPicPr>
          <p:cNvPr id="2" name="Image 1" descr="Sans titre.pdf">
            <a:extLst>
              <a:ext uri="{FF2B5EF4-FFF2-40B4-BE49-F238E27FC236}">
                <a16:creationId xmlns:a16="http://schemas.microsoft.com/office/drawing/2014/main" id="{A562AACE-2654-76FB-FEF1-8B9FC8A0B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378" y="4736749"/>
            <a:ext cx="1583637" cy="1512000"/>
          </a:xfrm>
          <a:prstGeom prst="rect">
            <a:avLst/>
          </a:prstGeom>
        </p:spPr>
      </p:pic>
      <p:pic>
        <p:nvPicPr>
          <p:cNvPr id="4" name="Image 3">
            <a:extLst>
              <a:ext uri="{FF2B5EF4-FFF2-40B4-BE49-F238E27FC236}">
                <a16:creationId xmlns:a16="http://schemas.microsoft.com/office/drawing/2014/main" id="{C687AF08-823D-8C69-5C65-C21AEBC6D935}"/>
              </a:ext>
            </a:extLst>
          </p:cNvPr>
          <p:cNvPicPr>
            <a:picLocks noChangeAspect="1"/>
          </p:cNvPicPr>
          <p:nvPr/>
        </p:nvPicPr>
        <p:blipFill>
          <a:blip r:embed="rId6"/>
          <a:stretch>
            <a:fillRect/>
          </a:stretch>
        </p:blipFill>
        <p:spPr>
          <a:xfrm>
            <a:off x="2429104" y="4715210"/>
            <a:ext cx="2362602" cy="1305038"/>
          </a:xfrm>
          <a:prstGeom prst="rect">
            <a:avLst/>
          </a:prstGeom>
        </p:spPr>
      </p:pic>
      <p:sp>
        <p:nvSpPr>
          <p:cNvPr id="9" name="ZoneTexte 8">
            <a:extLst>
              <a:ext uri="{FF2B5EF4-FFF2-40B4-BE49-F238E27FC236}">
                <a16:creationId xmlns:a16="http://schemas.microsoft.com/office/drawing/2014/main" id="{5D0D2CCE-C7CA-99EE-8EE3-4C65DF69DCFC}"/>
              </a:ext>
            </a:extLst>
          </p:cNvPr>
          <p:cNvSpPr txBox="1"/>
          <p:nvPr/>
        </p:nvSpPr>
        <p:spPr>
          <a:xfrm>
            <a:off x="2582706" y="6002496"/>
            <a:ext cx="2079172"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r>
              <a:rPr lang="fr-FR" sz="1200" dirty="0">
                <a:latin typeface="Symbol" pitchFamily="2" charset="2"/>
                <a:sym typeface="Helvetica Neue"/>
              </a:rPr>
              <a:t>Da/a</a:t>
            </a:r>
            <a:r>
              <a:rPr lang="fr-FR" sz="1200" baseline="-25000" dirty="0">
                <a:sym typeface="Helvetica Neue"/>
              </a:rPr>
              <a:t>0</a:t>
            </a:r>
            <a:r>
              <a:rPr lang="fr-FR" sz="1200" dirty="0">
                <a:sym typeface="Helvetica Neue"/>
              </a:rPr>
              <a:t>=</a:t>
            </a:r>
          </a:p>
          <a:p>
            <a:pPr defTabSz="1219169" hangingPunct="0"/>
            <a:r>
              <a:rPr lang="fr-FR" sz="1200" dirty="0">
                <a:sym typeface="Helvetica Neue"/>
              </a:rPr>
              <a:t>( </a:t>
            </a:r>
            <a:r>
              <a:rPr lang="fr-FR" sz="1200" dirty="0"/>
              <a:t>6.36</a:t>
            </a:r>
            <a:r>
              <a:rPr lang="fr-FR" sz="1200" dirty="0">
                <a:sym typeface="Helvetica Neue"/>
              </a:rPr>
              <a:t>±0.35</a:t>
            </a:r>
            <a:r>
              <a:rPr lang="fr-FR" sz="1200" baseline="-25000" dirty="0">
                <a:sym typeface="Helvetica Neue"/>
              </a:rPr>
              <a:t>stat</a:t>
            </a:r>
            <a:r>
              <a:rPr lang="fr-FR" sz="1200" dirty="0">
                <a:sym typeface="Helvetica Neue"/>
              </a:rPr>
              <a:t>±</a:t>
            </a:r>
            <a:r>
              <a:rPr lang="fr-FR" sz="1200" dirty="0"/>
              <a:t>1.84</a:t>
            </a:r>
            <a:r>
              <a:rPr lang="fr-FR" sz="1200" baseline="-25000" dirty="0"/>
              <a:t>s</a:t>
            </a:r>
            <a:r>
              <a:rPr lang="fr-FR" sz="1200" baseline="-25000" dirty="0">
                <a:sym typeface="Helvetica Neue"/>
              </a:rPr>
              <a:t>ys</a:t>
            </a:r>
            <a:r>
              <a:rPr lang="fr-FR" sz="1200" dirty="0">
                <a:sym typeface="Helvetica Neue"/>
              </a:rPr>
              <a:t>) x10</a:t>
            </a:r>
            <a:r>
              <a:rPr lang="fr-FR" sz="1200" baseline="30000" dirty="0">
                <a:sym typeface="Helvetica Neue"/>
              </a:rPr>
              <a:t>-5</a:t>
            </a:r>
          </a:p>
        </p:txBody>
      </p:sp>
      <p:sp>
        <p:nvSpPr>
          <p:cNvPr id="7" name="ZoneTexte 6">
            <a:extLst>
              <a:ext uri="{FF2B5EF4-FFF2-40B4-BE49-F238E27FC236}">
                <a16:creationId xmlns:a16="http://schemas.microsoft.com/office/drawing/2014/main" id="{35BBFB8E-7D72-3AFD-7997-005D91CE7895}"/>
              </a:ext>
            </a:extLst>
          </p:cNvPr>
          <p:cNvSpPr txBox="1"/>
          <p:nvPr/>
        </p:nvSpPr>
        <p:spPr>
          <a:xfrm>
            <a:off x="-23559" y="3828407"/>
            <a:ext cx="6099716" cy="584775"/>
          </a:xfrm>
          <a:prstGeom prst="rect">
            <a:avLst/>
          </a:prstGeom>
          <a:noFill/>
        </p:spPr>
        <p:txBody>
          <a:bodyPr wrap="square">
            <a:spAutoFit/>
          </a:bodyPr>
          <a:lstStyle/>
          <a:p>
            <a:pPr lvl="1" indent="-285750">
              <a:spcBef>
                <a:spcPts val="300"/>
              </a:spcBef>
              <a:spcAft>
                <a:spcPts val="300"/>
              </a:spcAft>
              <a:buSzPct val="100000"/>
              <a:buFont typeface="Wingdings" pitchFamily="2" charset="2"/>
              <a:buChar char="Ø"/>
              <a:defRPr sz="4000"/>
            </a:pPr>
            <a:r>
              <a:rPr lang="fr-FR" sz="1600" dirty="0">
                <a:ea typeface="ＭＳ Ｐゴシック" charset="0"/>
              </a:rPr>
              <a:t>Variation of fine structure constant </a:t>
            </a:r>
            <a:r>
              <a:rPr lang="fr-FR" sz="1600" dirty="0" err="1">
                <a:ea typeface="ＭＳ Ｐゴシック" charset="0"/>
              </a:rPr>
              <a:t>with</a:t>
            </a:r>
            <a:r>
              <a:rPr lang="fr-FR" sz="1600" dirty="0">
                <a:ea typeface="ＭＳ Ｐゴシック" charset="0"/>
              </a:rPr>
              <a:t> </a:t>
            </a:r>
            <a:r>
              <a:rPr lang="fr-FR" sz="1600" dirty="0" err="1">
                <a:ea typeface="ＭＳ Ｐゴシック" charset="0"/>
              </a:rPr>
              <a:t>gravity</a:t>
            </a:r>
            <a:r>
              <a:rPr lang="fr-FR" sz="1600" dirty="0">
                <a:ea typeface="ＭＳ Ｐゴシック" charset="0"/>
              </a:rPr>
              <a:t> by </a:t>
            </a:r>
            <a:r>
              <a:rPr lang="fr-FR" sz="1600" dirty="0" err="1">
                <a:ea typeface="ＭＳ Ｐゴシック" charset="0"/>
              </a:rPr>
              <a:t>comparison</a:t>
            </a:r>
            <a:r>
              <a:rPr lang="fr-FR" sz="1600" dirty="0">
                <a:ea typeface="ＭＳ Ｐゴシック" charset="0"/>
              </a:rPr>
              <a:t> </a:t>
            </a:r>
            <a:r>
              <a:rPr lang="fr-FR" sz="1600" dirty="0" err="1">
                <a:ea typeface="ＭＳ Ｐゴシック" charset="0"/>
              </a:rPr>
              <a:t>between</a:t>
            </a:r>
            <a:r>
              <a:rPr lang="fr-FR" sz="1600" dirty="0">
                <a:ea typeface="ＭＳ Ｐゴシック" charset="0"/>
              </a:rPr>
              <a:t> </a:t>
            </a:r>
            <a:r>
              <a:rPr lang="fr-FR" sz="1600" dirty="0" err="1">
                <a:ea typeface="ＭＳ Ｐゴシック" charset="0"/>
              </a:rPr>
              <a:t>laboratory</a:t>
            </a:r>
            <a:r>
              <a:rPr lang="fr-FR" sz="1600" dirty="0">
                <a:ea typeface="ＭＳ Ｐゴシック" charset="0"/>
              </a:rPr>
              <a:t> and white </a:t>
            </a:r>
            <a:r>
              <a:rPr lang="fr-FR" sz="1600" dirty="0" err="1">
                <a:ea typeface="ＭＳ Ｐゴシック" charset="0"/>
              </a:rPr>
              <a:t>dwarf</a:t>
            </a:r>
            <a:r>
              <a:rPr lang="fr-FR" sz="1600" dirty="0">
                <a:ea typeface="ＭＳ Ｐゴシック" charset="0"/>
              </a:rPr>
              <a:t> </a:t>
            </a:r>
            <a:r>
              <a:rPr lang="fr-FR" sz="1600" dirty="0" err="1">
                <a:ea typeface="ＭＳ Ｐゴシック" charset="0"/>
              </a:rPr>
              <a:t>wavelengths</a:t>
            </a:r>
            <a:r>
              <a:rPr lang="fr-FR" sz="1600" dirty="0">
                <a:ea typeface="ＭＳ Ｐゴシック" charset="0"/>
              </a:rPr>
              <a:t> of Fe V</a:t>
            </a:r>
          </a:p>
        </p:txBody>
      </p:sp>
      <p:pic>
        <p:nvPicPr>
          <p:cNvPr id="13" name="Image 12">
            <a:extLst>
              <a:ext uri="{FF2B5EF4-FFF2-40B4-BE49-F238E27FC236}">
                <a16:creationId xmlns:a16="http://schemas.microsoft.com/office/drawing/2014/main" id="{42257028-93E2-4B96-2033-5F9BCA43E19D}"/>
              </a:ext>
            </a:extLst>
          </p:cNvPr>
          <p:cNvPicPr>
            <a:picLocks noChangeAspect="1"/>
          </p:cNvPicPr>
          <p:nvPr/>
        </p:nvPicPr>
        <p:blipFill>
          <a:blip r:embed="rId7"/>
          <a:stretch>
            <a:fillRect/>
          </a:stretch>
        </p:blipFill>
        <p:spPr>
          <a:xfrm>
            <a:off x="9002640" y="4511289"/>
            <a:ext cx="2663292" cy="1656000"/>
          </a:xfrm>
          <a:prstGeom prst="rect">
            <a:avLst/>
          </a:prstGeom>
        </p:spPr>
      </p:pic>
      <p:pic>
        <p:nvPicPr>
          <p:cNvPr id="14" name="Image 13" descr="spectre_meudon.jpg">
            <a:extLst>
              <a:ext uri="{FF2B5EF4-FFF2-40B4-BE49-F238E27FC236}">
                <a16:creationId xmlns:a16="http://schemas.microsoft.com/office/drawing/2014/main" id="{6AE8B27F-4AC1-8323-5686-198CE45868B9}"/>
              </a:ext>
            </a:extLst>
          </p:cNvPr>
          <p:cNvPicPr>
            <a:picLocks noChangeAspect="1"/>
          </p:cNvPicPr>
          <p:nvPr/>
        </p:nvPicPr>
        <p:blipFill>
          <a:blip r:embed="rId8" cstate="print"/>
          <a:stretch>
            <a:fillRect/>
          </a:stretch>
        </p:blipFill>
        <p:spPr>
          <a:xfrm>
            <a:off x="5528002" y="5053269"/>
            <a:ext cx="3060000" cy="813338"/>
          </a:xfrm>
          <a:prstGeom prst="rect">
            <a:avLst/>
          </a:prstGeom>
        </p:spPr>
      </p:pic>
      <p:sp>
        <p:nvSpPr>
          <p:cNvPr id="29" name="ZoneTexte 28">
            <a:extLst>
              <a:ext uri="{FF2B5EF4-FFF2-40B4-BE49-F238E27FC236}">
                <a16:creationId xmlns:a16="http://schemas.microsoft.com/office/drawing/2014/main" id="{C910F170-910C-60FB-3708-BC402ADC6DD9}"/>
              </a:ext>
            </a:extLst>
          </p:cNvPr>
          <p:cNvSpPr txBox="1"/>
          <p:nvPr/>
        </p:nvSpPr>
        <p:spPr>
          <a:xfrm>
            <a:off x="5418619" y="4562165"/>
            <a:ext cx="3274294" cy="4206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defTabSz="1219169" hangingPunct="0"/>
            <a:r>
              <a:rPr lang="fr-FR" sz="1200" dirty="0"/>
              <a:t>Section of vacuum </a:t>
            </a:r>
            <a:r>
              <a:rPr lang="fr-FR" sz="1200" dirty="0" err="1"/>
              <a:t>spark</a:t>
            </a:r>
            <a:r>
              <a:rPr lang="fr-FR" sz="1200" dirty="0"/>
              <a:t> </a:t>
            </a:r>
            <a:r>
              <a:rPr lang="fr-FR" sz="1200" dirty="0" err="1"/>
              <a:t>spectrum</a:t>
            </a:r>
            <a:r>
              <a:rPr lang="fr-FR" sz="1200" dirty="0"/>
              <a:t> of</a:t>
            </a:r>
            <a:r>
              <a:rPr lang="fr-FR" sz="1200" dirty="0">
                <a:sym typeface="Helvetica Neue"/>
              </a:rPr>
              <a:t> </a:t>
            </a:r>
            <a:r>
              <a:rPr lang="fr-FR" sz="1200" dirty="0" err="1">
                <a:sym typeface="Helvetica Neue"/>
              </a:rPr>
              <a:t>neodymium</a:t>
            </a:r>
            <a:endParaRPr lang="fr-FR" sz="1200" dirty="0">
              <a:sym typeface="Helvetica Neue"/>
            </a:endParaRPr>
          </a:p>
          <a:p>
            <a:pPr algn="ctr" defTabSz="1219169" hangingPunct="0"/>
            <a:r>
              <a:rPr lang="fr-FR" sz="1200" dirty="0"/>
              <a:t>(370 – 480Å)</a:t>
            </a:r>
            <a:endParaRPr lang="fr-FR" sz="1200" dirty="0">
              <a:sym typeface="Helvetica Neue"/>
            </a:endParaRPr>
          </a:p>
        </p:txBody>
      </p:sp>
      <p:sp>
        <p:nvSpPr>
          <p:cNvPr id="11" name="ZoneTexte 10">
            <a:extLst>
              <a:ext uri="{FF2B5EF4-FFF2-40B4-BE49-F238E27FC236}">
                <a16:creationId xmlns:a16="http://schemas.microsoft.com/office/drawing/2014/main" id="{8407270B-8259-73EA-ED1E-61F5DDA7D020}"/>
              </a:ext>
            </a:extLst>
          </p:cNvPr>
          <p:cNvSpPr txBox="1"/>
          <p:nvPr/>
        </p:nvSpPr>
        <p:spPr>
          <a:xfrm>
            <a:off x="5645462" y="3821932"/>
            <a:ext cx="6177774" cy="584775"/>
          </a:xfrm>
          <a:prstGeom prst="rect">
            <a:avLst/>
          </a:prstGeom>
          <a:noFill/>
        </p:spPr>
        <p:txBody>
          <a:bodyPr wrap="square">
            <a:spAutoFit/>
          </a:bodyPr>
          <a:lstStyle/>
          <a:p>
            <a:pPr lvl="1" indent="-285750">
              <a:spcBef>
                <a:spcPts val="300"/>
              </a:spcBef>
              <a:spcAft>
                <a:spcPts val="300"/>
              </a:spcAft>
              <a:buSzPct val="100000"/>
              <a:buFont typeface="Wingdings" pitchFamily="2" charset="2"/>
              <a:buChar char="Ø"/>
              <a:defRPr sz="4000"/>
            </a:pPr>
            <a:r>
              <a:rPr lang="fr-FR" sz="1600" dirty="0" err="1">
                <a:ea typeface="ＭＳ Ｐゴシック" charset="0"/>
              </a:rPr>
              <a:t>Opacity</a:t>
            </a:r>
            <a:r>
              <a:rPr lang="fr-FR" sz="1600" dirty="0">
                <a:ea typeface="ＭＳ Ｐゴシック" charset="0"/>
              </a:rPr>
              <a:t> of </a:t>
            </a:r>
            <a:r>
              <a:rPr lang="fr-FR" sz="1600" dirty="0" err="1">
                <a:ea typeface="ＭＳ Ｐゴシック" charset="0"/>
              </a:rPr>
              <a:t>kilonovae</a:t>
            </a:r>
            <a:r>
              <a:rPr lang="fr-FR" sz="1600" dirty="0">
                <a:ea typeface="ＭＳ Ｐゴシック" charset="0"/>
              </a:rPr>
              <a:t>: radiative </a:t>
            </a:r>
            <a:r>
              <a:rPr lang="fr-FR" sz="1600" dirty="0" err="1">
                <a:ea typeface="ＭＳ Ｐゴシック" charset="0"/>
              </a:rPr>
              <a:t>properties</a:t>
            </a:r>
            <a:r>
              <a:rPr lang="fr-FR" sz="1600" dirty="0">
                <a:ea typeface="ＭＳ Ｐゴシック" charset="0"/>
              </a:rPr>
              <a:t> of </a:t>
            </a:r>
            <a:r>
              <a:rPr lang="fr-FR" sz="1600" dirty="0" err="1">
                <a:ea typeface="ＭＳ Ｐゴシック" charset="0"/>
              </a:rPr>
              <a:t>ionised</a:t>
            </a:r>
            <a:r>
              <a:rPr lang="fr-FR" sz="1600" dirty="0">
                <a:ea typeface="ＭＳ Ｐゴシック" charset="0"/>
              </a:rPr>
              <a:t> lanthanides, </a:t>
            </a:r>
            <a:r>
              <a:rPr lang="fr-FR" sz="1600" dirty="0"/>
              <a:t> ex: Nd</a:t>
            </a:r>
            <a:r>
              <a:rPr lang="fr-FR" sz="1600" baseline="30000" dirty="0"/>
              <a:t>3+ </a:t>
            </a:r>
            <a:r>
              <a:rPr lang="fr-FR" sz="1600" dirty="0">
                <a:sym typeface="Helvetica Neue"/>
              </a:rPr>
              <a:t>1740 </a:t>
            </a:r>
            <a:r>
              <a:rPr lang="fr-FR" sz="1600" dirty="0" err="1">
                <a:sym typeface="Helvetica Neue"/>
              </a:rPr>
              <a:t>lines</a:t>
            </a:r>
            <a:r>
              <a:rPr lang="fr-FR" sz="1600" dirty="0">
                <a:sym typeface="Helvetica Neue"/>
              </a:rPr>
              <a:t> &amp;</a:t>
            </a:r>
            <a:r>
              <a:rPr lang="fr-FR" sz="1600" dirty="0"/>
              <a:t> 357 </a:t>
            </a:r>
            <a:r>
              <a:rPr lang="fr-FR" sz="1600" dirty="0" err="1"/>
              <a:t>levels</a:t>
            </a:r>
            <a:r>
              <a:rPr lang="fr-FR" sz="1600" dirty="0"/>
              <a:t> </a:t>
            </a:r>
            <a:r>
              <a:rPr lang="fr-FR" sz="1600" dirty="0" err="1"/>
              <a:t>previoulsy</a:t>
            </a:r>
            <a:r>
              <a:rPr lang="fr-FR" sz="1600" dirty="0"/>
              <a:t> </a:t>
            </a:r>
            <a:r>
              <a:rPr lang="fr-FR" sz="1600" dirty="0" err="1"/>
              <a:t>unknown</a:t>
            </a:r>
            <a:r>
              <a:rPr lang="fr-FR" sz="1600" dirty="0"/>
              <a:t> </a:t>
            </a:r>
            <a:endParaRPr lang="en-US" sz="1600" dirty="0"/>
          </a:p>
        </p:txBody>
      </p:sp>
      <p:sp>
        <p:nvSpPr>
          <p:cNvPr id="18" name="ZoneTexte 17">
            <a:extLst>
              <a:ext uri="{FF2B5EF4-FFF2-40B4-BE49-F238E27FC236}">
                <a16:creationId xmlns:a16="http://schemas.microsoft.com/office/drawing/2014/main" id="{D27D1821-EC4F-AB65-2AB2-D2541D2224E5}"/>
              </a:ext>
            </a:extLst>
          </p:cNvPr>
          <p:cNvSpPr txBox="1"/>
          <p:nvPr/>
        </p:nvSpPr>
        <p:spPr>
          <a:xfrm>
            <a:off x="713134" y="719317"/>
            <a:ext cx="10889000" cy="584775"/>
          </a:xfrm>
          <a:prstGeom prst="rect">
            <a:avLst/>
          </a:prstGeom>
          <a:noFill/>
        </p:spPr>
        <p:txBody>
          <a:bodyPr wrap="square">
            <a:spAutoFit/>
          </a:bodyPr>
          <a:lstStyle/>
          <a:p>
            <a:r>
              <a:rPr lang="en-US" sz="1600" dirty="0"/>
              <a:t>High resolution VUV spectrograph </a:t>
            </a:r>
            <a:r>
              <a:rPr lang="en-US" sz="1600" dirty="0" err="1"/>
              <a:t>Meudon</a:t>
            </a:r>
            <a:r>
              <a:rPr lang="en-US" sz="1600" dirty="0"/>
              <a:t>: a unique instrument in Europe for emission studies </a:t>
            </a:r>
          </a:p>
          <a:p>
            <a:r>
              <a:rPr lang="en-US" sz="1600" dirty="0"/>
              <a:t>	</a:t>
            </a:r>
            <a:r>
              <a:rPr lang="fr-FR" sz="1600" dirty="0"/>
              <a:t> →  </a:t>
            </a:r>
            <a:r>
              <a:rPr lang="en-US" sz="1600" dirty="0"/>
              <a:t>moderately charged atomic ions (2</a:t>
            </a:r>
            <a:r>
              <a:rPr lang="en-US" sz="1600" baseline="30000" dirty="0"/>
              <a:t>+</a:t>
            </a:r>
            <a:r>
              <a:rPr lang="en-US" sz="1600" dirty="0"/>
              <a:t> - 5</a:t>
            </a:r>
            <a:r>
              <a:rPr lang="en-US" sz="1600" baseline="30000" dirty="0"/>
              <a:t>+</a:t>
            </a:r>
            <a:r>
              <a:rPr lang="en-US" sz="1600" dirty="0"/>
              <a:t>) (transition metals and rare earths) and small molecules (H</a:t>
            </a:r>
            <a:r>
              <a:rPr lang="en-US" sz="1600" baseline="-25000" dirty="0"/>
              <a:t>2</a:t>
            </a:r>
            <a:r>
              <a:rPr lang="en-US" sz="1600" dirty="0"/>
              <a:t>, D</a:t>
            </a:r>
            <a:r>
              <a:rPr lang="en-US" sz="1600" baseline="-25000" dirty="0"/>
              <a:t>2</a:t>
            </a:r>
            <a:r>
              <a:rPr lang="en-US" sz="1600" dirty="0"/>
              <a:t>, HD, CO…)</a:t>
            </a:r>
            <a:endParaRPr lang="fr-FR" sz="1600" dirty="0">
              <a:cs typeface="Comic Sans MS"/>
            </a:endParaRPr>
          </a:p>
        </p:txBody>
      </p:sp>
      <p:sp>
        <p:nvSpPr>
          <p:cNvPr id="22" name="ZoneTexte 21">
            <a:extLst>
              <a:ext uri="{FF2B5EF4-FFF2-40B4-BE49-F238E27FC236}">
                <a16:creationId xmlns:a16="http://schemas.microsoft.com/office/drawing/2014/main" id="{2FA5D174-A264-C0F5-1260-B6C80FECD660}"/>
              </a:ext>
            </a:extLst>
          </p:cNvPr>
          <p:cNvSpPr txBox="1"/>
          <p:nvPr/>
        </p:nvSpPr>
        <p:spPr>
          <a:xfrm>
            <a:off x="6906434" y="1538582"/>
            <a:ext cx="4968000" cy="1538883"/>
          </a:xfrm>
          <a:prstGeom prst="rect">
            <a:avLst/>
          </a:prstGeom>
          <a:noFill/>
        </p:spPr>
        <p:txBody>
          <a:bodyPr wrap="square">
            <a:spAutoFit/>
          </a:bodyPr>
          <a:lstStyle/>
          <a:p>
            <a:pPr>
              <a:buSzPct val="100000"/>
              <a:defRPr sz="4000"/>
            </a:pPr>
            <a:r>
              <a:rPr lang="fr-FR" sz="1800" dirty="0"/>
              <a:t>→ </a:t>
            </a:r>
            <a:r>
              <a:rPr lang="fr-FR" sz="1800" dirty="0" err="1"/>
              <a:t>Experimental</a:t>
            </a:r>
            <a:r>
              <a:rPr lang="fr-FR" sz="1800" dirty="0"/>
              <a:t> data and </a:t>
            </a:r>
            <a:r>
              <a:rPr lang="fr-FR" sz="1800" dirty="0" err="1"/>
              <a:t>parametric</a:t>
            </a:r>
            <a:r>
              <a:rPr lang="fr-FR" sz="1800" dirty="0"/>
              <a:t> </a:t>
            </a:r>
            <a:r>
              <a:rPr lang="fr-FR" sz="1800" dirty="0" err="1"/>
              <a:t>interpretation</a:t>
            </a:r>
            <a:br>
              <a:rPr lang="fr-FR" sz="1800" dirty="0"/>
            </a:br>
            <a:endParaRPr lang="fr-FR" sz="1800" dirty="0"/>
          </a:p>
          <a:p>
            <a:pPr>
              <a:buSzPct val="100000"/>
              <a:defRPr sz="4000"/>
            </a:pPr>
            <a:r>
              <a:rPr lang="fr-FR" sz="1800" dirty="0"/>
              <a:t>→ </a:t>
            </a:r>
            <a:r>
              <a:rPr lang="fr-FR" sz="1800" b="1" dirty="0">
                <a:latin typeface="Symbol" pitchFamily="2" charset="2"/>
                <a:cs typeface="Symbol" charset="2"/>
              </a:rPr>
              <a:t>l</a:t>
            </a:r>
            <a:r>
              <a:rPr lang="fr-FR" sz="1800" dirty="0">
                <a:latin typeface="Comic Sans MS" panose="030F0902030302020204" pitchFamily="66" charset="0"/>
                <a:cs typeface="Comic Sans MS"/>
              </a:rPr>
              <a:t>, </a:t>
            </a:r>
            <a:r>
              <a:rPr lang="fr-FR" sz="1800" dirty="0" err="1">
                <a:cs typeface="Comic Sans MS"/>
              </a:rPr>
              <a:t>energy</a:t>
            </a:r>
            <a:r>
              <a:rPr lang="fr-FR" sz="1800" dirty="0">
                <a:cs typeface="Comic Sans MS"/>
              </a:rPr>
              <a:t> </a:t>
            </a:r>
            <a:r>
              <a:rPr lang="fr-FR" sz="1800" dirty="0" err="1">
                <a:cs typeface="Comic Sans MS"/>
              </a:rPr>
              <a:t>levels</a:t>
            </a:r>
            <a:r>
              <a:rPr lang="fr-FR" sz="1800" dirty="0">
                <a:cs typeface="Comic Sans MS"/>
              </a:rPr>
              <a:t> E, transition </a:t>
            </a:r>
            <a:r>
              <a:rPr lang="fr-FR" sz="1800" dirty="0" err="1">
                <a:cs typeface="Comic Sans MS"/>
              </a:rPr>
              <a:t>probabilities</a:t>
            </a:r>
            <a:r>
              <a:rPr lang="fr-FR" sz="1800" dirty="0">
                <a:cs typeface="Comic Sans MS"/>
              </a:rPr>
              <a:t> </a:t>
            </a:r>
            <a:r>
              <a:rPr lang="fr-FR" sz="1800" dirty="0" err="1">
                <a:cs typeface="Comic Sans MS"/>
              </a:rPr>
              <a:t>gA</a:t>
            </a:r>
            <a:r>
              <a:rPr lang="fr-FR" sz="1800" dirty="0">
                <a:cs typeface="Comic Sans MS"/>
              </a:rPr>
              <a:t>, log(gf), </a:t>
            </a:r>
            <a:r>
              <a:rPr lang="fr-FR" sz="1800" dirty="0" err="1">
                <a:cs typeface="Comic Sans MS"/>
              </a:rPr>
              <a:t>Landé</a:t>
            </a:r>
            <a:r>
              <a:rPr lang="fr-FR" sz="1800" dirty="0">
                <a:cs typeface="Comic Sans MS"/>
              </a:rPr>
              <a:t> </a:t>
            </a:r>
            <a:r>
              <a:rPr lang="fr-FR" sz="1800" dirty="0" err="1">
                <a:cs typeface="Comic Sans MS"/>
              </a:rPr>
              <a:t>factors</a:t>
            </a:r>
            <a:r>
              <a:rPr lang="fr-FR" sz="1800" dirty="0">
                <a:cs typeface="Comic Sans MS"/>
              </a:rPr>
              <a:t>, </a:t>
            </a:r>
            <a:r>
              <a:rPr lang="fr-FR" sz="1800" dirty="0" err="1">
                <a:latin typeface="Comic Sans MS" panose="030F0902030302020204" pitchFamily="66" charset="0"/>
                <a:cs typeface="Comic Sans MS"/>
              </a:rPr>
              <a:t>g</a:t>
            </a:r>
            <a:r>
              <a:rPr lang="fr-FR" sz="1800" baseline="-25000" dirty="0" err="1">
                <a:latin typeface="Comic Sans MS" panose="030F0902030302020204" pitchFamily="66" charset="0"/>
                <a:cs typeface="Comic Sans MS"/>
              </a:rPr>
              <a:t>Landé</a:t>
            </a:r>
            <a:r>
              <a:rPr lang="fr-FR" dirty="0">
                <a:latin typeface="Comic Sans MS" panose="030F0902030302020204" pitchFamily="66" charset="0"/>
                <a:cs typeface="Comic Sans MS"/>
              </a:rPr>
              <a:t> </a:t>
            </a:r>
          </a:p>
        </p:txBody>
      </p:sp>
      <p:sp>
        <p:nvSpPr>
          <p:cNvPr id="26" name="ZoneTexte 25">
            <a:extLst>
              <a:ext uri="{FF2B5EF4-FFF2-40B4-BE49-F238E27FC236}">
                <a16:creationId xmlns:a16="http://schemas.microsoft.com/office/drawing/2014/main" id="{39A47DBA-0441-F00D-60C5-21419ACF07FF}"/>
              </a:ext>
            </a:extLst>
          </p:cNvPr>
          <p:cNvSpPr txBox="1"/>
          <p:nvPr/>
        </p:nvSpPr>
        <p:spPr>
          <a:xfrm>
            <a:off x="198120" y="3140196"/>
            <a:ext cx="5420971" cy="615553"/>
          </a:xfrm>
          <a:prstGeom prst="rect">
            <a:avLst/>
          </a:prstGeom>
          <a:noFill/>
        </p:spPr>
        <p:txBody>
          <a:bodyPr wrap="none" rtlCol="0">
            <a:spAutoFit/>
          </a:bodyPr>
          <a:lstStyle/>
          <a:p>
            <a:r>
              <a:rPr lang="fr-FR" sz="1800" dirty="0"/>
              <a:t>Applications:</a:t>
            </a:r>
          </a:p>
          <a:p>
            <a:pPr marL="285750" indent="-285750">
              <a:buFont typeface="Wingdings" pitchFamily="2" charset="2"/>
              <a:buChar char="Ø"/>
            </a:pPr>
            <a:r>
              <a:rPr lang="fr-FR" sz="1600" dirty="0" err="1"/>
              <a:t>Stellar</a:t>
            </a:r>
            <a:r>
              <a:rPr lang="fr-FR" sz="1600" dirty="0"/>
              <a:t> </a:t>
            </a:r>
            <a:r>
              <a:rPr lang="fr-FR" sz="1600" dirty="0" err="1"/>
              <a:t>abundances</a:t>
            </a:r>
            <a:r>
              <a:rPr lang="fr-FR" sz="1600" dirty="0"/>
              <a:t> (</a:t>
            </a:r>
            <a:r>
              <a:rPr lang="fr-FR" sz="1600" dirty="0" err="1"/>
              <a:t>Chemically</a:t>
            </a:r>
            <a:r>
              <a:rPr lang="fr-FR" sz="1600" dirty="0"/>
              <a:t> </a:t>
            </a:r>
            <a:r>
              <a:rPr lang="fr-FR" sz="1600" dirty="0" err="1"/>
              <a:t>Peculiar</a:t>
            </a:r>
            <a:r>
              <a:rPr lang="fr-FR" sz="1600" dirty="0"/>
              <a:t>, </a:t>
            </a:r>
            <a:r>
              <a:rPr lang="fr-FR" sz="1600" dirty="0" err="1"/>
              <a:t>supernovae</a:t>
            </a:r>
            <a:r>
              <a:rPr lang="fr-FR" sz="1600" dirty="0"/>
              <a:t>, Sun)</a:t>
            </a:r>
          </a:p>
        </p:txBody>
      </p:sp>
    </p:spTree>
    <p:extLst>
      <p:ext uri="{BB962C8B-B14F-4D97-AF65-F5344CB8AC3E}">
        <p14:creationId xmlns:p14="http://schemas.microsoft.com/office/powerpoint/2010/main" val="388659199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202467" y="186967"/>
            <a:ext cx="9898800" cy="763600"/>
          </a:xfrm>
          <a:prstGeom prst="rect">
            <a:avLst/>
          </a:prstGeom>
        </p:spPr>
        <p:txBody>
          <a:bodyPr spcFirstLastPara="1" vert="horz" wrap="square" lIns="121900" tIns="121900" rIns="121900" bIns="121900" rtlCol="0" anchor="t" anchorCtr="0">
            <a:normAutofit fontScale="90000"/>
          </a:bodyPr>
          <a:lstStyle/>
          <a:p>
            <a:pPr>
              <a:lnSpc>
                <a:spcPct val="115000"/>
              </a:lnSpc>
              <a:buClr>
                <a:schemeClr val="dk1"/>
              </a:buClr>
              <a:buSzPct val="78571"/>
            </a:pPr>
            <a:r>
              <a:rPr lang="en-GB" sz="1867" dirty="0">
                <a:solidFill>
                  <a:schemeClr val="tx1">
                    <a:lumMod val="85000"/>
                  </a:schemeClr>
                </a:solidFill>
              </a:rPr>
              <a:t>Laboratory Astrophysics - Opacities</a:t>
            </a:r>
            <a:endParaRPr sz="1867" dirty="0">
              <a:solidFill>
                <a:schemeClr val="tx1">
                  <a:lumMod val="85000"/>
                </a:schemeClr>
              </a:solidFill>
            </a:endParaRPr>
          </a:p>
          <a:p>
            <a:pPr>
              <a:lnSpc>
                <a:spcPct val="115000"/>
              </a:lnSpc>
            </a:pPr>
            <a:r>
              <a:rPr lang="en-GB" sz="1569" b="0" dirty="0">
                <a:solidFill>
                  <a:schemeClr val="tx1">
                    <a:lumMod val="85000"/>
                  </a:schemeClr>
                </a:solidFill>
              </a:rPr>
              <a:t>Theory (</a:t>
            </a:r>
            <a:r>
              <a:rPr lang="en-GB" sz="1569" b="0" dirty="0" err="1">
                <a:solidFill>
                  <a:schemeClr val="tx1">
                    <a:lumMod val="85000"/>
                  </a:schemeClr>
                </a:solidFill>
              </a:rPr>
              <a:t>Rmatrix</a:t>
            </a:r>
            <a:r>
              <a:rPr lang="en-GB" sz="1569" b="0" dirty="0">
                <a:solidFill>
                  <a:schemeClr val="tx1">
                    <a:lumMod val="85000"/>
                  </a:schemeClr>
                </a:solidFill>
              </a:rPr>
              <a:t>/OP codes) - Experiments (LULI/ILE) - Applications (YREC/CESTAM stellar codes): </a:t>
            </a:r>
            <a:endParaRPr dirty="0">
              <a:solidFill>
                <a:schemeClr val="tx1">
                  <a:lumMod val="85000"/>
                </a:schemeClr>
              </a:solidFill>
            </a:endParaRPr>
          </a:p>
        </p:txBody>
      </p:sp>
      <p:sp>
        <p:nvSpPr>
          <p:cNvPr id="137" name="Google Shape;137;p24"/>
          <p:cNvSpPr txBox="1">
            <a:spLocks noGrp="1"/>
          </p:cNvSpPr>
          <p:nvPr>
            <p:ph type="body" idx="1"/>
          </p:nvPr>
        </p:nvSpPr>
        <p:spPr>
          <a:xfrm>
            <a:off x="111633" y="871333"/>
            <a:ext cx="11904400" cy="622400"/>
          </a:xfrm>
          <a:prstGeom prst="rect">
            <a:avLst/>
          </a:prstGeom>
        </p:spPr>
        <p:txBody>
          <a:bodyPr spcFirstLastPara="1" vert="horz" wrap="square" lIns="121900" tIns="121900" rIns="121900" bIns="121900" rtlCol="0" anchor="t" anchorCtr="0">
            <a:normAutofit fontScale="32500" lnSpcReduction="20000"/>
          </a:bodyPr>
          <a:lstStyle/>
          <a:p>
            <a:pPr marL="0" indent="0" algn="ctr">
              <a:lnSpc>
                <a:spcPct val="150000"/>
              </a:lnSpc>
              <a:buNone/>
            </a:pPr>
            <a:r>
              <a:rPr lang="en-GB" sz="5011" b="1" dirty="0">
                <a:solidFill>
                  <a:schemeClr val="tx1">
                    <a:lumMod val="85000"/>
                  </a:schemeClr>
                </a:solidFill>
              </a:rPr>
              <a:t>F. </a:t>
            </a:r>
            <a:r>
              <a:rPr lang="en-GB" sz="5011" b="1" dirty="0" err="1">
                <a:solidFill>
                  <a:schemeClr val="tx1">
                    <a:lumMod val="85000"/>
                  </a:schemeClr>
                </a:solidFill>
              </a:rPr>
              <a:t>Delahaye</a:t>
            </a:r>
            <a:r>
              <a:rPr lang="en-GB" sz="5011" b="1" dirty="0">
                <a:solidFill>
                  <a:schemeClr val="tx1">
                    <a:lumMod val="85000"/>
                  </a:schemeClr>
                </a:solidFill>
              </a:rPr>
              <a:t> - The Opacity Project </a:t>
            </a:r>
            <a:endParaRPr sz="5011" b="1" dirty="0">
              <a:solidFill>
                <a:schemeClr val="tx1">
                  <a:lumMod val="85000"/>
                </a:schemeClr>
              </a:solidFill>
            </a:endParaRPr>
          </a:p>
          <a:p>
            <a:pPr marL="0" indent="0" algn="ctr">
              <a:buNone/>
            </a:pPr>
            <a:endParaRPr sz="1333" dirty="0">
              <a:solidFill>
                <a:schemeClr val="dk1"/>
              </a:solidFill>
            </a:endParaRPr>
          </a:p>
        </p:txBody>
      </p:sp>
      <p:grpSp>
        <p:nvGrpSpPr>
          <p:cNvPr id="138" name="Google Shape;138;p24"/>
          <p:cNvGrpSpPr/>
          <p:nvPr/>
        </p:nvGrpSpPr>
        <p:grpSpPr>
          <a:xfrm>
            <a:off x="111633" y="4800701"/>
            <a:ext cx="4840899" cy="1807900"/>
            <a:chOff x="83725" y="3676725"/>
            <a:chExt cx="3630674" cy="1355925"/>
          </a:xfrm>
        </p:grpSpPr>
        <p:sp>
          <p:nvSpPr>
            <p:cNvPr id="139" name="Google Shape;139;p24"/>
            <p:cNvSpPr txBox="1"/>
            <p:nvPr/>
          </p:nvSpPr>
          <p:spPr>
            <a:xfrm>
              <a:off x="83725" y="3681450"/>
              <a:ext cx="3630600" cy="1351200"/>
            </a:xfrm>
            <a:prstGeom prst="rect">
              <a:avLst/>
            </a:prstGeom>
            <a:noFill/>
            <a:ln>
              <a:noFill/>
            </a:ln>
          </p:spPr>
          <p:txBody>
            <a:bodyPr spcFirstLastPara="1" wrap="square" lIns="121900" tIns="121900" rIns="121900" bIns="121900" anchor="t" anchorCtr="0">
              <a:noAutofit/>
            </a:bodyPr>
            <a:lstStyle/>
            <a:p>
              <a:r>
                <a:rPr lang="en-GB" sz="1067" b="1"/>
                <a:t>New Opacity</a:t>
              </a:r>
              <a:endParaRPr sz="1067" b="1"/>
            </a:p>
            <a:p>
              <a:r>
                <a:rPr lang="en-GB" sz="1067" b="1"/>
                <a:t>platform: </a:t>
              </a:r>
              <a:endParaRPr sz="1067" b="1"/>
            </a:p>
            <a:p>
              <a:endParaRPr sz="1067"/>
            </a:p>
            <a:p>
              <a:endParaRPr sz="1067"/>
            </a:p>
            <a:p>
              <a:endParaRPr sz="1067"/>
            </a:p>
            <a:p>
              <a:endParaRPr sz="1067"/>
            </a:p>
            <a:p>
              <a:r>
                <a:rPr lang="en-GB" sz="1067"/>
                <a:t>Pulse duration:/Energy:	   1 ps / 60 J		25 fs / 50 J </a:t>
              </a:r>
              <a:endParaRPr sz="1067"/>
            </a:p>
            <a:p>
              <a:endParaRPr sz="267"/>
            </a:p>
            <a:p>
              <a:r>
                <a:rPr lang="en-GB" sz="1067"/>
                <a:t>Intensity (max):		   &gt;10</a:t>
              </a:r>
              <a:r>
                <a:rPr lang="en-GB" sz="1067" baseline="30000"/>
                <a:t>19</a:t>
              </a:r>
              <a:r>
                <a:rPr lang="en-GB" sz="1067"/>
                <a:t> W/cm</a:t>
              </a:r>
              <a:r>
                <a:rPr lang="en-GB" sz="1067" baseline="30000"/>
                <a:t>2</a:t>
              </a:r>
              <a:r>
                <a:rPr lang="en-GB" sz="1067"/>
                <a:t>	              &gt;10</a:t>
              </a:r>
              <a:r>
                <a:rPr lang="en-GB" sz="1067" baseline="30000"/>
                <a:t>21</a:t>
              </a:r>
              <a:r>
                <a:rPr lang="en-GB" sz="1067"/>
                <a:t> W/cm</a:t>
              </a:r>
              <a:r>
                <a:rPr lang="en-GB" sz="1067" baseline="30000"/>
                <a:t>2</a:t>
              </a:r>
              <a:endParaRPr sz="1067" baseline="30000"/>
            </a:p>
            <a:p>
              <a:endParaRPr sz="267" baseline="30000"/>
            </a:p>
            <a:p>
              <a:r>
                <a:rPr lang="en-GB" sz="1067"/>
                <a:t>Shots/day:		       5		     	   100</a:t>
              </a:r>
              <a:endParaRPr sz="1067"/>
            </a:p>
          </p:txBody>
        </p:sp>
        <p:pic>
          <p:nvPicPr>
            <p:cNvPr id="140" name="Google Shape;140;p24"/>
            <p:cNvPicPr preferRelativeResize="0"/>
            <p:nvPr/>
          </p:nvPicPr>
          <p:blipFill>
            <a:blip r:embed="rId3">
              <a:alphaModFix/>
            </a:blip>
            <a:stretch>
              <a:fillRect/>
            </a:stretch>
          </p:blipFill>
          <p:spPr>
            <a:xfrm>
              <a:off x="1136098" y="3676725"/>
              <a:ext cx="2578300" cy="667600"/>
            </a:xfrm>
            <a:prstGeom prst="rect">
              <a:avLst/>
            </a:prstGeom>
            <a:noFill/>
            <a:ln>
              <a:noFill/>
            </a:ln>
          </p:spPr>
        </p:pic>
      </p:grpSp>
      <p:grpSp>
        <p:nvGrpSpPr>
          <p:cNvPr id="141" name="Google Shape;141;p24"/>
          <p:cNvGrpSpPr/>
          <p:nvPr/>
        </p:nvGrpSpPr>
        <p:grpSpPr>
          <a:xfrm>
            <a:off x="4952520" y="4728934"/>
            <a:ext cx="7134325" cy="1873425"/>
            <a:chOff x="3714390" y="3394300"/>
            <a:chExt cx="5350744" cy="1405069"/>
          </a:xfrm>
        </p:grpSpPr>
        <p:grpSp>
          <p:nvGrpSpPr>
            <p:cNvPr id="142" name="Google Shape;142;p24"/>
            <p:cNvGrpSpPr/>
            <p:nvPr/>
          </p:nvGrpSpPr>
          <p:grpSpPr>
            <a:xfrm>
              <a:off x="3714390" y="3448127"/>
              <a:ext cx="5350744" cy="1351242"/>
              <a:chOff x="575700" y="3116350"/>
              <a:chExt cx="6240663" cy="1719576"/>
            </a:xfrm>
          </p:grpSpPr>
          <p:pic>
            <p:nvPicPr>
              <p:cNvPr id="143" name="Google Shape;143;p24"/>
              <p:cNvPicPr preferRelativeResize="0"/>
              <p:nvPr/>
            </p:nvPicPr>
            <p:blipFill>
              <a:blip r:embed="rId4">
                <a:alphaModFix/>
              </a:blip>
              <a:stretch>
                <a:fillRect/>
              </a:stretch>
            </p:blipFill>
            <p:spPr>
              <a:xfrm>
                <a:off x="4977600" y="3116350"/>
                <a:ext cx="1838763" cy="1719576"/>
              </a:xfrm>
              <a:prstGeom prst="rect">
                <a:avLst/>
              </a:prstGeom>
              <a:noFill/>
              <a:ln>
                <a:noFill/>
              </a:ln>
            </p:spPr>
          </p:pic>
          <p:pic>
            <p:nvPicPr>
              <p:cNvPr id="144" name="Google Shape;144;p24"/>
              <p:cNvPicPr preferRelativeResize="0"/>
              <p:nvPr/>
            </p:nvPicPr>
            <p:blipFill>
              <a:blip r:embed="rId5">
                <a:alphaModFix/>
              </a:blip>
              <a:stretch>
                <a:fillRect/>
              </a:stretch>
            </p:blipFill>
            <p:spPr>
              <a:xfrm>
                <a:off x="575700" y="3161249"/>
                <a:ext cx="4676375" cy="1674675"/>
              </a:xfrm>
              <a:prstGeom prst="rect">
                <a:avLst/>
              </a:prstGeom>
              <a:noFill/>
              <a:ln>
                <a:noFill/>
              </a:ln>
            </p:spPr>
          </p:pic>
        </p:grpSp>
        <p:sp>
          <p:nvSpPr>
            <p:cNvPr id="145" name="Google Shape;145;p24"/>
            <p:cNvSpPr txBox="1"/>
            <p:nvPr/>
          </p:nvSpPr>
          <p:spPr>
            <a:xfrm>
              <a:off x="3838450" y="3394300"/>
              <a:ext cx="806100" cy="245700"/>
            </a:xfrm>
            <a:prstGeom prst="rect">
              <a:avLst/>
            </a:prstGeom>
            <a:noFill/>
            <a:ln>
              <a:noFill/>
            </a:ln>
          </p:spPr>
          <p:txBody>
            <a:bodyPr spcFirstLastPara="1" wrap="square" lIns="121900" tIns="121900" rIns="121900" bIns="121900" anchor="t" anchorCtr="0">
              <a:noAutofit/>
            </a:bodyPr>
            <a:lstStyle/>
            <a:p>
              <a:r>
                <a:rPr lang="en-GB" sz="1067" b="1"/>
                <a:t>Diagnostics</a:t>
              </a:r>
              <a:endParaRPr sz="1067" b="1"/>
            </a:p>
          </p:txBody>
        </p:sp>
      </p:grpSp>
      <p:pic>
        <p:nvPicPr>
          <p:cNvPr id="146" name="Google Shape;146;p24"/>
          <p:cNvPicPr preferRelativeResize="0"/>
          <p:nvPr/>
        </p:nvPicPr>
        <p:blipFill>
          <a:blip r:embed="rId6">
            <a:alphaModFix/>
          </a:blip>
          <a:stretch>
            <a:fillRect/>
          </a:stretch>
        </p:blipFill>
        <p:spPr>
          <a:xfrm>
            <a:off x="3679400" y="1656601"/>
            <a:ext cx="5088965" cy="2509935"/>
          </a:xfrm>
          <a:prstGeom prst="rect">
            <a:avLst/>
          </a:prstGeom>
          <a:noFill/>
          <a:ln>
            <a:noFill/>
          </a:ln>
        </p:spPr>
      </p:pic>
      <p:pic>
        <p:nvPicPr>
          <p:cNvPr id="147" name="Google Shape;147;p24"/>
          <p:cNvPicPr preferRelativeResize="0"/>
          <p:nvPr/>
        </p:nvPicPr>
        <p:blipFill>
          <a:blip r:embed="rId7">
            <a:alphaModFix/>
          </a:blip>
          <a:stretch>
            <a:fillRect/>
          </a:stretch>
        </p:blipFill>
        <p:spPr>
          <a:xfrm>
            <a:off x="626001" y="1495934"/>
            <a:ext cx="2859460" cy="2783149"/>
          </a:xfrm>
          <a:prstGeom prst="rect">
            <a:avLst/>
          </a:prstGeom>
          <a:noFill/>
          <a:ln>
            <a:noFill/>
          </a:ln>
        </p:spPr>
      </p:pic>
      <p:sp>
        <p:nvSpPr>
          <p:cNvPr id="148" name="Google Shape;148;p24"/>
          <p:cNvSpPr txBox="1"/>
          <p:nvPr/>
        </p:nvSpPr>
        <p:spPr>
          <a:xfrm>
            <a:off x="10401167" y="6468900"/>
            <a:ext cx="1488400" cy="330000"/>
          </a:xfrm>
          <a:prstGeom prst="rect">
            <a:avLst/>
          </a:prstGeom>
          <a:noFill/>
          <a:ln>
            <a:noFill/>
          </a:ln>
        </p:spPr>
        <p:txBody>
          <a:bodyPr spcFirstLastPara="1" wrap="square" lIns="121900" tIns="121900" rIns="121900" bIns="121900" anchor="t" anchorCtr="0">
            <a:noAutofit/>
          </a:bodyPr>
          <a:lstStyle/>
          <a:p>
            <a:r>
              <a:rPr lang="en-GB" sz="800">
                <a:solidFill>
                  <a:schemeClr val="dk2"/>
                </a:solidFill>
              </a:rPr>
              <a:t>H. Lahmar et al. (in prep)</a:t>
            </a:r>
            <a:endParaRPr sz="800">
              <a:solidFill>
                <a:schemeClr val="dk2"/>
              </a:solidFill>
            </a:endParaRPr>
          </a:p>
        </p:txBody>
      </p:sp>
      <p:sp>
        <p:nvSpPr>
          <p:cNvPr id="149" name="Google Shape;149;p24"/>
          <p:cNvSpPr txBox="1"/>
          <p:nvPr/>
        </p:nvSpPr>
        <p:spPr>
          <a:xfrm>
            <a:off x="9281067" y="3346167"/>
            <a:ext cx="3167600" cy="622400"/>
          </a:xfrm>
          <a:prstGeom prst="rect">
            <a:avLst/>
          </a:prstGeom>
          <a:noFill/>
          <a:ln>
            <a:noFill/>
          </a:ln>
        </p:spPr>
        <p:txBody>
          <a:bodyPr spcFirstLastPara="1" wrap="square" lIns="121900" tIns="121900" rIns="121900" bIns="121900" anchor="t" anchorCtr="0">
            <a:noAutofit/>
          </a:bodyPr>
          <a:lstStyle/>
          <a:p>
            <a:r>
              <a:rPr lang="en-GB" sz="800">
                <a:solidFill>
                  <a:schemeClr val="dk2"/>
                </a:solidFill>
              </a:rPr>
              <a:t>Fe monochromatic opacity with new atomic data from OP compared to SANDIA experiment.</a:t>
            </a:r>
            <a:endParaRPr sz="800">
              <a:solidFill>
                <a:schemeClr val="dk2"/>
              </a:solidFill>
            </a:endParaRPr>
          </a:p>
          <a:p>
            <a:r>
              <a:rPr lang="en-GB" sz="800">
                <a:solidFill>
                  <a:schemeClr val="dk2"/>
                </a:solidFill>
              </a:rPr>
              <a:t> Delahaye et al., mnras 2021</a:t>
            </a:r>
            <a:endParaRPr sz="800">
              <a:solidFill>
                <a:schemeClr val="dk2"/>
              </a:solidFill>
            </a:endParaRPr>
          </a:p>
        </p:txBody>
      </p:sp>
      <p:pic>
        <p:nvPicPr>
          <p:cNvPr id="150" name="Google Shape;150;p24"/>
          <p:cNvPicPr preferRelativeResize="0"/>
          <p:nvPr/>
        </p:nvPicPr>
        <p:blipFill>
          <a:blip r:embed="rId8">
            <a:alphaModFix/>
          </a:blip>
          <a:stretch>
            <a:fillRect/>
          </a:stretch>
        </p:blipFill>
        <p:spPr>
          <a:xfrm>
            <a:off x="8773068" y="1730767"/>
            <a:ext cx="3332401" cy="1729967"/>
          </a:xfrm>
          <a:prstGeom prst="rect">
            <a:avLst/>
          </a:prstGeom>
          <a:noFill/>
          <a:ln>
            <a:noFill/>
          </a:ln>
        </p:spPr>
      </p:pic>
    </p:spTree>
    <p:extLst>
      <p:ext uri="{BB962C8B-B14F-4D97-AF65-F5344CB8AC3E}">
        <p14:creationId xmlns:p14="http://schemas.microsoft.com/office/powerpoint/2010/main" val="165408273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11810</TotalTime>
  <Words>1963</Words>
  <Application>Microsoft Macintosh PowerPoint</Application>
  <PresentationFormat>Grand écran</PresentationFormat>
  <Paragraphs>215</Paragraphs>
  <Slides>16</Slides>
  <Notes>8</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16</vt:i4>
      </vt:variant>
    </vt:vector>
  </HeadingPairs>
  <TitlesOfParts>
    <vt:vector size="26" baseType="lpstr">
      <vt:lpstr>Arial</vt:lpstr>
      <vt:lpstr>Calibri</vt:lpstr>
      <vt:lpstr>Calibri Light</vt:lpstr>
      <vt:lpstr>Comic Sans MS</vt:lpstr>
      <vt:lpstr>Courier New</vt:lpstr>
      <vt:lpstr>Helvetica Neue</vt:lpstr>
      <vt:lpstr>Palatino</vt:lpstr>
      <vt:lpstr>Symbol</vt:lpstr>
      <vt:lpstr>Wingdings</vt:lpstr>
      <vt:lpstr>Thème Office</vt:lpstr>
      <vt:lpstr>Interstellar Medium &amp; Plasmas Atomic and Molecular physics</vt:lpstr>
      <vt:lpstr>Scientific topics</vt:lpstr>
      <vt:lpstr>Methods &amp; Approaches </vt:lpstr>
      <vt:lpstr>Focus : The Meudon PDR model</vt:lpstr>
      <vt:lpstr>Research topics in plasma physics</vt:lpstr>
      <vt:lpstr>Focus : Jet collimation by a large scale magnetic field</vt:lpstr>
      <vt:lpstr>Laboratory Astrophysics Atomic and Molecular physics </vt:lpstr>
      <vt:lpstr>Présentation PowerPoint</vt:lpstr>
      <vt:lpstr>Laboratory Astrophysics - Opacities Theory (Rmatrix/OP codes) - Experiments (LULI/ILE) - Applications (YREC/CESTAM stellar codes): </vt:lpstr>
      <vt:lpstr>Quantum computing for plasma physics</vt:lpstr>
      <vt:lpstr>Molecular clouds</vt:lpstr>
      <vt:lpstr>Cores : from cold prestellar cores to hot cores near massive protostars</vt:lpstr>
      <vt:lpstr>Présentation PowerPoint</vt:lpstr>
      <vt:lpstr>Présentation PowerPoint</vt:lpstr>
      <vt:lpstr>Accretion on Young Stellar Objects, Laboratory Radiative Shocks NLTE 3D radiative transfer post-processing (IRIS) and 3D radiation-magneto-hydrodynamics modelling</vt:lpstr>
      <vt:lpstr>Debris disks &amp; Evolved stars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178</cp:revision>
  <cp:lastPrinted>2023-10-18T08:11:00Z</cp:lastPrinted>
  <dcterms:created xsi:type="dcterms:W3CDTF">2023-10-09T09:48:58Z</dcterms:created>
  <dcterms:modified xsi:type="dcterms:W3CDTF">2024-09-09T12:17:07Z</dcterms:modified>
</cp:coreProperties>
</file>