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4" r:id="rId6"/>
    <p:sldId id="265" r:id="rId7"/>
    <p:sldId id="266" r:id="rId8"/>
    <p:sldId id="267" r:id="rId9"/>
    <p:sldId id="269" r:id="rId10"/>
    <p:sldId id="268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5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C03B-6874-45B2-92E8-72C82F42DD3C}" type="datetimeFigureOut">
              <a:rPr lang="de-DE" smtClean="0"/>
              <a:t>22.11.2023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1301-2868-4A40-B628-DC02826B44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8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C03B-6874-45B2-92E8-72C82F42DD3C}" type="datetimeFigureOut">
              <a:rPr lang="de-DE" smtClean="0"/>
              <a:t>22.11.2023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1301-2868-4A40-B628-DC02826B44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00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C03B-6874-45B2-92E8-72C82F42DD3C}" type="datetimeFigureOut">
              <a:rPr lang="de-DE" smtClean="0"/>
              <a:t>22.11.2023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1301-2868-4A40-B628-DC02826B44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31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C03B-6874-45B2-92E8-72C82F42DD3C}" type="datetimeFigureOut">
              <a:rPr lang="de-DE" smtClean="0"/>
              <a:t>22.11.2023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1301-2868-4A40-B628-DC02826B44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24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C03B-6874-45B2-92E8-72C82F42DD3C}" type="datetimeFigureOut">
              <a:rPr lang="de-DE" smtClean="0"/>
              <a:t>22.11.2023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1301-2868-4A40-B628-DC02826B44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63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C03B-6874-45B2-92E8-72C82F42DD3C}" type="datetimeFigureOut">
              <a:rPr lang="de-DE" smtClean="0"/>
              <a:t>22.11.2023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1301-2868-4A40-B628-DC02826B44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65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C03B-6874-45B2-92E8-72C82F42DD3C}" type="datetimeFigureOut">
              <a:rPr lang="de-DE" smtClean="0"/>
              <a:t>22.11.2023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1301-2868-4A40-B628-DC02826B44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56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C03B-6874-45B2-92E8-72C82F42DD3C}" type="datetimeFigureOut">
              <a:rPr lang="de-DE" smtClean="0"/>
              <a:t>22.11.2023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1301-2868-4A40-B628-DC02826B44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04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C03B-6874-45B2-92E8-72C82F42DD3C}" type="datetimeFigureOut">
              <a:rPr lang="de-DE" smtClean="0"/>
              <a:t>22.11.2023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1301-2868-4A40-B628-DC02826B44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68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C03B-6874-45B2-92E8-72C82F42DD3C}" type="datetimeFigureOut">
              <a:rPr lang="de-DE" smtClean="0"/>
              <a:t>22.11.2023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1301-2868-4A40-B628-DC02826B44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38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C03B-6874-45B2-92E8-72C82F42DD3C}" type="datetimeFigureOut">
              <a:rPr lang="de-DE" smtClean="0"/>
              <a:t>22.11.2023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1301-2868-4A40-B628-DC02826B44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61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C03B-6874-45B2-92E8-72C82F42DD3C}" type="datetimeFigureOut">
              <a:rPr lang="de-DE" smtClean="0"/>
              <a:t>22.11.2023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B1301-2868-4A40-B628-DC02826B44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E03D61-828B-E302-3A2F-C5D93D94D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54780" cy="1325563"/>
          </a:xfrm>
        </p:spPr>
        <p:txBody>
          <a:bodyPr/>
          <a:lstStyle/>
          <a:p>
            <a:r>
              <a:rPr lang="en-GB" dirty="0"/>
              <a:t>Harness Routing</a:t>
            </a:r>
            <a:endParaRPr lang="fr-FR" dirty="0"/>
          </a:p>
        </p:txBody>
      </p:sp>
      <p:pic>
        <p:nvPicPr>
          <p:cNvPr id="6" name="Espace réservé du contenu 5" descr="Une image contenant léger&#10;&#10;Description générée automatiquement">
            <a:extLst>
              <a:ext uri="{FF2B5EF4-FFF2-40B4-BE49-F238E27FC236}">
                <a16:creationId xmlns:a16="http://schemas.microsoft.com/office/drawing/2014/main" id="{ED12C510-7D68-9D81-0160-88A41F96AE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35" y="1829957"/>
            <a:ext cx="5706043" cy="4347006"/>
          </a:xfr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EF050163-322E-B882-7309-73130CD8C2BC}"/>
              </a:ext>
            </a:extLst>
          </p:cNvPr>
          <p:cNvGrpSpPr/>
          <p:nvPr/>
        </p:nvGrpSpPr>
        <p:grpSpPr>
          <a:xfrm>
            <a:off x="6535815" y="1829957"/>
            <a:ext cx="4817985" cy="4347006"/>
            <a:chOff x="6535815" y="1829957"/>
            <a:chExt cx="4817985" cy="4347006"/>
          </a:xfrm>
        </p:grpSpPr>
        <p:pic>
          <p:nvPicPr>
            <p:cNvPr id="10" name="Grafik 2">
              <a:extLst>
                <a:ext uri="{FF2B5EF4-FFF2-40B4-BE49-F238E27FC236}">
                  <a16:creationId xmlns:a16="http://schemas.microsoft.com/office/drawing/2014/main" id="{D60347E8-DDF4-5330-7F86-709241120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5815" y="1829957"/>
              <a:ext cx="4817985" cy="4347006"/>
            </a:xfrm>
            <a:prstGeom prst="rect">
              <a:avLst/>
            </a:prstGeom>
          </p:spPr>
        </p:pic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E90F14B5-ABCD-7544-DDF9-3D7609865A81}"/>
                </a:ext>
              </a:extLst>
            </p:cNvPr>
            <p:cNvSpPr/>
            <p:nvPr/>
          </p:nvSpPr>
          <p:spPr>
            <a:xfrm>
              <a:off x="9730627" y="2659966"/>
              <a:ext cx="506627" cy="4695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FA957D6F-09A6-39E4-3C84-21DCB8910540}"/>
                </a:ext>
              </a:extLst>
            </p:cNvPr>
            <p:cNvSpPr/>
            <p:nvPr/>
          </p:nvSpPr>
          <p:spPr>
            <a:xfrm>
              <a:off x="7965444" y="4812990"/>
              <a:ext cx="506627" cy="4695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F4ED0529-C9AD-3B53-192F-E2466A4A0F1E}"/>
                </a:ext>
              </a:extLst>
            </p:cNvPr>
            <p:cNvSpPr/>
            <p:nvPr/>
          </p:nvSpPr>
          <p:spPr>
            <a:xfrm>
              <a:off x="9706739" y="4789226"/>
              <a:ext cx="506627" cy="4695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607F71C2-F755-DC27-1E3D-8BF4B5DA8ECD}"/>
                </a:ext>
              </a:extLst>
            </p:cNvPr>
            <p:cNvSpPr/>
            <p:nvPr/>
          </p:nvSpPr>
          <p:spPr>
            <a:xfrm>
              <a:off x="7613780" y="2998327"/>
              <a:ext cx="506627" cy="4695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31">
              <a:extLst>
                <a:ext uri="{FF2B5EF4-FFF2-40B4-BE49-F238E27FC236}">
                  <a16:creationId xmlns:a16="http://schemas.microsoft.com/office/drawing/2014/main" id="{95758F0B-E1EE-8D90-8D7D-965D474D42AB}"/>
                </a:ext>
              </a:extLst>
            </p:cNvPr>
            <p:cNvSpPr txBox="1"/>
            <p:nvPr/>
          </p:nvSpPr>
          <p:spPr>
            <a:xfrm>
              <a:off x="7678592" y="3034993"/>
              <a:ext cx="231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</a:t>
              </a:r>
              <a:endParaRPr lang="de-DE" dirty="0"/>
            </a:p>
          </p:txBody>
        </p:sp>
        <p:sp>
          <p:nvSpPr>
            <p:cNvPr id="16" name="Textfeld 32">
              <a:extLst>
                <a:ext uri="{FF2B5EF4-FFF2-40B4-BE49-F238E27FC236}">
                  <a16:creationId xmlns:a16="http://schemas.microsoft.com/office/drawing/2014/main" id="{7B868A35-85A5-5A35-0C5B-AABFB4F17CF0}"/>
                </a:ext>
              </a:extLst>
            </p:cNvPr>
            <p:cNvSpPr txBox="1"/>
            <p:nvPr/>
          </p:nvSpPr>
          <p:spPr>
            <a:xfrm>
              <a:off x="8068030" y="4839338"/>
              <a:ext cx="231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</a:t>
              </a:r>
              <a:endParaRPr lang="de-DE" dirty="0"/>
            </a:p>
          </p:txBody>
        </p:sp>
        <p:sp>
          <p:nvSpPr>
            <p:cNvPr id="17" name="Textfeld 33">
              <a:extLst>
                <a:ext uri="{FF2B5EF4-FFF2-40B4-BE49-F238E27FC236}">
                  <a16:creationId xmlns:a16="http://schemas.microsoft.com/office/drawing/2014/main" id="{13FDFA9C-286F-4B22-33DC-0C9F69D86B8B}"/>
                </a:ext>
              </a:extLst>
            </p:cNvPr>
            <p:cNvSpPr txBox="1"/>
            <p:nvPr/>
          </p:nvSpPr>
          <p:spPr>
            <a:xfrm>
              <a:off x="9808618" y="4839338"/>
              <a:ext cx="231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  <a:endParaRPr lang="de-DE" dirty="0"/>
            </a:p>
          </p:txBody>
        </p:sp>
        <p:sp>
          <p:nvSpPr>
            <p:cNvPr id="18" name="Textfeld 34">
              <a:extLst>
                <a:ext uri="{FF2B5EF4-FFF2-40B4-BE49-F238E27FC236}">
                  <a16:creationId xmlns:a16="http://schemas.microsoft.com/office/drawing/2014/main" id="{12FD837D-31C7-B2ED-9C7D-BC08EF98F1AB}"/>
                </a:ext>
              </a:extLst>
            </p:cNvPr>
            <p:cNvSpPr txBox="1"/>
            <p:nvPr/>
          </p:nvSpPr>
          <p:spPr>
            <a:xfrm>
              <a:off x="9847591" y="2710078"/>
              <a:ext cx="231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</a:t>
              </a:r>
              <a:endParaRPr lang="de-DE" dirty="0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0BEF2365-082F-D3D0-F5CF-55033EF5A9FE}"/>
              </a:ext>
            </a:extLst>
          </p:cNvPr>
          <p:cNvSpPr txBox="1"/>
          <p:nvPr/>
        </p:nvSpPr>
        <p:spPr>
          <a:xfrm>
            <a:off x="4979524" y="424281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DB1E118A-FAA4-671C-3F94-B40CAAD90869}"/>
              </a:ext>
            </a:extLst>
          </p:cNvPr>
          <p:cNvGrpSpPr/>
          <p:nvPr/>
        </p:nvGrpSpPr>
        <p:grpSpPr>
          <a:xfrm>
            <a:off x="3164028" y="5024004"/>
            <a:ext cx="524255" cy="529718"/>
            <a:chOff x="3163353" y="5034933"/>
            <a:chExt cx="524255" cy="529718"/>
          </a:xfrm>
        </p:grpSpPr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3FEE71D7-B2B9-3F6F-E25F-79108CBC1137}"/>
                </a:ext>
              </a:extLst>
            </p:cNvPr>
            <p:cNvCxnSpPr/>
            <p:nvPr/>
          </p:nvCxnSpPr>
          <p:spPr>
            <a:xfrm>
              <a:off x="3170391" y="5122758"/>
              <a:ext cx="360111" cy="6001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8097512E-1A3C-2F2A-C4FB-236B9D3794E6}"/>
                </a:ext>
              </a:extLst>
            </p:cNvPr>
            <p:cNvSpPr/>
            <p:nvPr/>
          </p:nvSpPr>
          <p:spPr>
            <a:xfrm>
              <a:off x="3163353" y="5034933"/>
              <a:ext cx="367149" cy="2356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0CF3BA22-9DE5-B1E2-41D4-200E8E60CEB0}"/>
                </a:ext>
              </a:extLst>
            </p:cNvPr>
            <p:cNvSpPr txBox="1"/>
            <p:nvPr/>
          </p:nvSpPr>
          <p:spPr>
            <a:xfrm>
              <a:off x="3360274" y="5195319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D</a:t>
              </a:r>
            </a:p>
          </p:txBody>
        </p:sp>
      </p:grp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D0D937E6-8007-E47D-5BF8-4E7D25182657}"/>
              </a:ext>
            </a:extLst>
          </p:cNvPr>
          <p:cNvCxnSpPr>
            <a:cxnSpLocks/>
          </p:cNvCxnSpPr>
          <p:nvPr/>
        </p:nvCxnSpPr>
        <p:spPr>
          <a:xfrm flipV="1">
            <a:off x="4933950" y="4103550"/>
            <a:ext cx="100013" cy="2017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>
            <a:extLst>
              <a:ext uri="{FF2B5EF4-FFF2-40B4-BE49-F238E27FC236}">
                <a16:creationId xmlns:a16="http://schemas.microsoft.com/office/drawing/2014/main" id="{E18650D6-5416-F7BE-ED98-71F3D7FC1A71}"/>
              </a:ext>
            </a:extLst>
          </p:cNvPr>
          <p:cNvSpPr/>
          <p:nvPr/>
        </p:nvSpPr>
        <p:spPr>
          <a:xfrm rot="1942737">
            <a:off x="4904641" y="4103550"/>
            <a:ext cx="149765" cy="201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9BD1FDC-FB4E-10E7-1F28-0CA3F2D72299}"/>
              </a:ext>
            </a:extLst>
          </p:cNvPr>
          <p:cNvSpPr txBox="1"/>
          <p:nvPr/>
        </p:nvSpPr>
        <p:spPr>
          <a:xfrm>
            <a:off x="1025233" y="360815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FF3115E4-A2B6-3A5F-E4FB-1E4476F9D495}"/>
              </a:ext>
            </a:extLst>
          </p:cNvPr>
          <p:cNvSpPr/>
          <p:nvPr/>
        </p:nvSpPr>
        <p:spPr>
          <a:xfrm rot="805786">
            <a:off x="1521113" y="3620484"/>
            <a:ext cx="149765" cy="3706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32CFBB6A-3EE3-8679-5522-E4E0D60CD51B}"/>
              </a:ext>
            </a:extLst>
          </p:cNvPr>
          <p:cNvCxnSpPr>
            <a:cxnSpLocks/>
          </p:cNvCxnSpPr>
          <p:nvPr/>
        </p:nvCxnSpPr>
        <p:spPr>
          <a:xfrm flipV="1">
            <a:off x="1543050" y="3618289"/>
            <a:ext cx="102951" cy="3851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A3A25F16-6536-EADE-1D7E-E195DA1F7A63}"/>
              </a:ext>
            </a:extLst>
          </p:cNvPr>
          <p:cNvSpPr txBox="1"/>
          <p:nvPr/>
        </p:nvSpPr>
        <p:spPr>
          <a:xfrm>
            <a:off x="2303063" y="197625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</a:t>
            </a: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6BD7CBCE-4A5F-9CAA-79B0-069B59DF54F5}"/>
              </a:ext>
            </a:extLst>
          </p:cNvPr>
          <p:cNvCxnSpPr>
            <a:stCxn id="56" idx="3"/>
          </p:cNvCxnSpPr>
          <p:nvPr/>
        </p:nvCxnSpPr>
        <p:spPr>
          <a:xfrm>
            <a:off x="2620779" y="2160916"/>
            <a:ext cx="550287" cy="372734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271A157E-207E-AB65-6F7C-C576815FA1DE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1342949" y="3792825"/>
            <a:ext cx="200101" cy="457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42D95B36-A88A-7C5E-E27A-0C3919D8710C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3351121" y="5141838"/>
            <a:ext cx="9828" cy="2272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C91EEC01-5C1A-1665-6828-5E6B3A673786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4979523" y="4204425"/>
            <a:ext cx="1" cy="2230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3">
            <a:extLst>
              <a:ext uri="{FF2B5EF4-FFF2-40B4-BE49-F238E27FC236}">
                <a16:creationId xmlns:a16="http://schemas.microsoft.com/office/drawing/2014/main" id="{124B760E-10ED-B893-1166-AAA0C52145DF}"/>
              </a:ext>
            </a:extLst>
          </p:cNvPr>
          <p:cNvSpPr txBox="1"/>
          <p:nvPr/>
        </p:nvSpPr>
        <p:spPr>
          <a:xfrm>
            <a:off x="6535815" y="538440"/>
            <a:ext cx="413527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On this view, ABCD seem to be labels at the level corresponding to the base of the cryostat body, where cable ducts start. B</a:t>
            </a:r>
            <a:r>
              <a:rPr kumimoji="0" lang="en-GB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ut these labels could be located anywhere along the side of the cryostat. </a:t>
            </a:r>
          </a:p>
        </p:txBody>
      </p:sp>
    </p:spTree>
    <p:extLst>
      <p:ext uri="{BB962C8B-B14F-4D97-AF65-F5344CB8AC3E}">
        <p14:creationId xmlns:p14="http://schemas.microsoft.com/office/powerpoint/2010/main" val="233407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E03D61-828B-E302-3A2F-C5D93D94D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54780" cy="1325563"/>
          </a:xfrm>
        </p:spPr>
        <p:txBody>
          <a:bodyPr/>
          <a:lstStyle/>
          <a:p>
            <a:r>
              <a:rPr lang="en-GB" dirty="0"/>
              <a:t>Harness Routing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BEF2365-082F-D3D0-F5CF-55033EF5A9FE}"/>
              </a:ext>
            </a:extLst>
          </p:cNvPr>
          <p:cNvSpPr txBox="1"/>
          <p:nvPr/>
        </p:nvSpPr>
        <p:spPr>
          <a:xfrm>
            <a:off x="4979524" y="424281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DB1E118A-FAA4-671C-3F94-B40CAAD90869}"/>
              </a:ext>
            </a:extLst>
          </p:cNvPr>
          <p:cNvGrpSpPr/>
          <p:nvPr/>
        </p:nvGrpSpPr>
        <p:grpSpPr>
          <a:xfrm>
            <a:off x="3164028" y="5024004"/>
            <a:ext cx="524255" cy="529718"/>
            <a:chOff x="3163353" y="5034933"/>
            <a:chExt cx="524255" cy="529718"/>
          </a:xfrm>
        </p:grpSpPr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3FEE71D7-B2B9-3F6F-E25F-79108CBC1137}"/>
                </a:ext>
              </a:extLst>
            </p:cNvPr>
            <p:cNvCxnSpPr/>
            <p:nvPr/>
          </p:nvCxnSpPr>
          <p:spPr>
            <a:xfrm>
              <a:off x="3170391" y="5122758"/>
              <a:ext cx="360111" cy="6001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8097512E-1A3C-2F2A-C4FB-236B9D3794E6}"/>
                </a:ext>
              </a:extLst>
            </p:cNvPr>
            <p:cNvSpPr/>
            <p:nvPr/>
          </p:nvSpPr>
          <p:spPr>
            <a:xfrm>
              <a:off x="3163353" y="5034933"/>
              <a:ext cx="367149" cy="2356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0CF3BA22-9DE5-B1E2-41D4-200E8E60CEB0}"/>
                </a:ext>
              </a:extLst>
            </p:cNvPr>
            <p:cNvSpPr txBox="1"/>
            <p:nvPr/>
          </p:nvSpPr>
          <p:spPr>
            <a:xfrm>
              <a:off x="3360274" y="5195319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D</a:t>
              </a:r>
            </a:p>
          </p:txBody>
        </p:sp>
      </p:grp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D0D937E6-8007-E47D-5BF8-4E7D25182657}"/>
              </a:ext>
            </a:extLst>
          </p:cNvPr>
          <p:cNvCxnSpPr>
            <a:cxnSpLocks/>
          </p:cNvCxnSpPr>
          <p:nvPr/>
        </p:nvCxnSpPr>
        <p:spPr>
          <a:xfrm flipV="1">
            <a:off x="4933950" y="4103550"/>
            <a:ext cx="100013" cy="2017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>
            <a:extLst>
              <a:ext uri="{FF2B5EF4-FFF2-40B4-BE49-F238E27FC236}">
                <a16:creationId xmlns:a16="http://schemas.microsoft.com/office/drawing/2014/main" id="{E18650D6-5416-F7BE-ED98-71F3D7FC1A71}"/>
              </a:ext>
            </a:extLst>
          </p:cNvPr>
          <p:cNvSpPr/>
          <p:nvPr/>
        </p:nvSpPr>
        <p:spPr>
          <a:xfrm rot="1942737">
            <a:off x="4904641" y="4103550"/>
            <a:ext cx="149765" cy="201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9BD1FDC-FB4E-10E7-1F28-0CA3F2D72299}"/>
              </a:ext>
            </a:extLst>
          </p:cNvPr>
          <p:cNvSpPr txBox="1"/>
          <p:nvPr/>
        </p:nvSpPr>
        <p:spPr>
          <a:xfrm>
            <a:off x="1025233" y="360815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FF3115E4-A2B6-3A5F-E4FB-1E4476F9D495}"/>
              </a:ext>
            </a:extLst>
          </p:cNvPr>
          <p:cNvSpPr/>
          <p:nvPr/>
        </p:nvSpPr>
        <p:spPr>
          <a:xfrm rot="805786">
            <a:off x="1521113" y="3620484"/>
            <a:ext cx="149765" cy="3706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32CFBB6A-3EE3-8679-5522-E4E0D60CD51B}"/>
              </a:ext>
            </a:extLst>
          </p:cNvPr>
          <p:cNvCxnSpPr>
            <a:cxnSpLocks/>
          </p:cNvCxnSpPr>
          <p:nvPr/>
        </p:nvCxnSpPr>
        <p:spPr>
          <a:xfrm flipV="1">
            <a:off x="1543050" y="3618289"/>
            <a:ext cx="102951" cy="3851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A3A25F16-6536-EADE-1D7E-E195DA1F7A63}"/>
              </a:ext>
            </a:extLst>
          </p:cNvPr>
          <p:cNvSpPr txBox="1"/>
          <p:nvPr/>
        </p:nvSpPr>
        <p:spPr>
          <a:xfrm>
            <a:off x="2303063" y="197625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</a:t>
            </a: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6BD7CBCE-4A5F-9CAA-79B0-069B59DF54F5}"/>
              </a:ext>
            </a:extLst>
          </p:cNvPr>
          <p:cNvCxnSpPr>
            <a:stCxn id="56" idx="3"/>
          </p:cNvCxnSpPr>
          <p:nvPr/>
        </p:nvCxnSpPr>
        <p:spPr>
          <a:xfrm>
            <a:off x="2620779" y="2160916"/>
            <a:ext cx="550287" cy="372734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271A157E-207E-AB65-6F7C-C576815FA1DE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1342949" y="3792825"/>
            <a:ext cx="200101" cy="457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42D95B36-A88A-7C5E-E27A-0C3919D8710C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3351121" y="5141838"/>
            <a:ext cx="9828" cy="2272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C91EEC01-5C1A-1665-6828-5E6B3A673786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4979523" y="4204425"/>
            <a:ext cx="1" cy="2230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3">
            <a:extLst>
              <a:ext uri="{FF2B5EF4-FFF2-40B4-BE49-F238E27FC236}">
                <a16:creationId xmlns:a16="http://schemas.microsoft.com/office/drawing/2014/main" id="{124B760E-10ED-B893-1166-AAA0C52145DF}"/>
              </a:ext>
            </a:extLst>
          </p:cNvPr>
          <p:cNvSpPr txBox="1"/>
          <p:nvPr/>
        </p:nvSpPr>
        <p:spPr>
          <a:xfrm>
            <a:off x="6535815" y="538440"/>
            <a:ext cx="413527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On this view, t</a:t>
            </a:r>
            <a:r>
              <a:rPr kumimoji="0" lang="en-GB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he labels </a:t>
            </a:r>
            <a:r>
              <a:rPr lang="en-GB" sz="1400" dirty="0"/>
              <a:t>A1 A2 B C1 C2 D</a:t>
            </a:r>
            <a:r>
              <a:rPr kumimoji="0" lang="en-GB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are at the level of the ring where the feet of SCAO are fixed</a:t>
            </a:r>
            <a:r>
              <a:rPr lang="en-GB" altLang="fr-FR" sz="1400" dirty="0"/>
              <a:t>.</a:t>
            </a:r>
            <a:endParaRPr kumimoji="0" lang="en-GB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B7ACB84B-0DBE-CE9D-7AE5-BF8CE47740E3}"/>
              </a:ext>
            </a:extLst>
          </p:cNvPr>
          <p:cNvGrpSpPr/>
          <p:nvPr/>
        </p:nvGrpSpPr>
        <p:grpSpPr>
          <a:xfrm>
            <a:off x="6552065" y="1827791"/>
            <a:ext cx="4021530" cy="4351338"/>
            <a:chOff x="254453" y="1690688"/>
            <a:chExt cx="4021530" cy="4351338"/>
          </a:xfrm>
        </p:grpSpPr>
        <p:pic>
          <p:nvPicPr>
            <p:cNvPr id="4" name="Inhaltsplatzhalter 5">
              <a:extLst>
                <a:ext uri="{FF2B5EF4-FFF2-40B4-BE49-F238E27FC236}">
                  <a16:creationId xmlns:a16="http://schemas.microsoft.com/office/drawing/2014/main" id="{807B50A4-8E25-6279-6D1B-DEFEBEAC6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453" y="1690688"/>
              <a:ext cx="4021530" cy="4351338"/>
            </a:xfrm>
            <a:prstGeom prst="rect">
              <a:avLst/>
            </a:prstGeom>
          </p:spPr>
        </p:pic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6A1E8E71-402E-999D-F6D0-C25778C038F7}"/>
                </a:ext>
              </a:extLst>
            </p:cNvPr>
            <p:cNvSpPr/>
            <p:nvPr/>
          </p:nvSpPr>
          <p:spPr>
            <a:xfrm rot="19833372">
              <a:off x="1058273" y="2440559"/>
              <a:ext cx="812685" cy="45807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feld 11">
              <a:extLst>
                <a:ext uri="{FF2B5EF4-FFF2-40B4-BE49-F238E27FC236}">
                  <a16:creationId xmlns:a16="http://schemas.microsoft.com/office/drawing/2014/main" id="{20E0D678-2A9C-3ED4-7A13-F363B35EBADD}"/>
                </a:ext>
              </a:extLst>
            </p:cNvPr>
            <p:cNvSpPr txBox="1"/>
            <p:nvPr/>
          </p:nvSpPr>
          <p:spPr>
            <a:xfrm>
              <a:off x="1270492" y="2575442"/>
              <a:ext cx="524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A1</a:t>
              </a:r>
              <a:endParaRPr lang="de-DE" dirty="0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209034B4-1560-BAD9-81DD-CE1F86C5A656}"/>
                </a:ext>
              </a:extLst>
            </p:cNvPr>
            <p:cNvSpPr/>
            <p:nvPr/>
          </p:nvSpPr>
          <p:spPr>
            <a:xfrm rot="16200000">
              <a:off x="323752" y="3756839"/>
              <a:ext cx="812685" cy="45807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13">
              <a:extLst>
                <a:ext uri="{FF2B5EF4-FFF2-40B4-BE49-F238E27FC236}">
                  <a16:creationId xmlns:a16="http://schemas.microsoft.com/office/drawing/2014/main" id="{E4408707-A997-0BEF-5FDC-2C7B0CDD3CBB}"/>
                </a:ext>
              </a:extLst>
            </p:cNvPr>
            <p:cNvSpPr txBox="1"/>
            <p:nvPr/>
          </p:nvSpPr>
          <p:spPr>
            <a:xfrm>
              <a:off x="627183" y="3791979"/>
              <a:ext cx="459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A2</a:t>
              </a:r>
              <a:endParaRPr lang="de-DE" dirty="0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10456C4C-D481-49BF-3B53-C40B31DE8301}"/>
                </a:ext>
              </a:extLst>
            </p:cNvPr>
            <p:cNvSpPr/>
            <p:nvPr/>
          </p:nvSpPr>
          <p:spPr>
            <a:xfrm rot="1713540">
              <a:off x="1058324" y="5051125"/>
              <a:ext cx="812685" cy="45807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15">
              <a:extLst>
                <a:ext uri="{FF2B5EF4-FFF2-40B4-BE49-F238E27FC236}">
                  <a16:creationId xmlns:a16="http://schemas.microsoft.com/office/drawing/2014/main" id="{A5B78AF9-CC5C-7C22-3200-8752EE0BDD3D}"/>
                </a:ext>
              </a:extLst>
            </p:cNvPr>
            <p:cNvSpPr txBox="1"/>
            <p:nvPr/>
          </p:nvSpPr>
          <p:spPr>
            <a:xfrm>
              <a:off x="1348934" y="4982584"/>
              <a:ext cx="231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</a:t>
              </a:r>
              <a:endParaRPr lang="de-DE" dirty="0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540815D3-A9B4-A39F-DEB6-0CF9ECF34668}"/>
                </a:ext>
              </a:extLst>
            </p:cNvPr>
            <p:cNvSpPr/>
            <p:nvPr/>
          </p:nvSpPr>
          <p:spPr>
            <a:xfrm rot="19336715">
              <a:off x="2577023" y="5098952"/>
              <a:ext cx="812685" cy="45807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17">
              <a:extLst>
                <a:ext uri="{FF2B5EF4-FFF2-40B4-BE49-F238E27FC236}">
                  <a16:creationId xmlns:a16="http://schemas.microsoft.com/office/drawing/2014/main" id="{6809DF56-B9A0-36BB-224D-01DECADB6BD3}"/>
                </a:ext>
              </a:extLst>
            </p:cNvPr>
            <p:cNvSpPr txBox="1"/>
            <p:nvPr/>
          </p:nvSpPr>
          <p:spPr>
            <a:xfrm>
              <a:off x="2764632" y="4998835"/>
              <a:ext cx="502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C2</a:t>
              </a:r>
              <a:endParaRPr lang="de-DE" dirty="0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40A89D34-12BB-9C68-E722-4889F54FF04E}"/>
                </a:ext>
              </a:extLst>
            </p:cNvPr>
            <p:cNvSpPr/>
            <p:nvPr/>
          </p:nvSpPr>
          <p:spPr>
            <a:xfrm rot="16002351">
              <a:off x="3306532" y="3779427"/>
              <a:ext cx="812685" cy="45807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19">
              <a:extLst>
                <a:ext uri="{FF2B5EF4-FFF2-40B4-BE49-F238E27FC236}">
                  <a16:creationId xmlns:a16="http://schemas.microsoft.com/office/drawing/2014/main" id="{C4CAAC77-4BE6-375C-4AC3-D5D658D6B262}"/>
                </a:ext>
              </a:extLst>
            </p:cNvPr>
            <p:cNvSpPr txBox="1"/>
            <p:nvPr/>
          </p:nvSpPr>
          <p:spPr>
            <a:xfrm>
              <a:off x="3411659" y="3791979"/>
              <a:ext cx="428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C1</a:t>
              </a:r>
              <a:endParaRPr lang="de-DE" dirty="0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E22F4BDA-7DE8-4010-3AD8-3432EA753CAF}"/>
                </a:ext>
              </a:extLst>
            </p:cNvPr>
            <p:cNvSpPr/>
            <p:nvPr/>
          </p:nvSpPr>
          <p:spPr>
            <a:xfrm rot="1713540">
              <a:off x="2581873" y="2408577"/>
              <a:ext cx="812685" cy="45807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1">
              <a:extLst>
                <a:ext uri="{FF2B5EF4-FFF2-40B4-BE49-F238E27FC236}">
                  <a16:creationId xmlns:a16="http://schemas.microsoft.com/office/drawing/2014/main" id="{42CECB7D-8F95-AF32-D628-C3920AB4BE73}"/>
                </a:ext>
              </a:extLst>
            </p:cNvPr>
            <p:cNvSpPr txBox="1"/>
            <p:nvPr/>
          </p:nvSpPr>
          <p:spPr>
            <a:xfrm>
              <a:off x="2764633" y="2596009"/>
              <a:ext cx="356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</a:t>
              </a:r>
              <a:endParaRPr lang="de-DE" dirty="0"/>
            </a:p>
          </p:txBody>
        </p:sp>
      </p:grpSp>
      <p:sp>
        <p:nvSpPr>
          <p:cNvPr id="37" name="Espace réservé du contenu 36">
            <a:extLst>
              <a:ext uri="{FF2B5EF4-FFF2-40B4-BE49-F238E27FC236}">
                <a16:creationId xmlns:a16="http://schemas.microsoft.com/office/drawing/2014/main" id="{38A2C35F-486A-C6A2-4A13-CF0102E9EB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9" name="Image 38" descr="Une image contenant capture d’écran, cercle&#10;&#10;Description générée automatiquement">
            <a:extLst>
              <a:ext uri="{FF2B5EF4-FFF2-40B4-BE49-F238E27FC236}">
                <a16:creationId xmlns:a16="http://schemas.microsoft.com/office/drawing/2014/main" id="{F80B60B5-B9B1-88DE-DE4A-4AD6870EB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7" y="1824702"/>
            <a:ext cx="6263929" cy="4357516"/>
          </a:xfrm>
          <a:prstGeom prst="rect">
            <a:avLst/>
          </a:prstGeom>
        </p:spPr>
      </p:pic>
      <p:sp>
        <p:nvSpPr>
          <p:cNvPr id="40" name="Ellipse 39">
            <a:extLst>
              <a:ext uri="{FF2B5EF4-FFF2-40B4-BE49-F238E27FC236}">
                <a16:creationId xmlns:a16="http://schemas.microsoft.com/office/drawing/2014/main" id="{304D687B-0F9F-AFA6-0C81-8D21B10FC3F4}"/>
              </a:ext>
            </a:extLst>
          </p:cNvPr>
          <p:cNvSpPr/>
          <p:nvPr/>
        </p:nvSpPr>
        <p:spPr>
          <a:xfrm>
            <a:off x="2202780" y="4103550"/>
            <a:ext cx="812685" cy="458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15">
            <a:extLst>
              <a:ext uri="{FF2B5EF4-FFF2-40B4-BE49-F238E27FC236}">
                <a16:creationId xmlns:a16="http://schemas.microsoft.com/office/drawing/2014/main" id="{AB798F7A-14FE-2800-049E-45F927BB46D9}"/>
              </a:ext>
            </a:extLst>
          </p:cNvPr>
          <p:cNvSpPr txBox="1"/>
          <p:nvPr/>
        </p:nvSpPr>
        <p:spPr>
          <a:xfrm>
            <a:off x="2493390" y="4035009"/>
            <a:ext cx="23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endParaRPr lang="de-DE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476E31B3-E393-62B6-0F48-1F3E62C0DD49}"/>
              </a:ext>
            </a:extLst>
          </p:cNvPr>
          <p:cNvSpPr/>
          <p:nvPr/>
        </p:nvSpPr>
        <p:spPr>
          <a:xfrm rot="18844944">
            <a:off x="3326232" y="3420318"/>
            <a:ext cx="812685" cy="458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17">
            <a:extLst>
              <a:ext uri="{FF2B5EF4-FFF2-40B4-BE49-F238E27FC236}">
                <a16:creationId xmlns:a16="http://schemas.microsoft.com/office/drawing/2014/main" id="{7EBEA76A-C1D2-EF91-8D50-0107E233AF9B}"/>
              </a:ext>
            </a:extLst>
          </p:cNvPr>
          <p:cNvSpPr txBox="1"/>
          <p:nvPr/>
        </p:nvSpPr>
        <p:spPr>
          <a:xfrm rot="21108229">
            <a:off x="3513841" y="3320201"/>
            <a:ext cx="50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C2</a:t>
            </a:r>
            <a:endParaRPr lang="de-DE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4E1FB91C-2E80-43E3-A636-7CCD518D7E0B}"/>
              </a:ext>
            </a:extLst>
          </p:cNvPr>
          <p:cNvSpPr/>
          <p:nvPr/>
        </p:nvSpPr>
        <p:spPr>
          <a:xfrm rot="12873537">
            <a:off x="3237422" y="2314881"/>
            <a:ext cx="812685" cy="458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19">
            <a:extLst>
              <a:ext uri="{FF2B5EF4-FFF2-40B4-BE49-F238E27FC236}">
                <a16:creationId xmlns:a16="http://schemas.microsoft.com/office/drawing/2014/main" id="{200C691E-B652-318D-C471-13AF7CB5D62D}"/>
              </a:ext>
            </a:extLst>
          </p:cNvPr>
          <p:cNvSpPr txBox="1"/>
          <p:nvPr/>
        </p:nvSpPr>
        <p:spPr>
          <a:xfrm>
            <a:off x="3231336" y="2449199"/>
            <a:ext cx="52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C1</a:t>
            </a:r>
            <a:endParaRPr lang="de-DE" dirty="0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41316E30-C155-F11F-9C06-4E80739919B2}"/>
              </a:ext>
            </a:extLst>
          </p:cNvPr>
          <p:cNvSpPr/>
          <p:nvPr/>
        </p:nvSpPr>
        <p:spPr>
          <a:xfrm rot="20830719">
            <a:off x="1842579" y="1881192"/>
            <a:ext cx="812685" cy="458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 dirty="0"/>
          </a:p>
        </p:txBody>
      </p:sp>
      <p:sp>
        <p:nvSpPr>
          <p:cNvPr id="50" name="Textfeld 21">
            <a:extLst>
              <a:ext uri="{FF2B5EF4-FFF2-40B4-BE49-F238E27FC236}">
                <a16:creationId xmlns:a16="http://schemas.microsoft.com/office/drawing/2014/main" id="{8794FEFB-0770-6130-D617-26D8EE63936A}"/>
              </a:ext>
            </a:extLst>
          </p:cNvPr>
          <p:cNvSpPr txBox="1"/>
          <p:nvPr/>
        </p:nvSpPr>
        <p:spPr>
          <a:xfrm>
            <a:off x="2025339" y="2068624"/>
            <a:ext cx="35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  <a:endParaRPr lang="de-DE" dirty="0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71F8D2AC-F020-E460-6A4C-16EB734BC8F5}"/>
              </a:ext>
            </a:extLst>
          </p:cNvPr>
          <p:cNvSpPr/>
          <p:nvPr/>
        </p:nvSpPr>
        <p:spPr>
          <a:xfrm rot="18249043">
            <a:off x="641155" y="2643312"/>
            <a:ext cx="812685" cy="458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extfeld 11">
            <a:extLst>
              <a:ext uri="{FF2B5EF4-FFF2-40B4-BE49-F238E27FC236}">
                <a16:creationId xmlns:a16="http://schemas.microsoft.com/office/drawing/2014/main" id="{90A08427-78AD-5C21-D039-808C10DA4373}"/>
              </a:ext>
            </a:extLst>
          </p:cNvPr>
          <p:cNvSpPr txBox="1"/>
          <p:nvPr/>
        </p:nvSpPr>
        <p:spPr>
          <a:xfrm>
            <a:off x="950290" y="2652761"/>
            <a:ext cx="52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A1</a:t>
            </a:r>
            <a:endParaRPr lang="de-DE" dirty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A0E757C-0268-181D-55C3-7C74EF575761}"/>
              </a:ext>
            </a:extLst>
          </p:cNvPr>
          <p:cNvSpPr/>
          <p:nvPr/>
        </p:nvSpPr>
        <p:spPr>
          <a:xfrm rot="12997107">
            <a:off x="907356" y="3700044"/>
            <a:ext cx="812685" cy="458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Textfeld 13">
            <a:extLst>
              <a:ext uri="{FF2B5EF4-FFF2-40B4-BE49-F238E27FC236}">
                <a16:creationId xmlns:a16="http://schemas.microsoft.com/office/drawing/2014/main" id="{6332F6EE-1D98-C6AA-9A7C-DEAFD6D4BE2F}"/>
              </a:ext>
            </a:extLst>
          </p:cNvPr>
          <p:cNvSpPr txBox="1"/>
          <p:nvPr/>
        </p:nvSpPr>
        <p:spPr>
          <a:xfrm>
            <a:off x="1244770" y="3720151"/>
            <a:ext cx="45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414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0BEF2365-082F-D3D0-F5CF-55033EF5A9FE}"/>
              </a:ext>
            </a:extLst>
          </p:cNvPr>
          <p:cNvSpPr txBox="1"/>
          <p:nvPr/>
        </p:nvSpPr>
        <p:spPr>
          <a:xfrm>
            <a:off x="4979524" y="424281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D0D937E6-8007-E47D-5BF8-4E7D25182657}"/>
              </a:ext>
            </a:extLst>
          </p:cNvPr>
          <p:cNvCxnSpPr>
            <a:cxnSpLocks/>
          </p:cNvCxnSpPr>
          <p:nvPr/>
        </p:nvCxnSpPr>
        <p:spPr>
          <a:xfrm flipV="1">
            <a:off x="4933950" y="4103550"/>
            <a:ext cx="100013" cy="2017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>
            <a:extLst>
              <a:ext uri="{FF2B5EF4-FFF2-40B4-BE49-F238E27FC236}">
                <a16:creationId xmlns:a16="http://schemas.microsoft.com/office/drawing/2014/main" id="{E18650D6-5416-F7BE-ED98-71F3D7FC1A71}"/>
              </a:ext>
            </a:extLst>
          </p:cNvPr>
          <p:cNvSpPr/>
          <p:nvPr/>
        </p:nvSpPr>
        <p:spPr>
          <a:xfrm rot="1942737">
            <a:off x="4904641" y="4103550"/>
            <a:ext cx="149765" cy="201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C91EEC01-5C1A-1665-6828-5E6B3A673786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4979523" y="4204425"/>
            <a:ext cx="1" cy="2230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3">
            <a:extLst>
              <a:ext uri="{FF2B5EF4-FFF2-40B4-BE49-F238E27FC236}">
                <a16:creationId xmlns:a16="http://schemas.microsoft.com/office/drawing/2014/main" id="{124B760E-10ED-B893-1166-AAA0C52145DF}"/>
              </a:ext>
            </a:extLst>
          </p:cNvPr>
          <p:cNvSpPr txBox="1"/>
          <p:nvPr/>
        </p:nvSpPr>
        <p:spPr>
          <a:xfrm>
            <a:off x="6535815" y="538440"/>
            <a:ext cx="413527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A1 A2 B C1 C2 D are labels at this level for the top of </a:t>
            </a:r>
            <a:r>
              <a:rPr lang="en-GB" dirty="0" err="1"/>
              <a:t>crystat</a:t>
            </a:r>
            <a:r>
              <a:rPr lang="en-GB" dirty="0"/>
              <a:t> ring, where SCAO feet starts</a:t>
            </a:r>
            <a:endParaRPr lang="de-DE" dirty="0"/>
          </a:p>
        </p:txBody>
      </p:sp>
      <p:pic>
        <p:nvPicPr>
          <p:cNvPr id="6" name="Image 5" descr="Une image contenant Modèle réduit&#10;&#10;Description générée automatiquement">
            <a:extLst>
              <a:ext uri="{FF2B5EF4-FFF2-40B4-BE49-F238E27FC236}">
                <a16:creationId xmlns:a16="http://schemas.microsoft.com/office/drawing/2014/main" id="{69283DCD-D96D-6B69-D9A9-43421586E2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04" y="0"/>
            <a:ext cx="7614851" cy="6858000"/>
          </a:xfrm>
          <a:prstGeom prst="rect">
            <a:avLst/>
          </a:prstGeom>
        </p:spPr>
      </p:pic>
      <p:sp>
        <p:nvSpPr>
          <p:cNvPr id="53" name="Textfeld 11">
            <a:extLst>
              <a:ext uri="{FF2B5EF4-FFF2-40B4-BE49-F238E27FC236}">
                <a16:creationId xmlns:a16="http://schemas.microsoft.com/office/drawing/2014/main" id="{90A08427-78AD-5C21-D039-808C10DA4373}"/>
              </a:ext>
            </a:extLst>
          </p:cNvPr>
          <p:cNvSpPr txBox="1"/>
          <p:nvPr/>
        </p:nvSpPr>
        <p:spPr>
          <a:xfrm>
            <a:off x="4477708" y="2244773"/>
            <a:ext cx="52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A1</a:t>
            </a:r>
            <a:endParaRPr lang="de-DE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9BD1FDC-FB4E-10E7-1F28-0CA3F2D72299}"/>
              </a:ext>
            </a:extLst>
          </p:cNvPr>
          <p:cNvSpPr txBox="1"/>
          <p:nvPr/>
        </p:nvSpPr>
        <p:spPr>
          <a:xfrm>
            <a:off x="4285638" y="401975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A3A25F16-6536-EADE-1D7E-E195DA1F7A63}"/>
              </a:ext>
            </a:extLst>
          </p:cNvPr>
          <p:cNvSpPr txBox="1"/>
          <p:nvPr/>
        </p:nvSpPr>
        <p:spPr>
          <a:xfrm>
            <a:off x="4661807" y="159835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6BD7CBCE-4A5F-9CAA-79B0-069B59DF54F5}"/>
              </a:ext>
            </a:extLst>
          </p:cNvPr>
          <p:cNvCxnSpPr>
            <a:cxnSpLocks/>
          </p:cNvCxnSpPr>
          <p:nvPr/>
        </p:nvCxnSpPr>
        <p:spPr>
          <a:xfrm>
            <a:off x="4858429" y="2400236"/>
            <a:ext cx="492799" cy="76386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271A157E-207E-AB65-6F7C-C576815FA1DE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4603354" y="4204425"/>
            <a:ext cx="980896" cy="2230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15">
            <a:extLst>
              <a:ext uri="{FF2B5EF4-FFF2-40B4-BE49-F238E27FC236}">
                <a16:creationId xmlns:a16="http://schemas.microsoft.com/office/drawing/2014/main" id="{AB798F7A-14FE-2800-049E-45F927BB46D9}"/>
              </a:ext>
            </a:extLst>
          </p:cNvPr>
          <p:cNvSpPr txBox="1"/>
          <p:nvPr/>
        </p:nvSpPr>
        <p:spPr>
          <a:xfrm>
            <a:off x="9562099" y="3469243"/>
            <a:ext cx="23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5" name="Textfeld 17">
            <a:extLst>
              <a:ext uri="{FF2B5EF4-FFF2-40B4-BE49-F238E27FC236}">
                <a16:creationId xmlns:a16="http://schemas.microsoft.com/office/drawing/2014/main" id="{7EBEA76A-C1D2-EF91-8D50-0107E233AF9B}"/>
              </a:ext>
            </a:extLst>
          </p:cNvPr>
          <p:cNvSpPr txBox="1"/>
          <p:nvPr/>
        </p:nvSpPr>
        <p:spPr>
          <a:xfrm>
            <a:off x="9571221" y="1976250"/>
            <a:ext cx="50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C1</a:t>
            </a:r>
            <a:endParaRPr lang="de-DE" dirty="0"/>
          </a:p>
        </p:txBody>
      </p:sp>
      <p:sp>
        <p:nvSpPr>
          <p:cNvPr id="48" name="Textfeld 19">
            <a:extLst>
              <a:ext uri="{FF2B5EF4-FFF2-40B4-BE49-F238E27FC236}">
                <a16:creationId xmlns:a16="http://schemas.microsoft.com/office/drawing/2014/main" id="{200C691E-B652-318D-C471-13AF7CB5D62D}"/>
              </a:ext>
            </a:extLst>
          </p:cNvPr>
          <p:cNvSpPr txBox="1"/>
          <p:nvPr/>
        </p:nvSpPr>
        <p:spPr>
          <a:xfrm>
            <a:off x="9562098" y="2868053"/>
            <a:ext cx="52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C2</a:t>
            </a:r>
            <a:endParaRPr lang="de-DE" dirty="0"/>
          </a:p>
        </p:txBody>
      </p:sp>
      <p:sp>
        <p:nvSpPr>
          <p:cNvPr id="50" name="Textfeld 21">
            <a:extLst>
              <a:ext uri="{FF2B5EF4-FFF2-40B4-BE49-F238E27FC236}">
                <a16:creationId xmlns:a16="http://schemas.microsoft.com/office/drawing/2014/main" id="{8794FEFB-0770-6130-D617-26D8EE63936A}"/>
              </a:ext>
            </a:extLst>
          </p:cNvPr>
          <p:cNvSpPr txBox="1"/>
          <p:nvPr/>
        </p:nvSpPr>
        <p:spPr>
          <a:xfrm>
            <a:off x="3388379" y="2800820"/>
            <a:ext cx="35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B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55" name="Textfeld 13">
            <a:extLst>
              <a:ext uri="{FF2B5EF4-FFF2-40B4-BE49-F238E27FC236}">
                <a16:creationId xmlns:a16="http://schemas.microsoft.com/office/drawing/2014/main" id="{6332F6EE-1D98-C6AA-9A7C-DEAFD6D4BE2F}"/>
              </a:ext>
            </a:extLst>
          </p:cNvPr>
          <p:cNvSpPr txBox="1"/>
          <p:nvPr/>
        </p:nvSpPr>
        <p:spPr>
          <a:xfrm>
            <a:off x="4280211" y="3237385"/>
            <a:ext cx="45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</a:t>
            </a:r>
            <a:endParaRPr lang="de-DE" dirty="0"/>
          </a:p>
        </p:txBody>
      </p:sp>
      <p:sp>
        <p:nvSpPr>
          <p:cNvPr id="10" name="Textfeld 15">
            <a:extLst>
              <a:ext uri="{FF2B5EF4-FFF2-40B4-BE49-F238E27FC236}">
                <a16:creationId xmlns:a16="http://schemas.microsoft.com/office/drawing/2014/main" id="{075C80CA-C396-8A39-8FB7-423F9AE74E5B}"/>
              </a:ext>
            </a:extLst>
          </p:cNvPr>
          <p:cNvSpPr txBox="1"/>
          <p:nvPr/>
        </p:nvSpPr>
        <p:spPr>
          <a:xfrm>
            <a:off x="9562098" y="4302292"/>
            <a:ext cx="23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D</a:t>
            </a:r>
            <a:endParaRPr lang="de-DE" dirty="0">
              <a:solidFill>
                <a:srgbClr val="00B050"/>
              </a:solidFill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4605390-A7EE-5917-40C8-099F128838B0}"/>
              </a:ext>
            </a:extLst>
          </p:cNvPr>
          <p:cNvCxnSpPr>
            <a:cxnSpLocks/>
          </p:cNvCxnSpPr>
          <p:nvPr/>
        </p:nvCxnSpPr>
        <p:spPr>
          <a:xfrm>
            <a:off x="4716247" y="3495924"/>
            <a:ext cx="96098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A2BBC71-6540-D35B-4FF5-D4BAB76B163B}"/>
              </a:ext>
            </a:extLst>
          </p:cNvPr>
          <p:cNvCxnSpPr>
            <a:cxnSpLocks/>
          </p:cNvCxnSpPr>
          <p:nvPr/>
        </p:nvCxnSpPr>
        <p:spPr>
          <a:xfrm flipV="1">
            <a:off x="4933950" y="1793529"/>
            <a:ext cx="1800805" cy="12209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36CD702E-8624-D4D8-B533-6C137FC9A8DD}"/>
              </a:ext>
            </a:extLst>
          </p:cNvPr>
          <p:cNvCxnSpPr>
            <a:cxnSpLocks/>
          </p:cNvCxnSpPr>
          <p:nvPr/>
        </p:nvCxnSpPr>
        <p:spPr>
          <a:xfrm>
            <a:off x="3663339" y="2983727"/>
            <a:ext cx="3349711" cy="445273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6FC87186-D09F-1027-7C79-3EF01F13933C}"/>
              </a:ext>
            </a:extLst>
          </p:cNvPr>
          <p:cNvCxnSpPr>
            <a:cxnSpLocks/>
          </p:cNvCxnSpPr>
          <p:nvPr/>
        </p:nvCxnSpPr>
        <p:spPr>
          <a:xfrm flipH="1" flipV="1">
            <a:off x="8229600" y="1925487"/>
            <a:ext cx="1317612" cy="256737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5B37209D-8E30-7485-BE60-8B75A3788141}"/>
              </a:ext>
            </a:extLst>
          </p:cNvPr>
          <p:cNvCxnSpPr>
            <a:cxnSpLocks/>
          </p:cNvCxnSpPr>
          <p:nvPr/>
        </p:nvCxnSpPr>
        <p:spPr>
          <a:xfrm flipH="1" flipV="1">
            <a:off x="8603454" y="3052719"/>
            <a:ext cx="967767" cy="66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C245CFBE-E110-9DA2-EE1C-2843AF54EE51}"/>
              </a:ext>
            </a:extLst>
          </p:cNvPr>
          <p:cNvCxnSpPr>
            <a:cxnSpLocks/>
          </p:cNvCxnSpPr>
          <p:nvPr/>
        </p:nvCxnSpPr>
        <p:spPr>
          <a:xfrm flipH="1">
            <a:off x="7529885" y="3668487"/>
            <a:ext cx="2017327" cy="1083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FCF9AC85-1DCD-A63B-D783-526789EE5784}"/>
              </a:ext>
            </a:extLst>
          </p:cNvPr>
          <p:cNvCxnSpPr>
            <a:cxnSpLocks/>
          </p:cNvCxnSpPr>
          <p:nvPr/>
        </p:nvCxnSpPr>
        <p:spPr>
          <a:xfrm flipH="1">
            <a:off x="7235687" y="4477682"/>
            <a:ext cx="2357312" cy="6827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3">
            <a:extLst>
              <a:ext uri="{FF2B5EF4-FFF2-40B4-BE49-F238E27FC236}">
                <a16:creationId xmlns:a16="http://schemas.microsoft.com/office/drawing/2014/main" id="{0CD372E4-D28E-1CC6-B72C-3832A55440F9}"/>
              </a:ext>
            </a:extLst>
          </p:cNvPr>
          <p:cNvSpPr txBox="1"/>
          <p:nvPr/>
        </p:nvSpPr>
        <p:spPr>
          <a:xfrm>
            <a:off x="364742" y="1654014"/>
            <a:ext cx="286270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Label confusion : </a:t>
            </a:r>
          </a:p>
          <a:p>
            <a:r>
              <a:rPr lang="en-GB" sz="1400" dirty="0"/>
              <a:t>The labels </a:t>
            </a:r>
            <a:r>
              <a:rPr lang="en-GB" sz="1400" dirty="0">
                <a:solidFill>
                  <a:srgbClr val="FF0000"/>
                </a:solidFill>
              </a:rPr>
              <a:t>B</a:t>
            </a:r>
            <a:r>
              <a:rPr lang="en-GB" sz="1400" dirty="0"/>
              <a:t> and </a:t>
            </a:r>
            <a:r>
              <a:rPr lang="en-GB" sz="1400" dirty="0">
                <a:solidFill>
                  <a:srgbClr val="FF0000"/>
                </a:solidFill>
              </a:rPr>
              <a:t>D</a:t>
            </a:r>
            <a:r>
              <a:rPr lang="en-GB" sz="1400" dirty="0"/>
              <a:t> on the top of cryostat ring, </a:t>
            </a:r>
            <a:r>
              <a:rPr kumimoji="0" lang="en-GB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where the feet of SCAO</a:t>
            </a:r>
            <a:r>
              <a:rPr lang="en-GB" sz="1400" dirty="0"/>
              <a:t> starts, use the same letters as the labels </a:t>
            </a:r>
            <a:r>
              <a:rPr lang="en-GB" sz="1400" dirty="0">
                <a:solidFill>
                  <a:srgbClr val="00B050"/>
                </a:solidFill>
              </a:rPr>
              <a:t>B</a:t>
            </a:r>
            <a:r>
              <a:rPr lang="en-GB" sz="1400" dirty="0"/>
              <a:t> and </a:t>
            </a:r>
            <a:r>
              <a:rPr lang="en-GB" sz="1400" dirty="0">
                <a:solidFill>
                  <a:srgbClr val="00B050"/>
                </a:solidFill>
              </a:rPr>
              <a:t>D</a:t>
            </a:r>
            <a:r>
              <a:rPr lang="en-GB" sz="1400" dirty="0"/>
              <a:t> on the bottom of cryostat body.</a:t>
            </a:r>
            <a:endParaRPr lang="de-DE" sz="1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E03D61-828B-E302-3A2F-C5D93D94D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54780" cy="1325563"/>
          </a:xfrm>
        </p:spPr>
        <p:txBody>
          <a:bodyPr/>
          <a:lstStyle/>
          <a:p>
            <a:r>
              <a:rPr lang="en-GB" dirty="0"/>
              <a:t>Harness Routing</a:t>
            </a:r>
            <a:endParaRPr lang="fr-FR" dirty="0"/>
          </a:p>
        </p:txBody>
      </p:sp>
      <p:sp>
        <p:nvSpPr>
          <p:cNvPr id="5" name="Textfeld 19">
            <a:extLst>
              <a:ext uri="{FF2B5EF4-FFF2-40B4-BE49-F238E27FC236}">
                <a16:creationId xmlns:a16="http://schemas.microsoft.com/office/drawing/2014/main" id="{AABFD8A8-4E35-0359-1230-656B3B1FA843}"/>
              </a:ext>
            </a:extLst>
          </p:cNvPr>
          <p:cNvSpPr txBox="1"/>
          <p:nvPr/>
        </p:nvSpPr>
        <p:spPr>
          <a:xfrm>
            <a:off x="9592999" y="3851400"/>
            <a:ext cx="52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  <a:endParaRPr lang="de-DE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3A9D7F4-0939-CAA4-CCFE-2CC6917A8517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8479315" y="4036066"/>
            <a:ext cx="1113684" cy="51623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796" y="1690688"/>
            <a:ext cx="4817985" cy="4347006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6325942" cy="1325563"/>
          </a:xfrm>
        </p:spPr>
        <p:txBody>
          <a:bodyPr>
            <a:normAutofit/>
          </a:bodyPr>
          <a:lstStyle/>
          <a:p>
            <a:r>
              <a:rPr lang="en-GB" dirty="0"/>
              <a:t>Harness Routing 2021</a:t>
            </a:r>
            <a:br>
              <a:rPr lang="en-GB" dirty="0"/>
            </a:br>
            <a:r>
              <a:rPr lang="en-GB" dirty="0"/>
              <a:t>Cable length </a:t>
            </a:r>
            <a:r>
              <a:rPr lang="en-GB" sz="1400" dirty="0">
                <a:latin typeface="+mn-lt"/>
              </a:rPr>
              <a:t>as mentioned by Veronika </a:t>
            </a:r>
            <a:r>
              <a:rPr lang="en-GB" sz="1400" dirty="0" err="1">
                <a:latin typeface="+mn-lt"/>
              </a:rPr>
              <a:t>Hörmann</a:t>
            </a:r>
            <a:r>
              <a:rPr lang="en-GB" sz="1400" dirty="0">
                <a:latin typeface="+mn-lt"/>
              </a:rPr>
              <a:t> 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4453" y="1690688"/>
            <a:ext cx="4021530" cy="4351338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 rot="19833372">
            <a:off x="1058273" y="2440559"/>
            <a:ext cx="812685" cy="458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270492" y="2575442"/>
            <a:ext cx="52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A1</a:t>
            </a:r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 rot="16200000">
            <a:off x="323752" y="3756839"/>
            <a:ext cx="812685" cy="458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627183" y="3791979"/>
            <a:ext cx="45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</a:t>
            </a:r>
            <a:endParaRPr lang="de-DE" dirty="0"/>
          </a:p>
        </p:txBody>
      </p:sp>
      <p:sp>
        <p:nvSpPr>
          <p:cNvPr id="15" name="Ellipse 14"/>
          <p:cNvSpPr/>
          <p:nvPr/>
        </p:nvSpPr>
        <p:spPr>
          <a:xfrm rot="1713540">
            <a:off x="1058324" y="5051125"/>
            <a:ext cx="812685" cy="458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1348934" y="4982584"/>
            <a:ext cx="23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endParaRPr lang="de-DE" dirty="0"/>
          </a:p>
        </p:txBody>
      </p:sp>
      <p:sp>
        <p:nvSpPr>
          <p:cNvPr id="17" name="Ellipse 16"/>
          <p:cNvSpPr/>
          <p:nvPr/>
        </p:nvSpPr>
        <p:spPr>
          <a:xfrm rot="19336715">
            <a:off x="2577023" y="5098952"/>
            <a:ext cx="812685" cy="458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2764632" y="4998835"/>
            <a:ext cx="50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C2</a:t>
            </a:r>
            <a:endParaRPr lang="de-DE" dirty="0"/>
          </a:p>
        </p:txBody>
      </p:sp>
      <p:sp>
        <p:nvSpPr>
          <p:cNvPr id="19" name="Ellipse 18"/>
          <p:cNvSpPr/>
          <p:nvPr/>
        </p:nvSpPr>
        <p:spPr>
          <a:xfrm rot="16002351">
            <a:off x="3306532" y="3779427"/>
            <a:ext cx="812685" cy="458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3411659" y="3791979"/>
            <a:ext cx="42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C1</a:t>
            </a:r>
            <a:endParaRPr lang="de-DE" dirty="0"/>
          </a:p>
        </p:txBody>
      </p:sp>
      <p:sp>
        <p:nvSpPr>
          <p:cNvPr id="21" name="Ellipse 20"/>
          <p:cNvSpPr/>
          <p:nvPr/>
        </p:nvSpPr>
        <p:spPr>
          <a:xfrm rot="1713540">
            <a:off x="2581873" y="2408577"/>
            <a:ext cx="812685" cy="458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2764633" y="2596009"/>
            <a:ext cx="35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  <a:endParaRPr lang="de-DE" dirty="0"/>
          </a:p>
        </p:txBody>
      </p:sp>
      <p:sp>
        <p:nvSpPr>
          <p:cNvPr id="28" name="Ellipse 27"/>
          <p:cNvSpPr/>
          <p:nvPr/>
        </p:nvSpPr>
        <p:spPr>
          <a:xfrm>
            <a:off x="7627608" y="2520697"/>
            <a:ext cx="506627" cy="4695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5862425" y="4673721"/>
            <a:ext cx="506627" cy="4695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7603720" y="4649957"/>
            <a:ext cx="506627" cy="4695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5510761" y="2859058"/>
            <a:ext cx="506627" cy="4695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5575573" y="2895724"/>
            <a:ext cx="23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5965011" y="4700069"/>
            <a:ext cx="23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7705599" y="4700069"/>
            <a:ext cx="23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7744572" y="2570809"/>
            <a:ext cx="23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9421026" y="4964112"/>
            <a:ext cx="249104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ICS06: ~900mm</a:t>
            </a:r>
          </a:p>
          <a:p>
            <a:r>
              <a:rPr lang="en-GB" dirty="0">
                <a:highlight>
                  <a:srgbClr val="FFFF00"/>
                </a:highlight>
              </a:rPr>
              <a:t>B </a:t>
            </a:r>
            <a:r>
              <a:rPr lang="en-GB" dirty="0">
                <a:highlight>
                  <a:srgbClr val="FFFF00"/>
                </a:highlight>
                <a:sym typeface="Wingdings" panose="05000000000000000000" pitchFamily="2" charset="2"/>
              </a:rPr>
              <a:t> ICS06: ~3200mm</a:t>
            </a:r>
            <a:endParaRPr lang="en-GB" dirty="0">
              <a:highlight>
                <a:srgbClr val="FFFF00"/>
              </a:highlight>
            </a:endParaRPr>
          </a:p>
          <a:p>
            <a:r>
              <a:rPr lang="en-GB" dirty="0"/>
              <a:t>C </a:t>
            </a:r>
            <a:r>
              <a:rPr lang="en-GB" dirty="0">
                <a:sym typeface="Wingdings" panose="05000000000000000000" pitchFamily="2" charset="2"/>
              </a:rPr>
              <a:t> ICS06: ~4600mm</a:t>
            </a:r>
            <a:endParaRPr lang="en-GB" dirty="0"/>
          </a:p>
          <a:p>
            <a:r>
              <a:rPr lang="en-GB" dirty="0">
                <a:highlight>
                  <a:srgbClr val="FFFF00"/>
                </a:highlight>
              </a:rPr>
              <a:t>D </a:t>
            </a:r>
            <a:r>
              <a:rPr lang="en-GB" dirty="0">
                <a:highlight>
                  <a:srgbClr val="FFFF00"/>
                </a:highlight>
                <a:sym typeface="Wingdings" panose="05000000000000000000" pitchFamily="2" charset="2"/>
              </a:rPr>
              <a:t> ICS06: ~3300mm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9407594" y="3629573"/>
            <a:ext cx="250447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ICS04: ~1300mm</a:t>
            </a:r>
          </a:p>
          <a:p>
            <a:r>
              <a:rPr lang="en-GB" dirty="0"/>
              <a:t>B </a:t>
            </a:r>
            <a:r>
              <a:rPr lang="en-GB" dirty="0">
                <a:sym typeface="Wingdings" panose="05000000000000000000" pitchFamily="2" charset="2"/>
              </a:rPr>
              <a:t> ICS04: ~3200mm</a:t>
            </a:r>
            <a:endParaRPr lang="en-GB" dirty="0"/>
          </a:p>
          <a:p>
            <a:r>
              <a:rPr lang="en-GB" dirty="0"/>
              <a:t>C </a:t>
            </a:r>
            <a:r>
              <a:rPr lang="en-GB" dirty="0">
                <a:sym typeface="Wingdings" panose="05000000000000000000" pitchFamily="2" charset="2"/>
              </a:rPr>
              <a:t> ICS04: ~4800mm</a:t>
            </a:r>
          </a:p>
          <a:p>
            <a:r>
              <a:rPr lang="en-GB" dirty="0">
                <a:sym typeface="Wingdings" panose="05000000000000000000" pitchFamily="2" charset="2"/>
              </a:rPr>
              <a:t>D  ICS04: ~3300mm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9407594" y="386300"/>
            <a:ext cx="250447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A1: 1600 – 1850mm</a:t>
            </a:r>
          </a:p>
          <a:p>
            <a:r>
              <a:rPr lang="en-GB" dirty="0"/>
              <a:t>A2: 1770 – 2070mm</a:t>
            </a:r>
          </a:p>
          <a:p>
            <a:r>
              <a:rPr lang="en-GB" dirty="0">
                <a:highlight>
                  <a:srgbClr val="FFFF00"/>
                </a:highlight>
              </a:rPr>
              <a:t>B: 1520 – 1750mm</a:t>
            </a:r>
          </a:p>
          <a:p>
            <a:r>
              <a:rPr lang="en-GB" dirty="0"/>
              <a:t>C1: 2060 - 2340mm</a:t>
            </a:r>
          </a:p>
          <a:p>
            <a:r>
              <a:rPr lang="en-GB" dirty="0"/>
              <a:t>C2: 1580 – 1800mm</a:t>
            </a:r>
          </a:p>
          <a:p>
            <a:r>
              <a:rPr lang="en-GB" dirty="0">
                <a:highlight>
                  <a:srgbClr val="FFFF00"/>
                </a:highlight>
              </a:rPr>
              <a:t>D: 1530 – 1750mm</a:t>
            </a:r>
            <a:endParaRPr lang="de-DE" dirty="0">
              <a:highlight>
                <a:srgbClr val="FFFF00"/>
              </a:highlight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955" y="30984"/>
            <a:ext cx="1929826" cy="1614374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9407594" y="2284935"/>
            <a:ext cx="249104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ICS03: ~4900mm</a:t>
            </a:r>
          </a:p>
          <a:p>
            <a:r>
              <a:rPr lang="en-GB" dirty="0"/>
              <a:t>B </a:t>
            </a:r>
            <a:r>
              <a:rPr lang="en-GB" dirty="0">
                <a:sym typeface="Wingdings" panose="05000000000000000000" pitchFamily="2" charset="2"/>
              </a:rPr>
              <a:t> ICS03: ~3550mm</a:t>
            </a:r>
            <a:endParaRPr lang="en-GB" dirty="0"/>
          </a:p>
          <a:p>
            <a:r>
              <a:rPr lang="en-GB" dirty="0"/>
              <a:t>C </a:t>
            </a:r>
            <a:r>
              <a:rPr lang="en-GB" dirty="0">
                <a:sym typeface="Wingdings" panose="05000000000000000000" pitchFamily="2" charset="2"/>
              </a:rPr>
              <a:t> ICS03: ~1700mm</a:t>
            </a:r>
            <a:endParaRPr lang="en-GB" dirty="0"/>
          </a:p>
          <a:p>
            <a:r>
              <a:rPr lang="en-GB" dirty="0"/>
              <a:t>D </a:t>
            </a:r>
            <a:r>
              <a:rPr lang="en-GB" dirty="0">
                <a:sym typeface="Wingdings" panose="05000000000000000000" pitchFamily="2" charset="2"/>
              </a:rPr>
              <a:t> ICS03: ~3200mm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948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Harness Routing 2021</a:t>
            </a:r>
            <a:br>
              <a:rPr lang="en-GB" dirty="0"/>
            </a:br>
            <a:r>
              <a:rPr lang="en-GB" dirty="0"/>
              <a:t>Cable length </a:t>
            </a:r>
            <a:r>
              <a:rPr lang="en-GB" sz="1600" dirty="0">
                <a:latin typeface="+mn-lt"/>
              </a:rPr>
              <a:t>as mentioned by Veronika </a:t>
            </a:r>
            <a:r>
              <a:rPr lang="en-GB" sz="1600" dirty="0" err="1">
                <a:latin typeface="+mn-lt"/>
              </a:rPr>
              <a:t>Hörmann</a:t>
            </a:r>
            <a:r>
              <a:rPr lang="en-GB" sz="1600" dirty="0">
                <a:latin typeface="+mn-lt"/>
              </a:rPr>
              <a:t> </a:t>
            </a:r>
            <a:endParaRPr lang="de-DE" sz="16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72834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Rough estimate of harness length:</a:t>
            </a:r>
          </a:p>
          <a:p>
            <a:r>
              <a:rPr lang="en-GB" dirty="0"/>
              <a:t>A1 -&gt;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A2 -&gt; SCAO: 5270mm</a:t>
            </a:r>
          </a:p>
          <a:p>
            <a:r>
              <a:rPr lang="en-GB" dirty="0"/>
              <a:t>B -&gt; SCAO: 4950mm</a:t>
            </a:r>
          </a:p>
          <a:p>
            <a:r>
              <a:rPr lang="en-GB" dirty="0"/>
              <a:t>C1 -&gt;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C2 -&gt; SCAO: 6400mm</a:t>
            </a:r>
          </a:p>
          <a:p>
            <a:r>
              <a:rPr lang="en-GB" dirty="0">
                <a:solidFill>
                  <a:srgbClr val="FF0000"/>
                </a:solidFill>
              </a:rPr>
              <a:t>D -&gt; SCAO?: 5050mm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21" name="Inhaltsplatzhalt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0666"/>
            <a:ext cx="5181600" cy="4121256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 rot="18861308">
            <a:off x="2923381" y="2572544"/>
            <a:ext cx="7651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ICS 04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 rot="18915790">
            <a:off x="1944688" y="3529805"/>
            <a:ext cx="7556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ICS 06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738755" y="6152641"/>
            <a:ext cx="288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ICS04 = LOR</a:t>
            </a:r>
          </a:p>
          <a:p>
            <a:r>
              <a:rPr lang="en-GB" dirty="0"/>
              <a:t>ICS06 = SCAO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0728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796" y="1690688"/>
            <a:ext cx="4817985" cy="4347006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6325942" cy="1325563"/>
          </a:xfrm>
        </p:spPr>
        <p:txBody>
          <a:bodyPr>
            <a:normAutofit/>
          </a:bodyPr>
          <a:lstStyle/>
          <a:p>
            <a:r>
              <a:rPr lang="en-GB" dirty="0"/>
              <a:t>Harness Routing 2023</a:t>
            </a:r>
            <a:br>
              <a:rPr lang="en-GB" dirty="0"/>
            </a:br>
            <a:r>
              <a:rPr lang="en-GB" dirty="0"/>
              <a:t>Cable length </a:t>
            </a:r>
            <a:r>
              <a:rPr lang="en-GB" sz="1600" dirty="0">
                <a:latin typeface="+mn-lt"/>
              </a:rPr>
              <a:t>as asked to move ICO06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4453" y="1690688"/>
            <a:ext cx="4021530" cy="4351338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 rot="19833372">
            <a:off x="1058273" y="2440559"/>
            <a:ext cx="812685" cy="458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270492" y="2575442"/>
            <a:ext cx="52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A1</a:t>
            </a:r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 rot="16200000">
            <a:off x="323752" y="3756839"/>
            <a:ext cx="812685" cy="458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627183" y="3791979"/>
            <a:ext cx="45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</a:t>
            </a:r>
            <a:endParaRPr lang="de-DE" dirty="0"/>
          </a:p>
        </p:txBody>
      </p:sp>
      <p:sp>
        <p:nvSpPr>
          <p:cNvPr id="15" name="Ellipse 14"/>
          <p:cNvSpPr/>
          <p:nvPr/>
        </p:nvSpPr>
        <p:spPr>
          <a:xfrm rot="1713540">
            <a:off x="1058324" y="5051125"/>
            <a:ext cx="812685" cy="458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1348934" y="4982584"/>
            <a:ext cx="23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endParaRPr lang="de-DE" dirty="0"/>
          </a:p>
        </p:txBody>
      </p:sp>
      <p:sp>
        <p:nvSpPr>
          <p:cNvPr id="17" name="Ellipse 16"/>
          <p:cNvSpPr/>
          <p:nvPr/>
        </p:nvSpPr>
        <p:spPr>
          <a:xfrm rot="19336715">
            <a:off x="2577023" y="5098952"/>
            <a:ext cx="812685" cy="458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2764632" y="4998835"/>
            <a:ext cx="50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C2</a:t>
            </a:r>
            <a:endParaRPr lang="de-DE" dirty="0"/>
          </a:p>
        </p:txBody>
      </p:sp>
      <p:sp>
        <p:nvSpPr>
          <p:cNvPr id="19" name="Ellipse 18"/>
          <p:cNvSpPr/>
          <p:nvPr/>
        </p:nvSpPr>
        <p:spPr>
          <a:xfrm rot="16002351">
            <a:off x="3306532" y="3779427"/>
            <a:ext cx="812685" cy="458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3411659" y="3791979"/>
            <a:ext cx="42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C1</a:t>
            </a:r>
            <a:endParaRPr lang="de-DE" dirty="0"/>
          </a:p>
        </p:txBody>
      </p:sp>
      <p:sp>
        <p:nvSpPr>
          <p:cNvPr id="21" name="Ellipse 20"/>
          <p:cNvSpPr/>
          <p:nvPr/>
        </p:nvSpPr>
        <p:spPr>
          <a:xfrm rot="1713540">
            <a:off x="2581873" y="2408577"/>
            <a:ext cx="812685" cy="458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2764633" y="2596009"/>
            <a:ext cx="35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  <a:endParaRPr lang="de-DE" dirty="0"/>
          </a:p>
        </p:txBody>
      </p:sp>
      <p:sp>
        <p:nvSpPr>
          <p:cNvPr id="28" name="Ellipse 27"/>
          <p:cNvSpPr/>
          <p:nvPr/>
        </p:nvSpPr>
        <p:spPr>
          <a:xfrm>
            <a:off x="7627608" y="2520697"/>
            <a:ext cx="506627" cy="4695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5862425" y="4673721"/>
            <a:ext cx="506627" cy="4695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7603720" y="4649957"/>
            <a:ext cx="506627" cy="4695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5510761" y="2859058"/>
            <a:ext cx="506627" cy="4695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5575573" y="2895724"/>
            <a:ext cx="23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5965011" y="4700069"/>
            <a:ext cx="23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7705599" y="4700069"/>
            <a:ext cx="23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7744572" y="2570809"/>
            <a:ext cx="23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9427367" y="2258893"/>
            <a:ext cx="2491047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ICS06: </a:t>
            </a:r>
            <a:r>
              <a:rPr lang="en-GB" dirty="0">
                <a:sym typeface="Wingdings" panose="05000000000000000000" pitchFamily="2" charset="2"/>
              </a:rPr>
              <a:t>approx. 4000mm</a:t>
            </a:r>
          </a:p>
          <a:p>
            <a:r>
              <a:rPr lang="en-GB" dirty="0"/>
              <a:t>B </a:t>
            </a:r>
            <a:r>
              <a:rPr lang="en-GB" dirty="0">
                <a:sym typeface="Wingdings" panose="05000000000000000000" pitchFamily="2" charset="2"/>
              </a:rPr>
              <a:t> ICS06: approx. 2450mm</a:t>
            </a:r>
          </a:p>
          <a:p>
            <a:r>
              <a:rPr lang="en-GB" dirty="0"/>
              <a:t>C </a:t>
            </a:r>
            <a:r>
              <a:rPr lang="en-GB" dirty="0">
                <a:sym typeface="Wingdings" panose="05000000000000000000" pitchFamily="2" charset="2"/>
              </a:rPr>
              <a:t> ICS06: approx. 850mm</a:t>
            </a:r>
            <a:endParaRPr lang="en-GB" dirty="0"/>
          </a:p>
          <a:p>
            <a:r>
              <a:rPr lang="en-GB" dirty="0"/>
              <a:t>D </a:t>
            </a:r>
            <a:r>
              <a:rPr lang="en-GB" dirty="0">
                <a:sym typeface="Wingdings" panose="05000000000000000000" pitchFamily="2" charset="2"/>
              </a:rPr>
              <a:t> ICS06: approx. 2300mm</a:t>
            </a:r>
          </a:p>
          <a:p>
            <a:endParaRPr lang="en-GB" dirty="0">
              <a:highlight>
                <a:srgbClr val="FFFF00"/>
              </a:highlight>
            </a:endParaRPr>
          </a:p>
          <a:p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407594" y="386300"/>
            <a:ext cx="250447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A1: 1600 – 1850mm</a:t>
            </a:r>
          </a:p>
          <a:p>
            <a:r>
              <a:rPr lang="en-GB" dirty="0"/>
              <a:t>A2: 1770 – 2070mm</a:t>
            </a:r>
          </a:p>
          <a:p>
            <a:r>
              <a:rPr lang="en-GB" dirty="0">
                <a:highlight>
                  <a:srgbClr val="FFFF00"/>
                </a:highlight>
              </a:rPr>
              <a:t>B: 1520 – 1750mm</a:t>
            </a:r>
          </a:p>
          <a:p>
            <a:r>
              <a:rPr lang="en-GB" dirty="0"/>
              <a:t>C1: 2060 - 2340mm</a:t>
            </a:r>
          </a:p>
          <a:p>
            <a:r>
              <a:rPr lang="en-GB" dirty="0"/>
              <a:t>C2: 1580 – 1800mm</a:t>
            </a:r>
          </a:p>
          <a:p>
            <a:r>
              <a:rPr lang="en-GB" dirty="0">
                <a:highlight>
                  <a:srgbClr val="FFFF00"/>
                </a:highlight>
              </a:rPr>
              <a:t>D: 1530 – 1750mm</a:t>
            </a:r>
            <a:endParaRPr lang="de-DE" dirty="0">
              <a:highlight>
                <a:srgbClr val="FFFF00"/>
              </a:highlight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955" y="30984"/>
            <a:ext cx="1929826" cy="16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15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>
            <a:normAutofit/>
          </a:bodyPr>
          <a:lstStyle/>
          <a:p>
            <a:r>
              <a:rPr lang="en-GB" dirty="0"/>
              <a:t>Harness Routing 2023</a:t>
            </a:r>
            <a:br>
              <a:rPr lang="en-GB" dirty="0"/>
            </a:br>
            <a:r>
              <a:rPr lang="en-GB" dirty="0"/>
              <a:t>Cable length </a:t>
            </a:r>
            <a:r>
              <a:rPr lang="en-GB" sz="1600" dirty="0">
                <a:latin typeface="+mn-lt"/>
              </a:rPr>
              <a:t>as asked to move ICO06</a:t>
            </a:r>
            <a:endParaRPr lang="de-DE" sz="16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72834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Rough estimate of harness length from IC06 to the flanges on the </a:t>
            </a:r>
            <a:r>
              <a:rPr lang="en-GB" b="1" dirty="0">
                <a:solidFill>
                  <a:srgbClr val="FF0000"/>
                </a:solidFill>
              </a:rPr>
              <a:t>top of Cryostat ring (Not SCAO Panel) </a:t>
            </a:r>
            <a:r>
              <a:rPr lang="en-GB" b="1" dirty="0"/>
              <a:t>:</a:t>
            </a:r>
          </a:p>
          <a:p>
            <a:r>
              <a:rPr lang="en-GB" dirty="0"/>
              <a:t>A1 -&gt; SCAO: 5850mm</a:t>
            </a:r>
          </a:p>
          <a:p>
            <a:r>
              <a:rPr lang="en-GB" dirty="0"/>
              <a:t>A2 -&gt; SCAO: 6050mm</a:t>
            </a:r>
          </a:p>
          <a:p>
            <a:r>
              <a:rPr lang="en-GB" dirty="0"/>
              <a:t>B -&gt; SCAO: 4200mm</a:t>
            </a:r>
          </a:p>
          <a:p>
            <a:r>
              <a:rPr lang="en-GB" dirty="0"/>
              <a:t>C1 -&gt; SCAO: 3050</a:t>
            </a:r>
          </a:p>
          <a:p>
            <a:r>
              <a:rPr lang="en-GB" dirty="0"/>
              <a:t>C2 -&gt; SCAO: 2650</a:t>
            </a:r>
          </a:p>
          <a:p>
            <a:r>
              <a:rPr lang="en-GB" dirty="0"/>
              <a:t>D -&gt; SCAO </a:t>
            </a:r>
            <a:r>
              <a:rPr lang="en-GB"/>
              <a:t>: 4000</a:t>
            </a:r>
            <a:endParaRPr lang="de-DE" dirty="0"/>
          </a:p>
        </p:txBody>
      </p:sp>
      <p:pic>
        <p:nvPicPr>
          <p:cNvPr id="21" name="Inhaltsplatzhalt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0666"/>
            <a:ext cx="5181600" cy="4121256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 rot="18861308">
            <a:off x="2923381" y="2572544"/>
            <a:ext cx="7651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ICS 04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 rot="18915790">
            <a:off x="3534949" y="5128396"/>
            <a:ext cx="75565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ICS 06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738755" y="6152641"/>
            <a:ext cx="288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ICS04 = LOR</a:t>
            </a:r>
          </a:p>
          <a:p>
            <a:r>
              <a:rPr lang="en-GB" dirty="0"/>
              <a:t>ICS06 = SCAO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5767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dd8b479-8f4e-41de-93b9-014427e1b5a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4383DA8F7BF488F46D64748A89682" ma:contentTypeVersion="9" ma:contentTypeDescription="Crée un document." ma:contentTypeScope="" ma:versionID="5363208795b51c7b4733c89fee3c83b7">
  <xsd:schema xmlns:xsd="http://www.w3.org/2001/XMLSchema" xmlns:xs="http://www.w3.org/2001/XMLSchema" xmlns:p="http://schemas.microsoft.com/office/2006/metadata/properties" xmlns:ns3="edd8b479-8f4e-41de-93b9-014427e1b5a9" xmlns:ns4="c9114136-dfe3-4ff0-8b2c-3cb4264bd3e6" targetNamespace="http://schemas.microsoft.com/office/2006/metadata/properties" ma:root="true" ma:fieldsID="546c37d51d39030e64cf3a79651bfc0c" ns3:_="" ns4:_="">
    <xsd:import namespace="edd8b479-8f4e-41de-93b9-014427e1b5a9"/>
    <xsd:import namespace="c9114136-dfe3-4ff0-8b2c-3cb4264bd3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8b479-8f4e-41de-93b9-014427e1b5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14136-dfe3-4ff0-8b2c-3cb4264bd3e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15A61D-A4F6-4251-87B8-766E09767D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B0B5ED-D902-4644-8C61-E561067D9D65}">
  <ds:schemaRefs>
    <ds:schemaRef ds:uri="http://www.w3.org/XML/1998/namespace"/>
    <ds:schemaRef ds:uri="c9114136-dfe3-4ff0-8b2c-3cb4264bd3e6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edd8b479-8f4e-41de-93b9-014427e1b5a9"/>
  </ds:schemaRefs>
</ds:datastoreItem>
</file>

<file path=customXml/itemProps3.xml><?xml version="1.0" encoding="utf-8"?>
<ds:datastoreItem xmlns:ds="http://schemas.openxmlformats.org/officeDocument/2006/customXml" ds:itemID="{CF82A728-7DF6-4CC3-9B63-1AC054120D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d8b479-8f4e-41de-93b9-014427e1b5a9"/>
    <ds:schemaRef ds:uri="c9114136-dfe3-4ff0-8b2c-3cb4264bd3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Breitbild</PresentationFormat>
  <Paragraphs>117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</vt:lpstr>
      <vt:lpstr>Harness Routing</vt:lpstr>
      <vt:lpstr>Harness Routing</vt:lpstr>
      <vt:lpstr>Harness Routing</vt:lpstr>
      <vt:lpstr>Harness Routing 2021 Cable length as mentioned by Veronika Hörmann </vt:lpstr>
      <vt:lpstr>Harness Routing 2021 Cable length as mentioned by Veronika Hörmann </vt:lpstr>
      <vt:lpstr>Harness Routing 2023 Cable length as asked to move ICO06</vt:lpstr>
      <vt:lpstr>Harness Routing 2023 Cable length as asked to move ICO06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Hörmann, Veronika</dc:creator>
  <cp:lastModifiedBy>Emslander, Andreas</cp:lastModifiedBy>
  <cp:revision>33</cp:revision>
  <dcterms:created xsi:type="dcterms:W3CDTF">2021-05-10T12:54:05Z</dcterms:created>
  <dcterms:modified xsi:type="dcterms:W3CDTF">2023-11-22T07:25:44Z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0x010100DB44383DA8F7BF488F46D64748A89682</vt:lpwstr>
  </property>
</Properties>
</file>