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516" r:id="rId3"/>
    <p:sldId id="451" r:id="rId4"/>
    <p:sldId id="483" r:id="rId5"/>
    <p:sldId id="452" r:id="rId6"/>
    <p:sldId id="460" r:id="rId7"/>
    <p:sldId id="453" r:id="rId8"/>
    <p:sldId id="475" r:id="rId9"/>
    <p:sldId id="494" r:id="rId10"/>
    <p:sldId id="456" r:id="rId11"/>
    <p:sldId id="457" r:id="rId12"/>
    <p:sldId id="459" r:id="rId13"/>
    <p:sldId id="461" r:id="rId14"/>
    <p:sldId id="462" r:id="rId15"/>
    <p:sldId id="463" r:id="rId16"/>
    <p:sldId id="486" r:id="rId17"/>
    <p:sldId id="506" r:id="rId18"/>
    <p:sldId id="470" r:id="rId19"/>
    <p:sldId id="471" r:id="rId20"/>
    <p:sldId id="50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9955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56" autoAdjust="0"/>
  </p:normalViewPr>
  <p:slideViewPr>
    <p:cSldViewPr>
      <p:cViewPr varScale="1">
        <p:scale>
          <a:sx n="79" d="100"/>
          <a:sy n="79" d="100"/>
        </p:scale>
        <p:origin x="3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accent6">
                <a:lumMod val="40000"/>
                <a:lumOff val="60000"/>
              </a:schemeClr>
            </a:gs>
            <a:gs pos="90000">
              <a:schemeClr val="accent6">
                <a:lumMod val="60000"/>
                <a:lumOff val="40000"/>
                <a:alpha val="73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3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320.png"/><Relationship Id="rId12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10.xml"/><Relationship Id="rId10" Type="http://schemas.openxmlformats.org/officeDocument/2006/relationships/image" Target="../media/image20.png"/><Relationship Id="rId4" Type="http://schemas.openxmlformats.org/officeDocument/2006/relationships/tags" Target="../tags/tag9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From Scattering Amplitudes to</a:t>
            </a:r>
            <a:br>
              <a:rPr lang="en-US" dirty="0"/>
            </a:br>
            <a:r>
              <a:rPr lang="en-US" dirty="0"/>
              <a:t>Classical Observables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763000" cy="259080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kumimoji="1"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Ben 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Maybee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and 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Donal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O’Connell (Edinburgh)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[arXiv:1811.10950] &amp; in progress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@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Meudon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meeting on Waveforms &amp; Tests of GR,— Feb 4, 2020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542A-074F-45C2-A22F-4B020B36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1D68-28FB-469A-AF19-96A92777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Scatter two massive particles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 at two observables:</a:t>
            </a:r>
          </a:p>
          <a:p>
            <a:pPr lvl="1"/>
            <a:r>
              <a:rPr lang="en-US" dirty="0"/>
              <a:t>Change in momentum (‘impulse’) of one of them</a:t>
            </a:r>
          </a:p>
          <a:p>
            <a:pPr lvl="1"/>
            <a:r>
              <a:rPr lang="en-US" dirty="0"/>
              <a:t>Momentum radiated during the scattering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61F170-2EFE-4ADD-8FF6-F6BFEB671387}"/>
              </a:ext>
            </a:extLst>
          </p:cNvPr>
          <p:cNvSpPr>
            <a:spLocks noChangeAspect="1"/>
          </p:cNvSpPr>
          <p:nvPr/>
        </p:nvSpPr>
        <p:spPr>
          <a:xfrm>
            <a:off x="3429000" y="2590800"/>
            <a:ext cx="685800" cy="647700"/>
          </a:xfrm>
          <a:prstGeom prst="ellipse">
            <a:avLst/>
          </a:prstGeom>
          <a:gradFill>
            <a:gsLst>
              <a:gs pos="0">
                <a:srgbClr val="00B0F0"/>
              </a:gs>
              <a:gs pos="99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79EC0-842E-4A37-9B61-B193698CDC09}"/>
              </a:ext>
            </a:extLst>
          </p:cNvPr>
          <p:cNvCxnSpPr>
            <a:endCxn id="4" idx="1"/>
          </p:cNvCxnSpPr>
          <p:nvPr/>
        </p:nvCxnSpPr>
        <p:spPr>
          <a:xfrm>
            <a:off x="1905000" y="2286000"/>
            <a:ext cx="1624433" cy="399653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828EE-EBBF-4AAA-ACA8-7253C62BBFE6}"/>
              </a:ext>
            </a:extLst>
          </p:cNvPr>
          <p:cNvCxnSpPr>
            <a:cxnSpLocks/>
          </p:cNvCxnSpPr>
          <p:nvPr/>
        </p:nvCxnSpPr>
        <p:spPr>
          <a:xfrm flipV="1">
            <a:off x="1901952" y="3145132"/>
            <a:ext cx="1627632" cy="4023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A1C1B3-B5A2-40B5-8D26-8DA7D6938E2A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4014367" y="2209800"/>
            <a:ext cx="1776833" cy="475853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C66BD3-6626-4B38-B46E-06EF05BC501C}"/>
              </a:ext>
            </a:extLst>
          </p:cNvPr>
          <p:cNvCxnSpPr>
            <a:cxnSpLocks/>
          </p:cNvCxnSpPr>
          <p:nvPr/>
        </p:nvCxnSpPr>
        <p:spPr>
          <a:xfrm>
            <a:off x="4041167" y="3122758"/>
            <a:ext cx="1776833" cy="4754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BA37-AC23-465E-92B9-42854309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Classical limit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Need to restore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Dimensional analysis; 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⟩]=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[</a:t>
                </a:r>
                <a:r>
                  <a:rPr lang="en-US" dirty="0" err="1"/>
                  <a:t>Ampl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 in couplings: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</m:ra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Distinguish wavenumber from momentum: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Net: </a:t>
                </a:r>
                <a:r>
                  <a:rPr lang="en-US" i="1" dirty="0"/>
                  <a:t>n</a:t>
                </a:r>
                <a:r>
                  <a:rPr lang="en-US" dirty="0"/>
                  <a:t>-point, </a:t>
                </a:r>
                <a:r>
                  <a:rPr lang="en-US" i="1" dirty="0"/>
                  <a:t>L</a:t>
                </a:r>
                <a:r>
                  <a:rPr lang="en-US" dirty="0"/>
                  <a:t>-loop amplitude in scalar QED scales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Not the end of the story: compensating factors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 from scaling of momenta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410200"/>
              </a:xfrm>
              <a:blipFill>
                <a:blip r:embed="rId2"/>
                <a:stretch>
                  <a:fillRect l="-897" t="-902" b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E07F-4E3C-4054-B2BC-32D5A3E1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9BC09-E3B0-4C78-9A41-B983DB9E0B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Point particles: localized positions and momenta</a:t>
                </a:r>
              </a:p>
              <a:p>
                <a:r>
                  <a:rPr lang="en-US" dirty="0"/>
                  <a:t>Wavefunction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Incoming pair plane waves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9BC09-E3B0-4C78-9A41-B983DB9E0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>
                <a:blip r:embed="rId2"/>
                <a:stretch>
                  <a:fillRect l="-920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4C3960F-DC54-4C32-88AE-8C0F85ED662B}"/>
              </a:ext>
            </a:extLst>
          </p:cNvPr>
          <p:cNvSpPr/>
          <p:nvPr/>
        </p:nvSpPr>
        <p:spPr>
          <a:xfrm>
            <a:off x="2086216" y="4635038"/>
            <a:ext cx="155448" cy="167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C4C608-8D9E-45BE-B94D-65342B3E540D}"/>
              </a:ext>
            </a:extLst>
          </p:cNvPr>
          <p:cNvSpPr/>
          <p:nvPr/>
        </p:nvSpPr>
        <p:spPr>
          <a:xfrm>
            <a:off x="2705794" y="4638504"/>
            <a:ext cx="155448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D85B5-9145-472A-B1E2-1B51F5E9BA83}"/>
              </a:ext>
            </a:extLst>
          </p:cNvPr>
          <p:cNvSpPr/>
          <p:nvPr/>
        </p:nvSpPr>
        <p:spPr>
          <a:xfrm>
            <a:off x="3397136" y="4631574"/>
            <a:ext cx="155448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B42B2-E2C5-48AB-975E-5817616F6AAC}"/>
              </a:ext>
            </a:extLst>
          </p:cNvPr>
          <p:cNvSpPr/>
          <p:nvPr/>
        </p:nvSpPr>
        <p:spPr>
          <a:xfrm>
            <a:off x="5303242" y="4627420"/>
            <a:ext cx="155448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D00F45-6C46-402E-B179-1C9B6A473170}"/>
              </a:ext>
            </a:extLst>
          </p:cNvPr>
          <p:cNvCxnSpPr>
            <a:stCxn id="4" idx="7"/>
          </p:cNvCxnSpPr>
          <p:nvPr/>
        </p:nvCxnSpPr>
        <p:spPr>
          <a:xfrm flipV="1">
            <a:off x="2218899" y="3810000"/>
            <a:ext cx="2810301" cy="849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838037-B650-4EB5-8AC8-FEB1E0F40617}"/>
              </a:ext>
            </a:extLst>
          </p:cNvPr>
          <p:cNvCxnSpPr>
            <a:stCxn id="5" idx="7"/>
          </p:cNvCxnSpPr>
          <p:nvPr/>
        </p:nvCxnSpPr>
        <p:spPr>
          <a:xfrm flipV="1">
            <a:off x="2838477" y="3886200"/>
            <a:ext cx="2190723" cy="774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0A7EAF-90C6-4D40-892E-5CF9FCD79D8E}"/>
              </a:ext>
            </a:extLst>
          </p:cNvPr>
          <p:cNvCxnSpPr>
            <a:stCxn id="6" idx="7"/>
          </p:cNvCxnSpPr>
          <p:nvPr/>
        </p:nvCxnSpPr>
        <p:spPr>
          <a:xfrm flipV="1">
            <a:off x="3529819" y="3962400"/>
            <a:ext cx="1499381" cy="691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47F135-97CD-4823-A0F9-B6597F440AB6}"/>
              </a:ext>
            </a:extLst>
          </p:cNvPr>
          <p:cNvCxnSpPr>
            <a:cxnSpLocks/>
          </p:cNvCxnSpPr>
          <p:nvPr/>
        </p:nvCxnSpPr>
        <p:spPr>
          <a:xfrm flipH="1" flipV="1">
            <a:off x="5195135" y="4092632"/>
            <a:ext cx="164124" cy="534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7E413D-92F0-4947-87C1-B60548A29D68}"/>
                  </a:ext>
                </a:extLst>
              </p:cNvPr>
              <p:cNvSpPr txBox="1"/>
              <p:nvPr/>
            </p:nvSpPr>
            <p:spPr>
              <a:xfrm>
                <a:off x="5029200" y="3657600"/>
                <a:ext cx="2810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 panose="02040502050505030304" pitchFamily="18" charset="0"/>
                  </a:rPr>
                  <a:t>Absorb factors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7E413D-92F0-4947-87C1-B60548A29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57600"/>
                <a:ext cx="2810301" cy="369332"/>
              </a:xfrm>
              <a:prstGeom prst="rect">
                <a:avLst/>
              </a:prstGeom>
              <a:blipFill>
                <a:blip r:embed="rId3"/>
                <a:stretch>
                  <a:fillRect l="-17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FB1A35E3-2891-4830-B9DA-4DAA1CD57F63}"/>
              </a:ext>
            </a:extLst>
          </p:cNvPr>
          <p:cNvSpPr/>
          <p:nvPr/>
        </p:nvSpPr>
        <p:spPr>
          <a:xfrm>
            <a:off x="4191000" y="5029200"/>
            <a:ext cx="228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93802D-9A76-4559-A578-7558AD2F7917}"/>
              </a:ext>
            </a:extLst>
          </p:cNvPr>
          <p:cNvCxnSpPr>
            <a:cxnSpLocks/>
          </p:cNvCxnSpPr>
          <p:nvPr/>
        </p:nvCxnSpPr>
        <p:spPr>
          <a:xfrm flipH="1">
            <a:off x="3276600" y="5306290"/>
            <a:ext cx="942110" cy="27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E217E0-13A9-4CD9-A27F-A2C017D0FCC4}"/>
              </a:ext>
            </a:extLst>
          </p:cNvPr>
          <p:cNvSpPr txBox="1"/>
          <p:nvPr/>
        </p:nvSpPr>
        <p:spPr>
          <a:xfrm>
            <a:off x="1143000" y="5105400"/>
            <a:ext cx="219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Impact parameter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CEB071F-2DA4-4D49-8FCF-47BF8C0A1D93}"/>
              </a:ext>
            </a:extLst>
          </p:cNvPr>
          <p:cNvSpPr/>
          <p:nvPr/>
        </p:nvSpPr>
        <p:spPr>
          <a:xfrm>
            <a:off x="2057400" y="4627420"/>
            <a:ext cx="615142" cy="4017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48B0A0-28D5-4328-9C5D-22BFE3A69BE9}"/>
              </a:ext>
            </a:extLst>
          </p:cNvPr>
          <p:cNvSpPr/>
          <p:nvPr/>
        </p:nvSpPr>
        <p:spPr>
          <a:xfrm>
            <a:off x="3307066" y="4628104"/>
            <a:ext cx="1950734" cy="4017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7B1C2F-16C5-45A6-99B3-F73148166E04}"/>
              </a:ext>
            </a:extLst>
          </p:cNvPr>
          <p:cNvSpPr/>
          <p:nvPr/>
        </p:nvSpPr>
        <p:spPr>
          <a:xfrm>
            <a:off x="2169900" y="5474732"/>
            <a:ext cx="954300" cy="3693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0B410C-85BB-48A8-9ECC-5222FC29645E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364971" y="5029200"/>
            <a:ext cx="225829" cy="4646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DB5FD1-CA23-4A9F-AE79-B3A88E97C9AD}"/>
              </a:ext>
            </a:extLst>
          </p:cNvPr>
          <p:cNvCxnSpPr>
            <a:cxnSpLocks/>
          </p:cNvCxnSpPr>
          <p:nvPr/>
        </p:nvCxnSpPr>
        <p:spPr>
          <a:xfrm flipH="1">
            <a:off x="2590800" y="5028920"/>
            <a:ext cx="1524000" cy="4423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828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6" grpId="0"/>
      <p:bldP spid="16" grpId="1"/>
      <p:bldP spid="17" grpId="0" animBg="1"/>
      <p:bldP spid="17" grpId="1" animBg="1"/>
      <p:bldP spid="20" grpId="0"/>
      <p:bldP spid="20" grpId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B870-65E2-4103-8EE3-5D8F054F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BACD2-0F47-4C58-A333-AC1D325DB4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sPre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Insert a complete set of states and rewrite,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as final-state momenta: connection to scattering amplitudes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BACD2-0F47-4C58-A333-AC1D325DB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F50C46-4047-42B3-9624-D40678814B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7800" y="3886200"/>
            <a:ext cx="6142286" cy="7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2F26-ABD7-4300-848D-6FE28552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24E90-3719-4932-B662-B47CECB1C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aka</a:t>
                </a:r>
                <a:r>
                  <a:rPr lang="en-US" dirty="0"/>
                  <a:t> time integral of change in momentum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sPre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use unitarity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/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Expression holds to all orders in perturbation theory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24E90-3719-4932-B662-B47CECB1C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69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F4CC-4B4A-4D91-9CC2-171DF84A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B298F-76B8-40B1-899B-A018AF37EF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Diagrammatically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momentum mismatch,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momentum transfer)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term is linear in amplitude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B298F-76B8-40B1-899B-A018AF37E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8F82CB9-D2A6-4D98-9BF6-E25EA13C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0854"/>
            <a:ext cx="3520447" cy="2720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C4F8B-FCB7-4402-A38C-1307716A5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232" y="2987034"/>
            <a:ext cx="4023368" cy="3108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7B443-CEDB-4178-AFE8-8E83C1A1C319}"/>
              </a:ext>
            </a:extLst>
          </p:cNvPr>
          <p:cNvSpPr txBox="1"/>
          <p:nvPr/>
        </p:nvSpPr>
        <p:spPr>
          <a:xfrm>
            <a:off x="3505200" y="4124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+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FB53-2163-4743-A365-0BC07742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15400" cy="464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Minimum-uncertainty non-relativistic wavefunction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Compton wavelength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: Wavefunction spread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relativistic wavefunction to be controlled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as well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Needs four-momentum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four-velocity</a:t>
                </a:r>
              </a:p>
              <a:p>
                <a:pPr marL="0" indent="0">
                  <a:buNone/>
                </a:pPr>
                <a:r>
                  <a:rPr lang="en-US" dirty="0"/>
                  <a:t>Simplest 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15400" cy="4648200"/>
              </a:xfrm>
              <a:blipFill>
                <a:blip r:embed="rId2"/>
                <a:stretch>
                  <a:fillRect l="-1025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5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2884-70BF-4C8B-8A58-50A64C32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4E1B8-A1E4-40AE-8F05-12C486DB2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r>
                  <a:rPr lang="en-US" dirty="0"/>
                  <a:t>Three scales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Compton wavelength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: wavefunction spread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 impact parameter</a:t>
                </a:r>
              </a:p>
              <a:p>
                <a:r>
                  <a:rPr lang="en-US" dirty="0"/>
                  <a:t>Particles localized: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Well-separated wave packets: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More careful analysis confirms this ‘Goldilocks’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4E1B8-A1E4-40AE-8F05-12C486DB2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111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F3797C4-9B01-477E-8270-6BB06787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1" y="381001"/>
            <a:ext cx="2285714" cy="2285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B36F59-95D8-478A-8036-723B4DE36E09}"/>
              </a:ext>
            </a:extLst>
          </p:cNvPr>
          <p:cNvGrpSpPr/>
          <p:nvPr/>
        </p:nvGrpSpPr>
        <p:grpSpPr>
          <a:xfrm>
            <a:off x="6477000" y="2886747"/>
            <a:ext cx="1371600" cy="1532853"/>
            <a:chOff x="6477000" y="2886747"/>
            <a:chExt cx="1371600" cy="15328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279A26-D841-48D9-BCCC-4A2A6B1ED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048000"/>
              <a:ext cx="1371600" cy="13716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EA698D0-F4A8-4A76-BB9C-98B6BFAD4A43}"/>
                </a:ext>
              </a:extLst>
            </p:cNvPr>
            <p:cNvCxnSpPr/>
            <p:nvPr/>
          </p:nvCxnSpPr>
          <p:spPr>
            <a:xfrm>
              <a:off x="6934200" y="3352800"/>
              <a:ext cx="45720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1BA38ED-86A7-4023-97CC-852385504302}"/>
                    </a:ext>
                  </a:extLst>
                </p:cNvPr>
                <p:cNvSpPr txBox="1"/>
                <p:nvPr/>
              </p:nvSpPr>
              <p:spPr>
                <a:xfrm>
                  <a:off x="6957648" y="2886747"/>
                  <a:ext cx="40729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A033B6C-9E7C-4D75-B817-191A09DF0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648" y="2886747"/>
                  <a:ext cx="407291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12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8D2D-BE43-4790-9BC1-3E02E6A1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at 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D2A74-B153-4218-930B-C9D78925F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7793142" cy="1979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59994-A00A-4AF9-A396-F910B20B9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Monotype Corsiva" panose="03010101010201010101" pitchFamily="66" charset="0"/>
                  </a:rPr>
                  <a:t>O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Only first term contributes, with tree-level amplitude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59994-A00A-4AF9-A396-F910B20B9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8F9C98-A065-46B8-BE5B-3232C44025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2191" y="5088353"/>
            <a:ext cx="8019809" cy="6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D444-F58F-40BF-AC22-2ABB2DE7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QED Impulse at 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20A43-FEBA-4606-8DBC-4DE42A3B4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/>
                  <a:t>2 amplitude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Impulse (use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Evaluate the integral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20A43-FEBA-4606-8DBC-4DE42A3B4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6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2955978-2C56-43B4-9AE9-0331957B0B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2401" y="2209800"/>
            <a:ext cx="6719999" cy="65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6F245-676D-4A11-9B7A-ABA317B733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6801" y="3842086"/>
            <a:ext cx="5167237" cy="568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E4659-B84C-4321-B2BF-31846F61B5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66800" y="5334000"/>
            <a:ext cx="3131428" cy="668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E05FB-B5BE-491B-8E3F-FA058C4E0A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19600" y="4495800"/>
            <a:ext cx="3024762" cy="668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66B36-DAD8-4F9E-BC76-245E7C9D26B8}"/>
              </a:ext>
            </a:extLst>
          </p:cNvPr>
          <p:cNvSpPr txBox="1"/>
          <p:nvPr/>
        </p:nvSpPr>
        <p:spPr>
          <a:xfrm>
            <a:off x="7696200" y="4495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Palatino Linotype" panose="02040502050505030304" pitchFamily="18" charset="0"/>
              </a:rPr>
              <a:t>Dilaton</a:t>
            </a:r>
            <a:r>
              <a:rPr lang="en-US" sz="1600" dirty="0">
                <a:latin typeface="Palatino Linotype" panose="02040502050505030304" pitchFamily="18" charset="0"/>
              </a:rPr>
              <a:t> Gravity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292FB-CB2C-414A-B6B3-5D02E3A06A1C}"/>
              </a:ext>
            </a:extLst>
          </p:cNvPr>
          <p:cNvSpPr txBox="1"/>
          <p:nvPr/>
        </p:nvSpPr>
        <p:spPr>
          <a:xfrm>
            <a:off x="7696200" y="5358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Pure Gravity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9E79E-8058-4BB3-963D-E624775CC15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42838" y="5362173"/>
            <a:ext cx="3024762" cy="6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B781-D42A-4D71-819A-25193327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59C3-E93C-4E38-A4A1-1C04B261B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New ways of calculating observables relevant to Gravitational Waves</a:t>
            </a:r>
          </a:p>
        </p:txBody>
      </p:sp>
    </p:spTree>
    <p:extLst>
      <p:ext uri="{BB962C8B-B14F-4D97-AF65-F5344CB8AC3E}">
        <p14:creationId xmlns:p14="http://schemas.microsoft.com/office/powerpoint/2010/main" val="145747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1217-52F9-4F27-9C00-578A4B5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03F83-580A-4DE1-96E7-500A3ACF1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763000" cy="5257800"/>
              </a:xfrm>
            </p:spPr>
            <p:txBody>
              <a:bodyPr/>
              <a:lstStyle/>
              <a:p>
                <a:r>
                  <a:rPr lang="en-US" dirty="0"/>
                  <a:t>Dawn of gravitational astronomy: new impetus to theoretical calculations in classical general relativity</a:t>
                </a:r>
              </a:p>
              <a:p>
                <a:endParaRPr lang="en-US" dirty="0"/>
              </a:p>
              <a:p>
                <a:r>
                  <a:rPr lang="en-US" dirty="0"/>
                  <a:t>Amplitudes and the double copy offer a simpler avenue to such calculations</a:t>
                </a:r>
              </a:p>
              <a:p>
                <a:pPr lvl="1"/>
                <a:r>
                  <a:rPr lang="en-US" dirty="0"/>
                  <a:t>Formulate observables valid in both quantum and classical theories</a:t>
                </a:r>
              </a:p>
              <a:p>
                <a:pPr lvl="1"/>
                <a:r>
                  <a:rPr lang="en-US" dirty="0"/>
                  <a:t>Organize formalism to take limit in a simple way</a:t>
                </a:r>
              </a:p>
              <a:p>
                <a:pPr lvl="2"/>
                <a:r>
                  <a:rPr lang="en-US" dirty="0"/>
                  <a:t>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s</a:t>
                </a:r>
              </a:p>
              <a:p>
                <a:pPr lvl="2"/>
                <a:r>
                  <a:rPr lang="en-US" dirty="0"/>
                  <a:t>Momenta for massive particles, wavenumbers for massless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Lots of interesting things to do looking forward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03F83-580A-4DE1-96E7-500A3ACF1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763000" cy="5257800"/>
              </a:xfrm>
              <a:blipFill>
                <a:blip r:embed="rId2"/>
                <a:stretch>
                  <a:fillRect l="-904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1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A14B-BC23-4F61-8220-14322D97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5C8F-7E7B-4EBC-A35A-94B4851A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 solve General Relativity perturbatively</a:t>
            </a:r>
          </a:p>
          <a:p>
            <a:endParaRPr lang="en-US" dirty="0"/>
          </a:p>
          <a:p>
            <a:r>
              <a:rPr lang="en-US" dirty="0"/>
              <a:t>Effective Field Theory: use separation of scales to compute better in General Relativity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A14B-BC23-4F61-8220-14322D97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5C8F-7E7B-4EBC-A35A-94B4851A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 solve General Relativity perturbatively</a:t>
            </a:r>
          </a:p>
          <a:p>
            <a:endParaRPr lang="en-US" dirty="0"/>
          </a:p>
          <a:p>
            <a:r>
              <a:rPr lang="en-US" dirty="0"/>
              <a:t>Effective Field Theory: use separation of scales to compute better in General Relativity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idea: use scattering amplitudes</a:t>
            </a:r>
          </a:p>
        </p:txBody>
      </p:sp>
    </p:spTree>
    <p:extLst>
      <p:ext uri="{BB962C8B-B14F-4D97-AF65-F5344CB8AC3E}">
        <p14:creationId xmlns:p14="http://schemas.microsoft.com/office/powerpoint/2010/main" val="367452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9545-060B-4349-B30D-0709E41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765A5-4DD6-46B6-98E8-027B26931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bound-state classical problem</a:t>
                </a:r>
              </a:p>
              <a:p>
                <a:endParaRPr lang="en-US" dirty="0"/>
              </a:p>
              <a:p>
                <a:r>
                  <a:rPr lang="en-US" dirty="0"/>
                  <a:t>Why might quantum scattering amplitudes help?</a:t>
                </a:r>
              </a:p>
              <a:p>
                <a:endParaRPr lang="en-US" dirty="0"/>
              </a:p>
              <a:p>
                <a:r>
                  <a:rPr lang="en-US" dirty="0"/>
                  <a:t>Calculate only what’s needed for physical quantities</a:t>
                </a:r>
              </a:p>
              <a:p>
                <a:pPr lvl="1"/>
                <a:r>
                  <a:rPr lang="en-US" dirty="0"/>
                  <a:t>No auxiliary Hamiltonians or potentials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Double copy: amplitude calculations in gravity are vastly simplified by the observation that</a:t>
                </a:r>
              </a:p>
              <a:p>
                <a:pPr marL="0" indent="0" algn="ctr">
                  <a:buNone/>
                </a:pPr>
                <a:r>
                  <a:rPr lang="en-US" dirty="0"/>
                  <a:t>Gravity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(Yang–Mills)</a:t>
                </a:r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765A5-4DD6-46B6-98E8-027B26931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E3D-295F-42C4-81E1-AE362F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091A2-2C43-4AF1-98ED-C1FE779E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83162"/>
              </a:xfrm>
            </p:spPr>
            <p:txBody>
              <a:bodyPr/>
              <a:lstStyle/>
              <a:p>
                <a:r>
                  <a:rPr lang="en-US" dirty="0"/>
                  <a:t>De Witt: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	    Three-point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	    Four-point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       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091A2-2C43-4AF1-98ED-C1FE779E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83162"/>
              </a:xfrm>
              <a:blipFill>
                <a:blip r:embed="rId2"/>
                <a:stretch>
                  <a:fillRect l="-929" t="-979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1D4FB0C-0D24-4913-8697-E39D81CC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" y="2328817"/>
            <a:ext cx="7043400" cy="35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65FC-10F7-4C79-87A7-515471A4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Double-copy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3624-F0DC-47C9-802D-F4189C86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83162"/>
          </a:xfrm>
        </p:spPr>
        <p:txBody>
          <a:bodyPr>
            <a:normAutofit/>
          </a:bodyPr>
          <a:lstStyle/>
          <a:p>
            <a:r>
              <a:rPr lang="en-US" dirty="0"/>
              <a:t>Yang–Mills three-point amplitude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Gravity three-point amplitude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Field-theory equivalent of Kawai–Lewellen–</a:t>
            </a:r>
            <a:r>
              <a:rPr lang="en-US" dirty="0" err="1"/>
              <a:t>Tye</a:t>
            </a:r>
            <a:r>
              <a:rPr lang="en-US" dirty="0"/>
              <a:t> expression for closed-string amplitudes in terms of open-string ones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BD8A6-512A-41A8-95EC-C613DCBD59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9999" y="2540000"/>
            <a:ext cx="1230476" cy="77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DCEE4-F64E-4951-BCC6-82C49C8EDD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03324" y="4558762"/>
            <a:ext cx="1817142" cy="8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0E10-D990-4EB6-9E3A-692CA1AB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Direct Path: New Result for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3034-7C2A-411D-B82F-518F9208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Potential to 3</a:t>
            </a:r>
            <a:r>
              <a:rPr lang="en-US" baseline="30000" dirty="0"/>
              <a:t>rd</a:t>
            </a:r>
            <a:r>
              <a:rPr lang="en-US" dirty="0"/>
              <a:t> post-</a:t>
            </a:r>
            <a:r>
              <a:rPr lang="en-US" dirty="0" err="1"/>
              <a:t>Minkowski</a:t>
            </a:r>
            <a:r>
              <a:rPr lang="en-US" dirty="0"/>
              <a:t> order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Bern, Cheung, </a:t>
            </a:r>
            <a:r>
              <a:rPr lang="en-US" sz="2000" dirty="0" err="1">
                <a:solidFill>
                  <a:srgbClr val="C00000"/>
                </a:solidFill>
              </a:rPr>
              <a:t>Roiban</a:t>
            </a:r>
            <a:r>
              <a:rPr lang="en-US" sz="2000" dirty="0">
                <a:solidFill>
                  <a:srgbClr val="C00000"/>
                </a:solidFill>
              </a:rPr>
              <a:t>, Shen, Solon, Zeng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8E5AA-0F02-4317-ACB7-0CC10A79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057400"/>
            <a:ext cx="3477775" cy="885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3E5DF-7FAE-4D7C-846C-49655964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676" y="3213594"/>
            <a:ext cx="9231192" cy="21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9030-607C-4937-88D1-E1C2B42D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Strategy: Take the Scenic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5C25-5D28-43BA-87DD-42FE58AA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Pick well-defined observables in the quantum theory</a:t>
            </a:r>
          </a:p>
          <a:p>
            <a:pPr marL="0" indent="0">
              <a:buNone/>
            </a:pPr>
            <a:r>
              <a:rPr lang="en-US" dirty="0"/>
              <a:t>    That are also relevant classically</a:t>
            </a:r>
          </a:p>
          <a:p>
            <a:endParaRPr lang="en-US" dirty="0"/>
          </a:p>
          <a:p>
            <a:r>
              <a:rPr lang="en-US" dirty="0"/>
              <a:t>Express them in terms of scattering amplitudes in the quantum theory</a:t>
            </a:r>
          </a:p>
          <a:p>
            <a:endParaRPr lang="en-US" dirty="0"/>
          </a:p>
          <a:p>
            <a:r>
              <a:rPr lang="en-US" dirty="0"/>
              <a:t>Understand how to take the classical limit efficiently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CCAAD-ED70-4136-9501-E104EA8B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2" y="1219200"/>
            <a:ext cx="4590288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.7076"/>
  <p:tag name="ORIGINALWIDTH" val="1488.564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4 G m_1 m_2&#10;\frac{(u_1\cdot u_2)^2-\frac12}{\sqrt{(u_1\cdot u_2)^2-1}}&#10;\frac{b^\mu}{b^2}&#10;\end{equation*}&#10;&#10;&#10;\end{document}"/>
  <p:tag name="IGUANATEXSIZE" val="20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484.4395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spa#1.#2{\langle#1\,#2\rangle}&#10;\def\spb#1.#2{[#1\,#2]}&#10;&#10;&#10;\begin{equation*}&#10;\frac{\spa1.2^3}{\spa2.3\spa3.1}&#10;\end{equation*}&#10;&#10;&#10;\end{document}"/>
  <p:tag name="IGUANATEXSIZE" val="22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2.2085"/>
  <p:tag name="ORIGINALWIDTH" val="715.4105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spa#1.#2{\langle#1\,#2\rangle}&#10;\def\spb#1.#2{[#1\,#2]}&#10;&#10;&#10;\begin{equation*}&#10;\left(\frac{\spa1.2^3}{\spa2.3\spa3.1}\right)^2&#10;\end{equation*}&#10;&#10;&#10;\end{document}"/>
  <p:tag name="IGUANATEXSIZE" val="22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.7101"/>
  <p:tag name="ORIGINALWIDTH" val="2686.914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outp#1{p_{\textrm{out},#1}}&#10;\def\finalk{r}&#10;\def\initialk{p}&#10;\def\initialkc{p'}&#10;\newcommand{\df}{d \Phi}&#10;&#10;\begin{equation*}&#10;\langle \outp1^\mu \rangle &#10;=\sum_X \int \df(\finalk_1)\, \df(\finalk_2) \; \finalk_1^\mu &#10;\; \bigl| \langle \finalk_1 \finalk_2 X |S| \psi\rangle\bigr|^2\,,&#10;\end{equation*}&#10;&#10;&#10;\end{document}"/>
  <p:tag name="IGUANATEXSIZE" val="20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116"/>
  <p:tag name="ORIGINALWIDTH" val="3946.757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i \frac{g^2}{4} \Lexp \hbar^2 \int \!\dd^4 \qb  \; &#10;\del(\qb\cdot p_1) \del(\qb\cdot p_2) &#10;e^{-i b \cdot \qb} &#10;\, \qb^\mu  \, \AmplB^{(0)}(p_1,\,p_2 \rightarrow &#10;                      p_1 + \hbar\qb, p_2 - \hbar\qb)\,\Rexp&#10;\end{equation*}&#10;&#10;&#10;\end{document}"/>
  <p:tag name="IGUANATEXSIZE" val="20"/>
  <p:tag name="IGUANATEXCURSOR" val="599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.7098"/>
  <p:tag name="ORIGINALWIDTH" val="3307.087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\AmplB^{(0)}&#10;= i Q_1 Q_2 \frac{(2p_1+\hbar\qb)\cdot(2p_2-\hbar\qb)}&#10;                 {\hbar^2 \qb^2}&#10;= i Q_1 Q_2 \frac{4p_1\cdot p_2+\hbar^2\qb^2}&#10;                 {\hbar^2 \qb^2}&#10;\end{equation*}&#10;&#10;&#10;\end{document}"/>
  <p:tag name="IGUANATEXSIZE" val="20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9.715"/>
  <p:tag name="ORIGINALWIDTH" val="2542.932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i e^2 Q_1 Q_2 \int \dd^4\qb\;\del(\qb\cdot u_1)&#10;\del(\qb\cdot u_2)\, e^{-ib\cdot\qb}\,&#10;\frac{u_1\cdot u_2}{\qb^2}\qb^\mu&#10;\end{equation*}&#10;&#10;&#10;\end{document}"/>
  <p:tag name="IGUANATEXSIZE" val="20"/>
  <p:tag name="IGUANATEXCURSOR" val="49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088"/>
  <p:tag name="ORIGINALWIDTH" val="1541.057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-\frac{e^2 Q_1 Q_2 }{2\pi}&#10;\frac{u_1\cdot u_2}{\sqrt{(u_1\cdot u_2)^2-1}}&#10;\frac{b^\mu}{b^2}&#10;\end{equation*}&#10;&#10;&#10;\end{document}"/>
  <p:tag name="IGUANATEXSIZE" val="20"/>
  <p:tag name="IGUANATEXCURSOR" val="467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088"/>
  <p:tag name="ORIGINALWIDTH" val="1488.564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dd{\hat d}&#10;\def\del{\hat \delta}&#10;\def\qb{\bar q}&#10;\def\Lexp{\biggl\langle\!\!\!\biggl\langle}&#10;\def\Rexp{\biggr\rangle\!\!\!\biggr\rangle}&#10;\newcommand{\AmplB}{\mathcal{\bar A}}&#10;&#10;\begin{equation*}&#10;4 G m_1 m_2&#10;\frac{(u_1\cdot u_2)^2}{\sqrt{(u_1\cdot u_2)^2-1}}&#10;\frac{b^\mu}{b^2}&#10;\end{equation*}&#10;&#10;&#10;\end{document}"/>
  <p:tag name="IGUANATEXSIZE" val="20"/>
  <p:tag name="IGUANATEXCURSOR" val="45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47184</TotalTime>
  <Words>749</Words>
  <Application>Microsoft Office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Garamond</vt:lpstr>
      <vt:lpstr>Monotype Corsiva</vt:lpstr>
      <vt:lpstr>Palatino Linotype</vt:lpstr>
      <vt:lpstr>Office Theme</vt:lpstr>
      <vt:lpstr>From Scattering Amplitudes to Classical Observables</vt:lpstr>
      <vt:lpstr>PowerPoint Presentation</vt:lpstr>
      <vt:lpstr>Approaches</vt:lpstr>
      <vt:lpstr>Approaches</vt:lpstr>
      <vt:lpstr>Scattering Amplitudes</vt:lpstr>
      <vt:lpstr>Feynman Vertices</vt:lpstr>
      <vt:lpstr>Double-copy reminder</vt:lpstr>
      <vt:lpstr>Direct Path: New Result for Potential</vt:lpstr>
      <vt:lpstr>Our Strategy: Take the Scenic Route</vt:lpstr>
      <vt:lpstr>Set-up</vt:lpstr>
      <vt:lpstr>Classical Limit</vt:lpstr>
      <vt:lpstr>Wave Packets</vt:lpstr>
      <vt:lpstr>Momentum</vt:lpstr>
      <vt:lpstr>Impulse</vt:lpstr>
      <vt:lpstr>Impulse</vt:lpstr>
      <vt:lpstr>Classical Limit, part 2</vt:lpstr>
      <vt:lpstr>Classical Limit, part 2</vt:lpstr>
      <vt:lpstr>Impulse at LO</vt:lpstr>
      <vt:lpstr>Scalar QED Impulse at LO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Kosower</cp:lastModifiedBy>
  <cp:revision>650</cp:revision>
  <dcterms:created xsi:type="dcterms:W3CDTF">2011-08-09T19:59:47Z</dcterms:created>
  <dcterms:modified xsi:type="dcterms:W3CDTF">2020-02-04T18:31:40Z</dcterms:modified>
</cp:coreProperties>
</file>