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98" r:id="rId3"/>
    <p:sldId id="305" r:id="rId4"/>
    <p:sldId id="322" r:id="rId5"/>
    <p:sldId id="323" r:id="rId6"/>
    <p:sldId id="324" r:id="rId7"/>
    <p:sldId id="325" r:id="rId8"/>
    <p:sldId id="326" r:id="rId9"/>
    <p:sldId id="278" r:id="rId10"/>
    <p:sldId id="280" r:id="rId11"/>
    <p:sldId id="495" r:id="rId12"/>
    <p:sldId id="497" r:id="rId13"/>
    <p:sldId id="501" r:id="rId14"/>
    <p:sldId id="500" r:id="rId15"/>
    <p:sldId id="486" r:id="rId16"/>
    <p:sldId id="470" r:id="rId17"/>
    <p:sldId id="265" r:id="rId18"/>
    <p:sldId id="266" r:id="rId19"/>
    <p:sldId id="474" r:id="rId20"/>
    <p:sldId id="489" r:id="rId21"/>
    <p:sldId id="503" r:id="rId22"/>
    <p:sldId id="504" r:id="rId23"/>
    <p:sldId id="526" r:id="rId24"/>
    <p:sldId id="506" r:id="rId25"/>
    <p:sldId id="510" r:id="rId26"/>
    <p:sldId id="515" r:id="rId27"/>
    <p:sldId id="516" r:id="rId28"/>
    <p:sldId id="517" r:id="rId29"/>
    <p:sldId id="523" r:id="rId30"/>
    <p:sldId id="519" r:id="rId31"/>
    <p:sldId id="518" r:id="rId32"/>
    <p:sldId id="520" r:id="rId33"/>
    <p:sldId id="521" r:id="rId34"/>
    <p:sldId id="522" r:id="rId35"/>
    <p:sldId id="524" r:id="rId36"/>
    <p:sldId id="525" r:id="rId37"/>
    <p:sldId id="528" r:id="rId38"/>
    <p:sldId id="262" r:id="rId39"/>
    <p:sldId id="527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102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72367-478F-424B-AC61-96DE08BA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CD4044-C427-4C0A-A9B1-C8C2171476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88FFA-EF0B-40A3-A1F6-90030981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103F-8944-4399-88B7-A6E96D015BD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76A77-3606-46DA-AD3B-FF2802AA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66FFA-E0AC-4FD5-B50E-D554D18B1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D2AE-7AAA-406E-8ED8-D1874B62C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BB8F-9BE7-4F05-B475-8ED52E32B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8D149-7F88-4335-BB6F-1D2475D05E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03EA9-F0DB-4A88-B8D9-5E036DEA1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103F-8944-4399-88B7-A6E96D015BD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348E2-235E-40A1-BDCC-2A7AAE1CA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17D9E-CB26-4591-9DB8-1E34CD110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D2AE-7AAA-406E-8ED8-D1874B62C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30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CBF8C5-ABAB-444F-B806-3975389849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C8C42D-C1FB-4529-A21B-6A312DF035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37866-CF3A-45F9-B34F-482835B7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103F-8944-4399-88B7-A6E96D015BD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36DA7-0188-42F1-87F6-33289BEE8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F15AE-0030-4F85-9FCE-3C8169E75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D2AE-7AAA-406E-8ED8-D1874B62C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9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3E98-B5E9-4490-AF80-11588094E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EA5AF-8F5B-489C-9269-2A895F6B1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134F5-110D-4E70-9E8E-1A2D9100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103F-8944-4399-88B7-A6E96D015BD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2F5F7-77FA-42AF-8D62-67CD772B8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37A48-03B4-4706-8DF3-9A4E8D29E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D2AE-7AAA-406E-8ED8-D1874B62C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74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1CE1-186F-4EEB-9DAA-97A7633FD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3EACD-8D0C-4777-9189-24FEECC12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B463E-B022-4173-BA45-F260ADB41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103F-8944-4399-88B7-A6E96D015BD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3ADF4-4B82-4B7E-87F6-4B746612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B835D-341F-4233-8FC6-E2B63F026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D2AE-7AAA-406E-8ED8-D1874B62C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73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AD7DB-784A-4BD3-B250-34408A178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57287-868E-4AB3-9192-BDE3149ED2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43A74D-1D79-4CED-A7F0-F31876637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13805-7D28-4733-9B35-125EAACE7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103F-8944-4399-88B7-A6E96D015BD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8339D-2737-4EE2-8028-D7E1C209D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019B9-419C-4DC4-AF6B-310573D2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D2AE-7AAA-406E-8ED8-D1874B62C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19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6208F-1965-434F-8D81-7037DD63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F5CE1-A8CE-44A5-A6A9-A6B8DF825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12C9DE-9296-4C59-AAFA-B25330EFF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ADB5E-B36C-438F-A6FB-21ECD45B03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AF597E-17E5-43B4-A57B-BBC12A66C7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DF1BCF-1218-452D-A194-BF4D8F01C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103F-8944-4399-88B7-A6E96D015BD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C14D10-A8D0-451E-AD68-C5FD54A2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60CE3A-42F6-4156-90AE-0D2E48FF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D2AE-7AAA-406E-8ED8-D1874B62C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85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399BF-167F-4FD5-BB24-1217A787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C68700-47D3-4EDD-9E68-666555574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103F-8944-4399-88B7-A6E96D015BD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67CC27-9D2E-4F70-B828-4EE0A8D20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3E22A-B3DE-4696-8289-2A6F9D845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D2AE-7AAA-406E-8ED8-D1874B62C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17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C8926-5EFA-41AE-9112-C937F8A6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103F-8944-4399-88B7-A6E96D015BD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7277C7-806D-44D6-A3C7-0E5994789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00DE7-3F06-4AEE-B7DD-27074E65A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D2AE-7AAA-406E-8ED8-D1874B62C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33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7B40-90CC-4DB9-802B-92FD85E9C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523B4-ABC8-4333-9608-95EB8C33F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BEC057-ED45-4C81-B75C-01A1ADFAC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BCCBB-3B88-4C67-BBFA-DB3EA11AE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103F-8944-4399-88B7-A6E96D015BD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A8C8A5-E731-4F9A-8F1B-FC62D00F0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2B246-E7EE-47E7-813E-530370D71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D2AE-7AAA-406E-8ED8-D1874B62C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88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C8F8-8CEE-42D8-8B3A-630FFC75A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20A0B1-BDA0-4532-8381-BD9CFA747B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3F964D-582A-4301-BB12-1698191956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0D837-C267-415F-9511-8C030E28A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103F-8944-4399-88B7-A6E96D015BD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D3F111-A23D-4C06-AF5D-80BBDFD95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D7690E-A279-42FA-8AAD-A7FE7A53D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D2AE-7AAA-406E-8ED8-D1874B62C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21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94B97F-6DD9-4DE3-9A7F-5BF54AE56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75B72-1947-4A0C-B612-90E540477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14F5E-CB77-48B6-85CD-DDB294170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3103F-8944-4399-88B7-A6E96D015BDB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24208-983B-4B6F-A47A-D9642CC887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27581-F90C-41B7-84CD-675C2C0EA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3D2AE-7AAA-406E-8ED8-D1874B62C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3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4D021-A7D5-4A4E-91E7-F8593BAF6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9608" y="1154097"/>
            <a:ext cx="9738804" cy="2732583"/>
          </a:xfrm>
        </p:spPr>
        <p:txBody>
          <a:bodyPr>
            <a:noAutofit/>
          </a:bodyPr>
          <a:lstStyle/>
          <a:p>
            <a:r>
              <a:rPr lang="en-US" sz="4400" dirty="0"/>
              <a:t>Past, present and future of the Generalized Optical Differentiation </a:t>
            </a:r>
            <a:r>
              <a:rPr lang="en-US" sz="4400" dirty="0" err="1"/>
              <a:t>Wavefront</a:t>
            </a:r>
            <a:r>
              <a:rPr lang="en-US" sz="4400" dirty="0"/>
              <a:t> sensor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1A82E-6635-4486-AF00-3EF5DB727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9608" y="3956279"/>
            <a:ext cx="9738804" cy="1747624"/>
          </a:xfrm>
        </p:spPr>
        <p:txBody>
          <a:bodyPr>
            <a:normAutofit/>
          </a:bodyPr>
          <a:lstStyle/>
          <a:p>
            <a:r>
              <a:rPr lang="en-US" sz="2400" dirty="0" err="1"/>
              <a:t>Sebastiaan</a:t>
            </a:r>
            <a:r>
              <a:rPr lang="en-US" sz="2400" dirty="0"/>
              <a:t> </a:t>
            </a:r>
            <a:r>
              <a:rPr lang="en-US" sz="2400" dirty="0" err="1"/>
              <a:t>Haffert</a:t>
            </a:r>
            <a:r>
              <a:rPr lang="en-US" sz="2400" dirty="0"/>
              <a:t>, Joost </a:t>
            </a:r>
            <a:r>
              <a:rPr lang="en-US" sz="2400" dirty="0" err="1"/>
              <a:t>Wardenier</a:t>
            </a:r>
            <a:r>
              <a:rPr lang="en-US" sz="2400" dirty="0"/>
              <a:t>, Rico Landman and Christoph Keller</a:t>
            </a:r>
          </a:p>
          <a:p>
            <a:endParaRPr lang="en-US" sz="2400" dirty="0"/>
          </a:p>
          <a:p>
            <a:r>
              <a:rPr lang="en-US" sz="2400" dirty="0"/>
              <a:t>Leiden Observatory, Leiden University</a:t>
            </a:r>
          </a:p>
        </p:txBody>
      </p:sp>
    </p:spTree>
    <p:extLst>
      <p:ext uri="{BB962C8B-B14F-4D97-AF65-F5344CB8AC3E}">
        <p14:creationId xmlns:p14="http://schemas.microsoft.com/office/powerpoint/2010/main" val="4244737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4B9ABA-726B-4782-8BCA-7E94F28031DB}"/>
              </a:ext>
            </a:extLst>
          </p:cNvPr>
          <p:cNvSpPr/>
          <p:nvPr/>
        </p:nvSpPr>
        <p:spPr>
          <a:xfrm>
            <a:off x="1553673" y="1832928"/>
            <a:ext cx="3151214" cy="3151214"/>
          </a:xfrm>
          <a:prstGeom prst="rect">
            <a:avLst/>
          </a:prstGeom>
          <a:gradFill flip="none" rotWithShape="1">
            <a:gsLst>
              <a:gs pos="51000">
                <a:srgbClr val="C0C0C0"/>
              </a:gs>
              <a:gs pos="49000">
                <a:srgbClr val="808080"/>
              </a:gs>
              <a:gs pos="0">
                <a:schemeClr val="tx1"/>
              </a:gs>
              <a:gs pos="100000">
                <a:schemeClr val="bg1"/>
              </a:gs>
            </a:gsLst>
            <a:lin ang="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20566C-1FAB-47A5-9255-6EA4D8F2EAFE}"/>
              </a:ext>
            </a:extLst>
          </p:cNvPr>
          <p:cNvSpPr txBox="1"/>
          <p:nvPr/>
        </p:nvSpPr>
        <p:spPr>
          <a:xfrm>
            <a:off x="416560" y="782320"/>
            <a:ext cx="5425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Hybrid amplitude mask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250DEF-FAE8-4457-8499-BDE36B2EA366}"/>
              </a:ext>
            </a:extLst>
          </p:cNvPr>
          <p:cNvGrpSpPr/>
          <p:nvPr/>
        </p:nvGrpSpPr>
        <p:grpSpPr>
          <a:xfrm>
            <a:off x="6735388" y="1513840"/>
            <a:ext cx="4228980" cy="3176928"/>
            <a:chOff x="793750" y="4074160"/>
            <a:chExt cx="2966720" cy="236728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5A2D4C3-692D-415B-A899-FA9713E099AE}"/>
                </a:ext>
              </a:extLst>
            </p:cNvPr>
            <p:cNvCxnSpPr/>
            <p:nvPr/>
          </p:nvCxnSpPr>
          <p:spPr>
            <a:xfrm>
              <a:off x="822960" y="4074160"/>
              <a:ext cx="0" cy="236728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663F1AE-B402-4411-B9BE-F9FDE28236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3750" y="6441440"/>
              <a:ext cx="296672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6D56C5B-9601-4EC4-8707-B5AC522D0CF4}"/>
              </a:ext>
            </a:extLst>
          </p:cNvPr>
          <p:cNvSpPr txBox="1"/>
          <p:nvPr/>
        </p:nvSpPr>
        <p:spPr>
          <a:xfrm rot="16200000">
            <a:off x="5484056" y="2732737"/>
            <a:ext cx="1965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Response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25EA3F-FC1E-4170-8195-1214ED7BA00B}"/>
              </a:ext>
            </a:extLst>
          </p:cNvPr>
          <p:cNvSpPr txBox="1"/>
          <p:nvPr/>
        </p:nvSpPr>
        <p:spPr>
          <a:xfrm>
            <a:off x="8154867" y="4690768"/>
            <a:ext cx="1161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Input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A70DF2-EBC6-48B6-A847-88E8BF55B3CF}"/>
              </a:ext>
            </a:extLst>
          </p:cNvPr>
          <p:cNvCxnSpPr>
            <a:cxnSpLocks/>
          </p:cNvCxnSpPr>
          <p:nvPr/>
        </p:nvCxnSpPr>
        <p:spPr>
          <a:xfrm flipV="1">
            <a:off x="6735388" y="3637280"/>
            <a:ext cx="2093652" cy="105349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5515B5-D354-4556-BFB2-91F1DE87CB18}"/>
              </a:ext>
            </a:extLst>
          </p:cNvPr>
          <p:cNvCxnSpPr>
            <a:cxnSpLocks/>
          </p:cNvCxnSpPr>
          <p:nvPr/>
        </p:nvCxnSpPr>
        <p:spPr>
          <a:xfrm flipV="1">
            <a:off x="8920480" y="1532591"/>
            <a:ext cx="2043888" cy="92612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DAF1E2D-11BA-4E88-986A-763B293A2FFC}"/>
              </a:ext>
            </a:extLst>
          </p:cNvPr>
          <p:cNvCxnSpPr>
            <a:cxnSpLocks/>
          </p:cNvCxnSpPr>
          <p:nvPr/>
        </p:nvCxnSpPr>
        <p:spPr>
          <a:xfrm flipV="1">
            <a:off x="8801971" y="2448560"/>
            <a:ext cx="133509" cy="122936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9AB6FD1-39A5-4F58-B440-DD4280B7898A}"/>
              </a:ext>
            </a:extLst>
          </p:cNvPr>
          <p:cNvCxnSpPr/>
          <p:nvPr/>
        </p:nvCxnSpPr>
        <p:spPr>
          <a:xfrm>
            <a:off x="9189480" y="2425684"/>
            <a:ext cx="0" cy="122936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B5228E-0EC5-4F82-99B8-F25185B026BF}"/>
                  </a:ext>
                </a:extLst>
              </p:cNvPr>
              <p:cNvSpPr txBox="1"/>
              <p:nvPr/>
            </p:nvSpPr>
            <p:spPr>
              <a:xfrm>
                <a:off x="9942424" y="2743747"/>
                <a:ext cx="41678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𝜷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B5228E-0EC5-4F82-99B8-F25185B02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424" y="2743747"/>
                <a:ext cx="416781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63201F7D-F4F2-42D6-9032-28BB9CF583AC}"/>
              </a:ext>
            </a:extLst>
          </p:cNvPr>
          <p:cNvSpPr txBox="1"/>
          <p:nvPr/>
        </p:nvSpPr>
        <p:spPr>
          <a:xfrm>
            <a:off x="5388747" y="5603212"/>
            <a:ext cx="633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Generalised</a:t>
            </a:r>
            <a:r>
              <a:rPr lang="en-US" dirty="0"/>
              <a:t> optical differentiation </a:t>
            </a:r>
            <a:r>
              <a:rPr lang="en-US" dirty="0" err="1"/>
              <a:t>wavefront</a:t>
            </a:r>
            <a:r>
              <a:rPr lang="en-US" dirty="0"/>
              <a:t> sensor. </a:t>
            </a:r>
            <a:r>
              <a:rPr lang="en-US" dirty="0" err="1"/>
              <a:t>Haffert</a:t>
            </a:r>
            <a:r>
              <a:rPr lang="en-US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68018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5">
            <a:extLst>
              <a:ext uri="{FF2B5EF4-FFF2-40B4-BE49-F238E27FC236}">
                <a16:creationId xmlns:a16="http://schemas.microsoft.com/office/drawing/2014/main" id="{FC889770-F693-468C-BEEE-F58836879C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65" t="398" r="33340"/>
          <a:stretch/>
        </p:blipFill>
        <p:spPr>
          <a:xfrm>
            <a:off x="9186708" y="1052513"/>
            <a:ext cx="2544968" cy="25542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isometricLeftDown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578A85-0172-43FE-AE25-69F1F6603820}"/>
              </a:ext>
            </a:extLst>
          </p:cNvPr>
          <p:cNvCxnSpPr>
            <a:cxnSpLocks/>
          </p:cNvCxnSpPr>
          <p:nvPr/>
        </p:nvCxnSpPr>
        <p:spPr>
          <a:xfrm flipV="1">
            <a:off x="8395260" y="1145089"/>
            <a:ext cx="1571625" cy="221995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AD91F4-F6D6-4190-82F6-D86C758A7837}"/>
              </a:ext>
            </a:extLst>
          </p:cNvPr>
          <p:cNvCxnSpPr>
            <a:cxnSpLocks/>
          </p:cNvCxnSpPr>
          <p:nvPr/>
        </p:nvCxnSpPr>
        <p:spPr>
          <a:xfrm>
            <a:off x="8395260" y="3364637"/>
            <a:ext cx="2521259" cy="9298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Content Placeholder 5">
            <a:extLst>
              <a:ext uri="{FF2B5EF4-FFF2-40B4-BE49-F238E27FC236}">
                <a16:creationId xmlns:a16="http://schemas.microsoft.com/office/drawing/2014/main" id="{DDF96282-CBD6-4161-BFE2-5B2B0068A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65" t="398" r="33340"/>
          <a:stretch/>
        </p:blipFill>
        <p:spPr>
          <a:xfrm flipH="1">
            <a:off x="3612171" y="1052512"/>
            <a:ext cx="2544968" cy="25542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isometricLeftDown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999192-65CA-4397-BC02-40B0AB8C5B73}"/>
              </a:ext>
            </a:extLst>
          </p:cNvPr>
          <p:cNvCxnSpPr>
            <a:cxnSpLocks/>
          </p:cNvCxnSpPr>
          <p:nvPr/>
        </p:nvCxnSpPr>
        <p:spPr>
          <a:xfrm flipV="1">
            <a:off x="2760955" y="1145089"/>
            <a:ext cx="1571625" cy="221995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D05E25-CE7B-4F54-8682-64FF42216109}"/>
              </a:ext>
            </a:extLst>
          </p:cNvPr>
          <p:cNvCxnSpPr>
            <a:cxnSpLocks/>
          </p:cNvCxnSpPr>
          <p:nvPr/>
        </p:nvCxnSpPr>
        <p:spPr>
          <a:xfrm>
            <a:off x="2760955" y="3364637"/>
            <a:ext cx="2521259" cy="9298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F30E9CF5-3DC3-4703-8090-72090F9DDAB1}"/>
              </a:ext>
            </a:extLst>
          </p:cNvPr>
          <p:cNvSpPr/>
          <p:nvPr/>
        </p:nvSpPr>
        <p:spPr>
          <a:xfrm>
            <a:off x="2040546" y="2641282"/>
            <a:ext cx="1571625" cy="157162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  <a:tileRect/>
          </a:gradFill>
          <a:ln w="38100">
            <a:solidFill>
              <a:schemeClr val="tx1"/>
            </a:solidFill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50B9153-2AB5-48AF-B66E-BA3835BA2593}"/>
              </a:ext>
            </a:extLst>
          </p:cNvPr>
          <p:cNvSpPr/>
          <p:nvPr/>
        </p:nvSpPr>
        <p:spPr>
          <a:xfrm flipH="1">
            <a:off x="7615083" y="2641282"/>
            <a:ext cx="1571625" cy="157162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  <a:tileRect/>
          </a:gradFill>
          <a:ln w="38100">
            <a:solidFill>
              <a:schemeClr val="tx1"/>
            </a:solidFill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1A44FF-3E07-4319-B0FA-E8117DEA5E6D}"/>
              </a:ext>
            </a:extLst>
          </p:cNvPr>
          <p:cNvSpPr txBox="1"/>
          <p:nvPr/>
        </p:nvSpPr>
        <p:spPr>
          <a:xfrm>
            <a:off x="111760" y="121920"/>
            <a:ext cx="11775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Optical Differentiation </a:t>
            </a:r>
            <a:r>
              <a:rPr lang="en-US" sz="4400" dirty="0" err="1"/>
              <a:t>Wavefront</a:t>
            </a:r>
            <a:r>
              <a:rPr lang="en-US" sz="4400" dirty="0"/>
              <a:t> Sensor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EFDC94-06F9-4A8C-B44F-9DAC4B88E32F}"/>
              </a:ext>
            </a:extLst>
          </p:cNvPr>
          <p:cNvCxnSpPr>
            <a:cxnSpLocks/>
          </p:cNvCxnSpPr>
          <p:nvPr/>
        </p:nvCxnSpPr>
        <p:spPr>
          <a:xfrm flipV="1">
            <a:off x="773430" y="3364639"/>
            <a:ext cx="1987525" cy="9865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A3E34F-F42C-414D-B29F-A415D0A91DBB}"/>
              </a:ext>
            </a:extLst>
          </p:cNvPr>
          <p:cNvCxnSpPr>
            <a:cxnSpLocks/>
          </p:cNvCxnSpPr>
          <p:nvPr/>
        </p:nvCxnSpPr>
        <p:spPr>
          <a:xfrm flipV="1">
            <a:off x="1553592" y="3364637"/>
            <a:ext cx="1207363" cy="153583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400027-70AF-4CF2-A3F0-9FD6A9A19F2F}"/>
              </a:ext>
            </a:extLst>
          </p:cNvPr>
          <p:cNvCxnSpPr>
            <a:cxnSpLocks/>
          </p:cNvCxnSpPr>
          <p:nvPr/>
        </p:nvCxnSpPr>
        <p:spPr>
          <a:xfrm flipV="1">
            <a:off x="6407735" y="3364639"/>
            <a:ext cx="1987525" cy="9865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B46955-8278-4CF9-B665-D94DF77CE31F}"/>
              </a:ext>
            </a:extLst>
          </p:cNvPr>
          <p:cNvCxnSpPr>
            <a:cxnSpLocks/>
          </p:cNvCxnSpPr>
          <p:nvPr/>
        </p:nvCxnSpPr>
        <p:spPr>
          <a:xfrm flipV="1">
            <a:off x="7066625" y="3364638"/>
            <a:ext cx="1328635" cy="153583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E35CE82F-9AFE-48B9-901B-7E7CD2A842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3" t="2060" r="8037" b="3933"/>
          <a:stretch/>
        </p:blipFill>
        <p:spPr>
          <a:xfrm>
            <a:off x="315589" y="3427095"/>
            <a:ext cx="1582896" cy="1571625"/>
          </a:xfrm>
          <a:prstGeom prst="ellipse">
            <a:avLst/>
          </a:prstGeom>
          <a:ln w="76200">
            <a:solidFill>
              <a:schemeClr val="tx1"/>
            </a:solidFill>
          </a:ln>
          <a:scene3d>
            <a:camera prst="isometricLeftDown"/>
            <a:lightRig rig="threePt" dir="t"/>
          </a:scene3d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F893CB6-4B67-4A6E-95D3-C50B6D1C75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3" t="2060" r="8037" b="3933"/>
          <a:stretch/>
        </p:blipFill>
        <p:spPr>
          <a:xfrm>
            <a:off x="5850292" y="3427095"/>
            <a:ext cx="1582896" cy="1571625"/>
          </a:xfrm>
          <a:prstGeom prst="ellipse">
            <a:avLst/>
          </a:prstGeom>
          <a:ln w="76200">
            <a:solidFill>
              <a:schemeClr val="tx1"/>
            </a:solidFill>
          </a:ln>
          <a:scene3d>
            <a:camera prst="isometricLeftDown"/>
            <a:lightRig rig="threePt" dir="t"/>
          </a:scene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324CE9-513C-4B37-86D0-1A6569411EFB}"/>
                  </a:ext>
                </a:extLst>
              </p:cNvPr>
              <p:cNvSpPr txBox="1"/>
              <p:nvPr/>
            </p:nvSpPr>
            <p:spPr>
              <a:xfrm>
                <a:off x="4003040" y="5225707"/>
                <a:ext cx="3840480" cy="1361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𝑑𝑊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324CE9-513C-4B37-86D0-1A6569411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3040" y="5225707"/>
                <a:ext cx="3840480" cy="13617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3010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ta_0.33_Zernike">
            <a:hlinkClick r:id="" action="ppaction://media"/>
            <a:extLst>
              <a:ext uri="{FF2B5EF4-FFF2-40B4-BE49-F238E27FC236}">
                <a16:creationId xmlns:a16="http://schemas.microsoft.com/office/drawing/2014/main" id="{086B7106-EE77-4318-BF3D-47CCE2CDE7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9788" y="305187"/>
            <a:ext cx="8332424" cy="62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7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93A5-62AB-4809-AA87-7C6BE5304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Leiden </a:t>
            </a:r>
            <a:r>
              <a:rPr lang="en-US" dirty="0" err="1"/>
              <a:t>EXoplanet</a:t>
            </a:r>
            <a:r>
              <a:rPr lang="en-US" dirty="0"/>
              <a:t> Instrument (LEXI)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F9FEFF-12AF-4DE0-A0F5-6D29D91A11AD}"/>
              </a:ext>
            </a:extLst>
          </p:cNvPr>
          <p:cNvCxnSpPr>
            <a:cxnSpLocks/>
          </p:cNvCxnSpPr>
          <p:nvPr/>
        </p:nvCxnSpPr>
        <p:spPr>
          <a:xfrm>
            <a:off x="6031912" y="4413738"/>
            <a:ext cx="14494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67CAD5-ADA9-4B7E-8138-E5DC3A442D9A}"/>
              </a:ext>
            </a:extLst>
          </p:cNvPr>
          <p:cNvCxnSpPr>
            <a:cxnSpLocks/>
          </p:cNvCxnSpPr>
          <p:nvPr/>
        </p:nvCxnSpPr>
        <p:spPr>
          <a:xfrm>
            <a:off x="6031912" y="5102469"/>
            <a:ext cx="17756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1D4157-3A0E-45B7-B476-1EEBC524C1BD}"/>
              </a:ext>
            </a:extLst>
          </p:cNvPr>
          <p:cNvCxnSpPr>
            <a:cxnSpLocks/>
          </p:cNvCxnSpPr>
          <p:nvPr/>
        </p:nvCxnSpPr>
        <p:spPr>
          <a:xfrm>
            <a:off x="7329894" y="4413738"/>
            <a:ext cx="17554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2E0996-E325-4D65-8B5E-B36316BCAF98}"/>
              </a:ext>
            </a:extLst>
          </p:cNvPr>
          <p:cNvCxnSpPr>
            <a:cxnSpLocks/>
          </p:cNvCxnSpPr>
          <p:nvPr/>
        </p:nvCxnSpPr>
        <p:spPr>
          <a:xfrm>
            <a:off x="7587762" y="5102469"/>
            <a:ext cx="14976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CABA5EC-7124-478C-96ED-9C4CFB4C0929}"/>
              </a:ext>
            </a:extLst>
          </p:cNvPr>
          <p:cNvGrpSpPr/>
          <p:nvPr/>
        </p:nvGrpSpPr>
        <p:grpSpPr>
          <a:xfrm flipH="1">
            <a:off x="7481317" y="3667711"/>
            <a:ext cx="700922" cy="2133892"/>
            <a:chOff x="7481317" y="3667711"/>
            <a:chExt cx="700922" cy="213389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C2003B1-BD9D-4969-8CD9-32B77E9BA78A}"/>
                </a:ext>
              </a:extLst>
            </p:cNvPr>
            <p:cNvCxnSpPr>
              <a:cxnSpLocks/>
            </p:cNvCxnSpPr>
            <p:nvPr/>
          </p:nvCxnSpPr>
          <p:spPr>
            <a:xfrm>
              <a:off x="7481317" y="3667711"/>
              <a:ext cx="0" cy="77201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438400B-160F-4362-9F20-EDB9D33CA8BF}"/>
                </a:ext>
              </a:extLst>
            </p:cNvPr>
            <p:cNvCxnSpPr>
              <a:cxnSpLocks/>
            </p:cNvCxnSpPr>
            <p:nvPr/>
          </p:nvCxnSpPr>
          <p:spPr>
            <a:xfrm>
              <a:off x="8182239" y="3667711"/>
              <a:ext cx="0" cy="145551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F5809B-1573-4E4A-B8E4-34794DDCE3EE}"/>
                </a:ext>
              </a:extLst>
            </p:cNvPr>
            <p:cNvSpPr/>
            <p:nvPr/>
          </p:nvSpPr>
          <p:spPr>
            <a:xfrm rot="2700000">
              <a:off x="6627933" y="4641018"/>
              <a:ext cx="2057400" cy="2637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23DB5DE-2590-4AA3-8FA3-D0E45F6C8832}"/>
              </a:ext>
            </a:extLst>
          </p:cNvPr>
          <p:cNvCxnSpPr>
            <a:cxnSpLocks/>
          </p:cNvCxnSpPr>
          <p:nvPr/>
        </p:nvCxnSpPr>
        <p:spPr>
          <a:xfrm flipV="1">
            <a:off x="4225384" y="3664487"/>
            <a:ext cx="0" cy="466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0E52556-76B9-4F25-A8BA-48C98CBA3C06}"/>
              </a:ext>
            </a:extLst>
          </p:cNvPr>
          <p:cNvCxnSpPr>
            <a:cxnSpLocks/>
          </p:cNvCxnSpPr>
          <p:nvPr/>
        </p:nvCxnSpPr>
        <p:spPr>
          <a:xfrm flipV="1">
            <a:off x="5383624" y="3671327"/>
            <a:ext cx="0" cy="466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4BD7AD3-484C-427E-A75C-13BF8013093F}"/>
              </a:ext>
            </a:extLst>
          </p:cNvPr>
          <p:cNvCxnSpPr>
            <a:cxnSpLocks/>
          </p:cNvCxnSpPr>
          <p:nvPr/>
        </p:nvCxnSpPr>
        <p:spPr>
          <a:xfrm>
            <a:off x="2717092" y="5123228"/>
            <a:ext cx="8265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F9F6EDC-A7D2-4C93-BE7F-030B0DB83EB7}"/>
              </a:ext>
            </a:extLst>
          </p:cNvPr>
          <p:cNvCxnSpPr>
            <a:cxnSpLocks/>
          </p:cNvCxnSpPr>
          <p:nvPr/>
        </p:nvCxnSpPr>
        <p:spPr>
          <a:xfrm>
            <a:off x="2717092" y="4413738"/>
            <a:ext cx="8265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0519A5-1186-4628-BE41-B0934250DEDE}"/>
              </a:ext>
            </a:extLst>
          </p:cNvPr>
          <p:cNvSpPr/>
          <p:nvPr/>
        </p:nvSpPr>
        <p:spPr>
          <a:xfrm>
            <a:off x="3543690" y="4131066"/>
            <a:ext cx="2488223" cy="1283677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Adaptive Optics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80FB90-38AD-4073-8055-2491B00765E2}"/>
              </a:ext>
            </a:extLst>
          </p:cNvPr>
          <p:cNvSpPr/>
          <p:nvPr/>
        </p:nvSpPr>
        <p:spPr>
          <a:xfrm>
            <a:off x="9085385" y="4131065"/>
            <a:ext cx="2488223" cy="1283677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High-contrast imaging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B166DF-919E-4715-8BE1-D78E8FDD7D7F}"/>
              </a:ext>
            </a:extLst>
          </p:cNvPr>
          <p:cNvSpPr/>
          <p:nvPr/>
        </p:nvSpPr>
        <p:spPr>
          <a:xfrm>
            <a:off x="6412523" y="2387650"/>
            <a:ext cx="2488223" cy="1283677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High-resolution spectroscopy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E23522-7DB3-4ABB-96C4-83DED782B896}"/>
              </a:ext>
            </a:extLst>
          </p:cNvPr>
          <p:cNvSpPr/>
          <p:nvPr/>
        </p:nvSpPr>
        <p:spPr>
          <a:xfrm>
            <a:off x="3543689" y="2384034"/>
            <a:ext cx="2488223" cy="1283677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Wavefront</a:t>
            </a:r>
            <a:r>
              <a:rPr lang="en-US" sz="2400" b="1" dirty="0">
                <a:solidFill>
                  <a:schemeClr val="tx1"/>
                </a:solidFill>
              </a:rPr>
              <a:t> sensing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4412869-CC1E-47FA-A27F-F77AAC126050}"/>
              </a:ext>
            </a:extLst>
          </p:cNvPr>
          <p:cNvSpPr/>
          <p:nvPr/>
        </p:nvSpPr>
        <p:spPr>
          <a:xfrm>
            <a:off x="251405" y="4053718"/>
            <a:ext cx="2488223" cy="1283677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William Herschel Telescope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E7D55C-BC91-4EFF-974B-B7FC8E58EDB8}"/>
              </a:ext>
            </a:extLst>
          </p:cNvPr>
          <p:cNvSpPr txBox="1"/>
          <p:nvPr/>
        </p:nvSpPr>
        <p:spPr>
          <a:xfrm>
            <a:off x="937549" y="1481559"/>
            <a:ext cx="9236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path-finder for high-contrast spectroscopy 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880321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93A5-62AB-4809-AA87-7C6BE5304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Leiden </a:t>
            </a:r>
            <a:r>
              <a:rPr lang="en-US" dirty="0" err="1"/>
              <a:t>EXoplanet</a:t>
            </a:r>
            <a:r>
              <a:rPr lang="en-US" dirty="0"/>
              <a:t> Instrument (LEXI)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F9FEFF-12AF-4DE0-A0F5-6D29D91A11AD}"/>
              </a:ext>
            </a:extLst>
          </p:cNvPr>
          <p:cNvCxnSpPr>
            <a:cxnSpLocks/>
          </p:cNvCxnSpPr>
          <p:nvPr/>
        </p:nvCxnSpPr>
        <p:spPr>
          <a:xfrm>
            <a:off x="6031912" y="4413738"/>
            <a:ext cx="14494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67CAD5-ADA9-4B7E-8138-E5DC3A442D9A}"/>
              </a:ext>
            </a:extLst>
          </p:cNvPr>
          <p:cNvCxnSpPr>
            <a:cxnSpLocks/>
          </p:cNvCxnSpPr>
          <p:nvPr/>
        </p:nvCxnSpPr>
        <p:spPr>
          <a:xfrm>
            <a:off x="6031912" y="5102469"/>
            <a:ext cx="17756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1D4157-3A0E-45B7-B476-1EEBC524C1BD}"/>
              </a:ext>
            </a:extLst>
          </p:cNvPr>
          <p:cNvCxnSpPr>
            <a:cxnSpLocks/>
          </p:cNvCxnSpPr>
          <p:nvPr/>
        </p:nvCxnSpPr>
        <p:spPr>
          <a:xfrm>
            <a:off x="7329894" y="4413738"/>
            <a:ext cx="17554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2E0996-E325-4D65-8B5E-B36316BCAF98}"/>
              </a:ext>
            </a:extLst>
          </p:cNvPr>
          <p:cNvCxnSpPr>
            <a:cxnSpLocks/>
          </p:cNvCxnSpPr>
          <p:nvPr/>
        </p:nvCxnSpPr>
        <p:spPr>
          <a:xfrm>
            <a:off x="7587762" y="5102469"/>
            <a:ext cx="14976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CABA5EC-7124-478C-96ED-9C4CFB4C0929}"/>
              </a:ext>
            </a:extLst>
          </p:cNvPr>
          <p:cNvGrpSpPr/>
          <p:nvPr/>
        </p:nvGrpSpPr>
        <p:grpSpPr>
          <a:xfrm flipH="1">
            <a:off x="7481317" y="3667711"/>
            <a:ext cx="700922" cy="2133892"/>
            <a:chOff x="7481317" y="3667711"/>
            <a:chExt cx="700922" cy="213389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C2003B1-BD9D-4969-8CD9-32B77E9BA78A}"/>
                </a:ext>
              </a:extLst>
            </p:cNvPr>
            <p:cNvCxnSpPr>
              <a:cxnSpLocks/>
            </p:cNvCxnSpPr>
            <p:nvPr/>
          </p:nvCxnSpPr>
          <p:spPr>
            <a:xfrm>
              <a:off x="7481317" y="3667711"/>
              <a:ext cx="0" cy="77201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438400B-160F-4362-9F20-EDB9D33CA8BF}"/>
                </a:ext>
              </a:extLst>
            </p:cNvPr>
            <p:cNvCxnSpPr>
              <a:cxnSpLocks/>
            </p:cNvCxnSpPr>
            <p:nvPr/>
          </p:nvCxnSpPr>
          <p:spPr>
            <a:xfrm>
              <a:off x="8182239" y="3667711"/>
              <a:ext cx="0" cy="145551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F5809B-1573-4E4A-B8E4-34794DDCE3EE}"/>
                </a:ext>
              </a:extLst>
            </p:cNvPr>
            <p:cNvSpPr/>
            <p:nvPr/>
          </p:nvSpPr>
          <p:spPr>
            <a:xfrm rot="2700000">
              <a:off x="6627933" y="4641018"/>
              <a:ext cx="2057400" cy="2637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23DB5DE-2590-4AA3-8FA3-D0E45F6C8832}"/>
              </a:ext>
            </a:extLst>
          </p:cNvPr>
          <p:cNvCxnSpPr>
            <a:cxnSpLocks/>
          </p:cNvCxnSpPr>
          <p:nvPr/>
        </p:nvCxnSpPr>
        <p:spPr>
          <a:xfrm flipV="1">
            <a:off x="4225384" y="3664487"/>
            <a:ext cx="0" cy="466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0E52556-76B9-4F25-A8BA-48C98CBA3C06}"/>
              </a:ext>
            </a:extLst>
          </p:cNvPr>
          <p:cNvCxnSpPr>
            <a:cxnSpLocks/>
          </p:cNvCxnSpPr>
          <p:nvPr/>
        </p:nvCxnSpPr>
        <p:spPr>
          <a:xfrm flipV="1">
            <a:off x="5383624" y="3671327"/>
            <a:ext cx="0" cy="466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4BD7AD3-484C-427E-A75C-13BF8013093F}"/>
              </a:ext>
            </a:extLst>
          </p:cNvPr>
          <p:cNvCxnSpPr>
            <a:cxnSpLocks/>
          </p:cNvCxnSpPr>
          <p:nvPr/>
        </p:nvCxnSpPr>
        <p:spPr>
          <a:xfrm>
            <a:off x="2717092" y="5123228"/>
            <a:ext cx="8265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F9F6EDC-A7D2-4C93-BE7F-030B0DB83EB7}"/>
              </a:ext>
            </a:extLst>
          </p:cNvPr>
          <p:cNvCxnSpPr>
            <a:cxnSpLocks/>
          </p:cNvCxnSpPr>
          <p:nvPr/>
        </p:nvCxnSpPr>
        <p:spPr>
          <a:xfrm>
            <a:off x="2717092" y="4413738"/>
            <a:ext cx="8265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0519A5-1186-4628-BE41-B0934250DEDE}"/>
              </a:ext>
            </a:extLst>
          </p:cNvPr>
          <p:cNvSpPr/>
          <p:nvPr/>
        </p:nvSpPr>
        <p:spPr>
          <a:xfrm>
            <a:off x="3543690" y="4131066"/>
            <a:ext cx="2488223" cy="1283677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Adaptive Optics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80FB90-38AD-4073-8055-2491B00765E2}"/>
              </a:ext>
            </a:extLst>
          </p:cNvPr>
          <p:cNvSpPr/>
          <p:nvPr/>
        </p:nvSpPr>
        <p:spPr>
          <a:xfrm>
            <a:off x="9085385" y="4131065"/>
            <a:ext cx="2488223" cy="1283677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High-contrast imaging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B166DF-919E-4715-8BE1-D78E8FDD7D7F}"/>
              </a:ext>
            </a:extLst>
          </p:cNvPr>
          <p:cNvSpPr/>
          <p:nvPr/>
        </p:nvSpPr>
        <p:spPr>
          <a:xfrm>
            <a:off x="6412523" y="2387650"/>
            <a:ext cx="2488223" cy="1283677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High-resolution spectroscopy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E23522-7DB3-4ABB-96C4-83DED782B896}"/>
              </a:ext>
            </a:extLst>
          </p:cNvPr>
          <p:cNvSpPr/>
          <p:nvPr/>
        </p:nvSpPr>
        <p:spPr>
          <a:xfrm>
            <a:off x="3543689" y="2384034"/>
            <a:ext cx="2488223" cy="1283677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Wavefront</a:t>
            </a:r>
            <a:r>
              <a:rPr lang="en-US" sz="2400" b="1" dirty="0">
                <a:solidFill>
                  <a:schemeClr val="tx1"/>
                </a:solidFill>
              </a:rPr>
              <a:t> sensing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4412869-CC1E-47FA-A27F-F77AAC126050}"/>
              </a:ext>
            </a:extLst>
          </p:cNvPr>
          <p:cNvSpPr/>
          <p:nvPr/>
        </p:nvSpPr>
        <p:spPr>
          <a:xfrm>
            <a:off x="251405" y="4053718"/>
            <a:ext cx="2488223" cy="1283677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William Herschel Telescope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E7D55C-BC91-4EFF-974B-B7FC8E58EDB8}"/>
              </a:ext>
            </a:extLst>
          </p:cNvPr>
          <p:cNvSpPr txBox="1"/>
          <p:nvPr/>
        </p:nvSpPr>
        <p:spPr>
          <a:xfrm>
            <a:off x="937549" y="1481559"/>
            <a:ext cx="9236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path-finder for high-contrast spectroscopy 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1074336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EA8A94F-861E-4EBE-93FF-51DC10827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200" y="158400"/>
            <a:ext cx="8721600" cy="65412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4CD12D-FB87-44CA-B3E0-0F5C5525ABAD}"/>
              </a:ext>
            </a:extLst>
          </p:cNvPr>
          <p:cNvSpPr txBox="1"/>
          <p:nvPr/>
        </p:nvSpPr>
        <p:spPr>
          <a:xfrm>
            <a:off x="6820084" y="5372100"/>
            <a:ext cx="3341077" cy="95410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75 optical elements.</a:t>
            </a:r>
          </a:p>
          <a:p>
            <a:r>
              <a:rPr lang="en-US" sz="2800" dirty="0"/>
              <a:t>Set-up time of 5 days.</a:t>
            </a:r>
          </a:p>
        </p:txBody>
      </p:sp>
    </p:spTree>
    <p:extLst>
      <p:ext uri="{BB962C8B-B14F-4D97-AF65-F5344CB8AC3E}">
        <p14:creationId xmlns:p14="http://schemas.microsoft.com/office/powerpoint/2010/main" val="3938266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60619-D55D-4939-8B9B-77924AE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Evolution of LEXI from AO to XAO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CB1E19-5243-494D-831C-4D04A38A149D}"/>
              </a:ext>
            </a:extLst>
          </p:cNvPr>
          <p:cNvGrpSpPr/>
          <p:nvPr/>
        </p:nvGrpSpPr>
        <p:grpSpPr>
          <a:xfrm>
            <a:off x="659423" y="1784838"/>
            <a:ext cx="3600000" cy="3600000"/>
            <a:chOff x="659423" y="1784838"/>
            <a:chExt cx="3600000" cy="3600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24EA1C8-F5B7-4C40-9B7A-DC9EF8A31A1E}"/>
                </a:ext>
              </a:extLst>
            </p:cNvPr>
            <p:cNvSpPr/>
            <p:nvPr/>
          </p:nvSpPr>
          <p:spPr>
            <a:xfrm>
              <a:off x="659423" y="1784838"/>
              <a:ext cx="3600000" cy="36000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63B1EA4-DD29-49D5-A6F7-50B74F320EAF}"/>
                </a:ext>
              </a:extLst>
            </p:cNvPr>
            <p:cNvSpPr/>
            <p:nvPr/>
          </p:nvSpPr>
          <p:spPr>
            <a:xfrm>
              <a:off x="1955423" y="3080838"/>
              <a:ext cx="1008000" cy="10080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ABAF231-6B3E-454C-BE23-B2E7A15D16EB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>
              <a:off x="1186631" y="2312046"/>
              <a:ext cx="1079049" cy="82017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730A0DA-3F0B-4824-BBDB-B9F798F984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2707" y="2322206"/>
              <a:ext cx="1079049" cy="82017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4DD4BDA-CDB1-4E9B-8CC2-370597036A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7090" y="4018134"/>
              <a:ext cx="1079049" cy="82017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3DFD3C1-5480-4DDA-9398-DFD526FC09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72850" y="3962254"/>
              <a:ext cx="1079049" cy="82017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AEDD028-267A-4458-B5AB-41321E6E0C16}"/>
              </a:ext>
            </a:extLst>
          </p:cNvPr>
          <p:cNvSpPr txBox="1"/>
          <p:nvPr/>
        </p:nvSpPr>
        <p:spPr>
          <a:xfrm>
            <a:off x="987645" y="5588880"/>
            <a:ext cx="2943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William Herschel Telescope</a:t>
            </a:r>
          </a:p>
          <a:p>
            <a:pPr algn="ctr"/>
            <a:r>
              <a:rPr lang="en-US" dirty="0"/>
              <a:t>4.2m diameter</a:t>
            </a:r>
          </a:p>
          <a:p>
            <a:pPr algn="ctr"/>
            <a:r>
              <a:rPr lang="en-US" dirty="0"/>
              <a:t>LEXI run June 2016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B500D7-5F95-422E-ADA9-2489A32A5355}"/>
              </a:ext>
            </a:extLst>
          </p:cNvPr>
          <p:cNvGrpSpPr/>
          <p:nvPr/>
        </p:nvGrpSpPr>
        <p:grpSpPr>
          <a:xfrm>
            <a:off x="7151077" y="1784838"/>
            <a:ext cx="3600000" cy="3600000"/>
            <a:chOff x="659423" y="1784838"/>
            <a:chExt cx="3600000" cy="3600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F226204-E788-4879-896F-508447DC2B9B}"/>
                </a:ext>
              </a:extLst>
            </p:cNvPr>
            <p:cNvSpPr/>
            <p:nvPr/>
          </p:nvSpPr>
          <p:spPr>
            <a:xfrm>
              <a:off x="659423" y="1784838"/>
              <a:ext cx="3600000" cy="3600000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5400D83-ACAB-4599-A239-45F25742E76D}"/>
                </a:ext>
              </a:extLst>
            </p:cNvPr>
            <p:cNvSpPr/>
            <p:nvPr/>
          </p:nvSpPr>
          <p:spPr>
            <a:xfrm>
              <a:off x="1955423" y="3080838"/>
              <a:ext cx="1008000" cy="10080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D24FA4C-E2A3-472F-9A08-CE6950C6ED79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>
              <a:off x="1186631" y="2312046"/>
              <a:ext cx="1079049" cy="82017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76F451-6E29-4C67-8429-D09CDDE2B4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2707" y="2322206"/>
              <a:ext cx="1079049" cy="82017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02CEA6B-07FD-47C9-9D48-5F5EACB15A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7090" y="4018134"/>
              <a:ext cx="1079049" cy="82017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D6BBC94-0B4C-4D4F-9D10-ACD5C30898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72850" y="3962254"/>
              <a:ext cx="1079049" cy="82017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1C6D0AD-1EE7-42D8-B159-53E75990AEBD}"/>
              </a:ext>
            </a:extLst>
          </p:cNvPr>
          <p:cNvCxnSpPr/>
          <p:nvPr/>
        </p:nvCxnSpPr>
        <p:spPr>
          <a:xfrm>
            <a:off x="4589585" y="3584838"/>
            <a:ext cx="21717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16766EF-912F-4AE0-BADC-47ACB0782B74}"/>
              </a:ext>
            </a:extLst>
          </p:cNvPr>
          <p:cNvSpPr txBox="1"/>
          <p:nvPr/>
        </p:nvSpPr>
        <p:spPr>
          <a:xfrm>
            <a:off x="4431409" y="2214302"/>
            <a:ext cx="2547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Palomar strategy:</a:t>
            </a:r>
          </a:p>
          <a:p>
            <a:pPr algn="ctr"/>
            <a:r>
              <a:rPr lang="en-US" sz="2000" dirty="0"/>
              <a:t>Downscale aperture to create an XAO system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6363280-AC11-4E07-8385-6B6244951E02}"/>
              </a:ext>
            </a:extLst>
          </p:cNvPr>
          <p:cNvSpPr/>
          <p:nvPr/>
        </p:nvSpPr>
        <p:spPr>
          <a:xfrm>
            <a:off x="9606174" y="3075026"/>
            <a:ext cx="1008000" cy="100800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B0AE89-5BB8-46C7-9638-81ABAA0762F1}"/>
              </a:ext>
            </a:extLst>
          </p:cNvPr>
          <p:cNvSpPr txBox="1"/>
          <p:nvPr/>
        </p:nvSpPr>
        <p:spPr>
          <a:xfrm>
            <a:off x="7628744" y="5588879"/>
            <a:ext cx="2943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William Herschel Telescope</a:t>
            </a:r>
          </a:p>
          <a:p>
            <a:pPr algn="ctr"/>
            <a:r>
              <a:rPr lang="en-US" dirty="0"/>
              <a:t>1.2m off-axis segment</a:t>
            </a:r>
          </a:p>
          <a:p>
            <a:pPr algn="ctr"/>
            <a:r>
              <a:rPr lang="en-US" dirty="0"/>
              <a:t>LEXI run December 2017</a:t>
            </a:r>
          </a:p>
        </p:txBody>
      </p:sp>
    </p:spTree>
    <p:extLst>
      <p:ext uri="{BB962C8B-B14F-4D97-AF65-F5344CB8AC3E}">
        <p14:creationId xmlns:p14="http://schemas.microsoft.com/office/powerpoint/2010/main" val="3511743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CDA06-2419-4CB2-8214-C1FA3F042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take an off-axis segment?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2CA8F-3022-4A09-B405-DEAADA806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Better raw-contrast</a:t>
            </a:r>
          </a:p>
          <a:p>
            <a:pPr lvl="1"/>
            <a:r>
              <a:rPr lang="en-US" dirty="0"/>
              <a:t>We can more easily test new coronagraphs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Single-mode fiber injection scales with </a:t>
            </a:r>
            <a:r>
              <a:rPr lang="en-US" dirty="0" err="1"/>
              <a:t>Strehl</a:t>
            </a:r>
            <a:endParaRPr lang="en-US" dirty="0"/>
          </a:p>
          <a:p>
            <a:pPr lvl="1"/>
            <a:r>
              <a:rPr lang="en-US" dirty="0"/>
              <a:t>Light gathering power versus coupling efficiency</a:t>
            </a:r>
          </a:p>
          <a:p>
            <a:pPr lvl="1"/>
            <a:r>
              <a:rPr lang="en-US" dirty="0"/>
              <a:t>We lose a factor of 16 in light but  we gain </a:t>
            </a:r>
            <a:r>
              <a:rPr lang="en-US" dirty="0" err="1"/>
              <a:t>Strehl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No central obscuration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53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F184C097-E25B-4A67-B63F-367A1C74DA12}"/>
              </a:ext>
            </a:extLst>
          </p:cNvPr>
          <p:cNvSpPr txBox="1"/>
          <p:nvPr/>
        </p:nvSpPr>
        <p:spPr>
          <a:xfrm>
            <a:off x="376504" y="371494"/>
            <a:ext cx="5363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Shack-Hartmann </a:t>
            </a:r>
            <a:r>
              <a:rPr lang="en-US" sz="2800" dirty="0" err="1"/>
              <a:t>wavefront</a:t>
            </a:r>
            <a:r>
              <a:rPr lang="en-US" sz="2800" dirty="0"/>
              <a:t> sensor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BA0D10-8AC6-48F4-8480-A5CA077EE61E}"/>
              </a:ext>
            </a:extLst>
          </p:cNvPr>
          <p:cNvSpPr txBox="1"/>
          <p:nvPr/>
        </p:nvSpPr>
        <p:spPr>
          <a:xfrm>
            <a:off x="6312754" y="175153"/>
            <a:ext cx="5197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generalised</a:t>
            </a:r>
            <a:r>
              <a:rPr lang="en-US" sz="2800" dirty="0"/>
              <a:t> Optical Differentiation </a:t>
            </a:r>
            <a:r>
              <a:rPr lang="en-US" sz="2800" dirty="0" err="1"/>
              <a:t>wavefront</a:t>
            </a:r>
            <a:r>
              <a:rPr lang="en-US" sz="2800" dirty="0"/>
              <a:t> sensor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3880676-16FE-4699-AF49-09E093AAFA04}"/>
              </a:ext>
            </a:extLst>
          </p:cNvPr>
          <p:cNvCxnSpPr>
            <a:cxnSpLocks/>
          </p:cNvCxnSpPr>
          <p:nvPr/>
        </p:nvCxnSpPr>
        <p:spPr>
          <a:xfrm>
            <a:off x="5205412" y="3106624"/>
            <a:ext cx="178117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AA3FB3A-D9A1-47F7-B8A8-D43510C9E123}"/>
              </a:ext>
            </a:extLst>
          </p:cNvPr>
          <p:cNvSpPr txBox="1"/>
          <p:nvPr/>
        </p:nvSpPr>
        <p:spPr>
          <a:xfrm>
            <a:off x="992122" y="4655696"/>
            <a:ext cx="41326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AO speed: 500 Hz</a:t>
            </a:r>
          </a:p>
          <a:p>
            <a:pPr algn="ctr"/>
            <a:r>
              <a:rPr lang="en-US" sz="2800" dirty="0"/>
              <a:t>Number of modes: 75-80</a:t>
            </a:r>
          </a:p>
          <a:p>
            <a:pPr algn="ctr"/>
            <a:r>
              <a:rPr lang="en-US" sz="2800" dirty="0" err="1"/>
              <a:t>Alpao</a:t>
            </a:r>
            <a:r>
              <a:rPr lang="en-US" sz="2800" dirty="0"/>
              <a:t> 97-15 DM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C54548-79F6-43A6-B479-631370C867B6}"/>
              </a:ext>
            </a:extLst>
          </p:cNvPr>
          <p:cNvSpPr txBox="1"/>
          <p:nvPr/>
        </p:nvSpPr>
        <p:spPr>
          <a:xfrm>
            <a:off x="7292636" y="4655696"/>
            <a:ext cx="37236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AO speed: 800 Hz</a:t>
            </a:r>
          </a:p>
          <a:p>
            <a:pPr algn="ctr"/>
            <a:r>
              <a:rPr lang="en-US" sz="2800" dirty="0"/>
              <a:t>Number of modes: 96</a:t>
            </a:r>
          </a:p>
          <a:p>
            <a:pPr algn="ctr"/>
            <a:r>
              <a:rPr lang="en-US" sz="2800" dirty="0" err="1"/>
              <a:t>Alpao</a:t>
            </a:r>
            <a:r>
              <a:rPr lang="en-US" sz="2800" dirty="0"/>
              <a:t> 97-15 DM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667E1C0-79DE-4F04-86E0-11AB8F75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3" t="15222" r="27522" b="4197"/>
          <a:stretch/>
        </p:blipFill>
        <p:spPr>
          <a:xfrm rot="5400000">
            <a:off x="1327974" y="1157677"/>
            <a:ext cx="3460918" cy="3404085"/>
          </a:xfrm>
          <a:prstGeom prst="rect">
            <a:avLst/>
          </a:prstGeom>
        </p:spPr>
      </p:pic>
      <p:sp>
        <p:nvSpPr>
          <p:cNvPr id="39" name="AutoShape 2" descr="https://files.slack.com/files-pri/T545ST0NM-F8805R3AL/img_20171201_230131.jpg">
            <a:extLst>
              <a:ext uri="{FF2B5EF4-FFF2-40B4-BE49-F238E27FC236}">
                <a16:creationId xmlns:a16="http://schemas.microsoft.com/office/drawing/2014/main" id="{F790D5D9-752A-48B1-940E-9DBC1E484F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4495AD5-02BF-4AC1-88A1-68579D70B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637" y="1054134"/>
            <a:ext cx="3530161" cy="353604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1C1EAF9-1D4B-4FBF-9FDC-46C1FF395B75}"/>
              </a:ext>
            </a:extLst>
          </p:cNvPr>
          <p:cNvSpPr txBox="1"/>
          <p:nvPr/>
        </p:nvSpPr>
        <p:spPr>
          <a:xfrm>
            <a:off x="6829064" y="6327630"/>
            <a:ext cx="570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Haffert</a:t>
            </a:r>
            <a:r>
              <a:rPr lang="en-US" sz="2400" dirty="0"/>
              <a:t> 2016, </a:t>
            </a:r>
            <a:r>
              <a:rPr lang="en-US" sz="2400" dirty="0" err="1"/>
              <a:t>Haffert</a:t>
            </a:r>
            <a:r>
              <a:rPr lang="en-US" sz="2400" dirty="0"/>
              <a:t> et al. (in prep)</a:t>
            </a:r>
          </a:p>
        </p:txBody>
      </p:sp>
    </p:spTree>
    <p:extLst>
      <p:ext uri="{BB962C8B-B14F-4D97-AF65-F5344CB8AC3E}">
        <p14:creationId xmlns:p14="http://schemas.microsoft.com/office/powerpoint/2010/main" val="2037355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st">
            <a:hlinkClick r:id="" action="ppaction://media"/>
            <a:extLst>
              <a:ext uri="{FF2B5EF4-FFF2-40B4-BE49-F238E27FC236}">
                <a16:creationId xmlns:a16="http://schemas.microsoft.com/office/drawing/2014/main" id="{8584A08C-4D4D-4472-819E-95352CEFD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976" t="23532" r="8693" b="18576"/>
          <a:stretch/>
        </p:blipFill>
        <p:spPr>
          <a:xfrm>
            <a:off x="176442" y="338560"/>
            <a:ext cx="11839116" cy="59105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DA5246-4DD1-44C9-B047-BF6E7EF22987}"/>
              </a:ext>
            </a:extLst>
          </p:cNvPr>
          <p:cNvSpPr txBox="1"/>
          <p:nvPr/>
        </p:nvSpPr>
        <p:spPr>
          <a:xfrm>
            <a:off x="1452002" y="0"/>
            <a:ext cx="352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Adaptive optics 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DC112-F5A6-407E-A870-B993AEDF9DCD}"/>
              </a:ext>
            </a:extLst>
          </p:cNvPr>
          <p:cNvSpPr txBox="1"/>
          <p:nvPr/>
        </p:nvSpPr>
        <p:spPr>
          <a:xfrm>
            <a:off x="7532074" y="0"/>
            <a:ext cx="352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Adaptive optics off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6B1182-A6D8-43CB-8607-A1B8C740F140}"/>
              </a:ext>
            </a:extLst>
          </p:cNvPr>
          <p:cNvSpPr txBox="1"/>
          <p:nvPr/>
        </p:nvSpPr>
        <p:spPr>
          <a:xfrm>
            <a:off x="2783840" y="6064491"/>
            <a:ext cx="8754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50 Hz Imaging in R-band with 10 nm bandwidth</a:t>
            </a:r>
          </a:p>
        </p:txBody>
      </p:sp>
    </p:spTree>
    <p:extLst>
      <p:ext uri="{BB962C8B-B14F-4D97-AF65-F5344CB8AC3E}">
        <p14:creationId xmlns:p14="http://schemas.microsoft.com/office/powerpoint/2010/main" val="4840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6B165F-61B3-45AF-8570-AF0DA5ED1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860" y="75256"/>
            <a:ext cx="6721784" cy="672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08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9D083-0515-43CA-876E-B3DFDBA20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PSF quality improvement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1E05AC-5BA7-4F80-8808-74E185D41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11" t="31858" r="31372" b="34619"/>
          <a:stretch/>
        </p:blipFill>
        <p:spPr>
          <a:xfrm>
            <a:off x="6346499" y="1619667"/>
            <a:ext cx="5073144" cy="4312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0439C9-3EF7-4576-942B-1AA5EFDAC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03" t="34527" r="36170" b="22862"/>
          <a:stretch/>
        </p:blipFill>
        <p:spPr>
          <a:xfrm>
            <a:off x="900344" y="1619666"/>
            <a:ext cx="4678532" cy="431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13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B17AFC-E7E8-4DA1-9B60-2C221ABCF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382" y="0"/>
            <a:ext cx="9211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3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48D4-A374-4FB8-B157-3C6F398BA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refraction is limiting us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017925-4AA4-4984-89C9-DAE752B8FB45}"/>
              </a:ext>
            </a:extLst>
          </p:cNvPr>
          <p:cNvGrpSpPr/>
          <p:nvPr/>
        </p:nvGrpSpPr>
        <p:grpSpPr>
          <a:xfrm>
            <a:off x="3497883" y="1690688"/>
            <a:ext cx="4554164" cy="4554164"/>
            <a:chOff x="4252485" y="1853392"/>
            <a:chExt cx="3151214" cy="315121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2E302CF-6A62-4026-B1F1-FA9F49C25D44}"/>
                </a:ext>
              </a:extLst>
            </p:cNvPr>
            <p:cNvSpPr/>
            <p:nvPr/>
          </p:nvSpPr>
          <p:spPr>
            <a:xfrm>
              <a:off x="4252485" y="1853392"/>
              <a:ext cx="3151214" cy="3151214"/>
            </a:xfrm>
            <a:prstGeom prst="rect">
              <a:avLst/>
            </a:prstGeom>
            <a:gradFill flip="none" rotWithShape="1">
              <a:gsLst>
                <a:gs pos="51000">
                  <a:srgbClr val="C0C0C0"/>
                </a:gs>
                <a:gs pos="49000">
                  <a:srgbClr val="808080"/>
                </a:gs>
                <a:gs pos="0">
                  <a:schemeClr val="tx1"/>
                </a:gs>
                <a:gs pos="100000">
                  <a:schemeClr val="bg1"/>
                </a:gs>
              </a:gsLst>
              <a:lin ang="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Explosion: 8 Points 4">
              <a:extLst>
                <a:ext uri="{FF2B5EF4-FFF2-40B4-BE49-F238E27FC236}">
                  <a16:creationId xmlns:a16="http://schemas.microsoft.com/office/drawing/2014/main" id="{CFAEB356-4D57-49B1-B7E6-95EC1BFACC61}"/>
                </a:ext>
              </a:extLst>
            </p:cNvPr>
            <p:cNvSpPr/>
            <p:nvPr/>
          </p:nvSpPr>
          <p:spPr>
            <a:xfrm>
              <a:off x="5414012" y="3132891"/>
              <a:ext cx="328474" cy="328474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Explosion: 8 Points 6">
              <a:extLst>
                <a:ext uri="{FF2B5EF4-FFF2-40B4-BE49-F238E27FC236}">
                  <a16:creationId xmlns:a16="http://schemas.microsoft.com/office/drawing/2014/main" id="{9C71E3CC-9A9A-4CBE-A152-8364E68077B1}"/>
                </a:ext>
              </a:extLst>
            </p:cNvPr>
            <p:cNvSpPr/>
            <p:nvPr/>
          </p:nvSpPr>
          <p:spPr>
            <a:xfrm>
              <a:off x="5611549" y="3242800"/>
              <a:ext cx="433087" cy="433087"/>
            </a:xfrm>
            <a:prstGeom prst="irregularSeal1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Explosion: 8 Points 5">
              <a:extLst>
                <a:ext uri="{FF2B5EF4-FFF2-40B4-BE49-F238E27FC236}">
                  <a16:creationId xmlns:a16="http://schemas.microsoft.com/office/drawing/2014/main" id="{FC00007B-C4B3-43AD-8FC4-F62CF7A387D6}"/>
                </a:ext>
              </a:extLst>
            </p:cNvPr>
            <p:cNvSpPr/>
            <p:nvPr/>
          </p:nvSpPr>
          <p:spPr>
            <a:xfrm>
              <a:off x="5828092" y="3361429"/>
              <a:ext cx="628916" cy="628916"/>
            </a:xfrm>
            <a:prstGeom prst="irregularSeal1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6859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F8498-9EB9-4014-B63D-9253AAC2C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effects are important!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FA772-A1E8-4C80-8CF1-9F7D9C546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high-contrast imaging we will not operate the WFS around its optimal performance point. </a:t>
            </a:r>
          </a:p>
          <a:p>
            <a:pPr lvl="1"/>
            <a:r>
              <a:rPr lang="en-US" dirty="0"/>
              <a:t>We need to correct for NCPAs</a:t>
            </a:r>
          </a:p>
          <a:p>
            <a:pPr lvl="1"/>
            <a:endParaRPr lang="en-US" dirty="0"/>
          </a:p>
          <a:p>
            <a:r>
              <a:rPr lang="en-US" dirty="0"/>
              <a:t>If we go to lower wavelengths, there will be turbulence generated non-linearities</a:t>
            </a:r>
          </a:p>
          <a:p>
            <a:endParaRPr lang="en-US" dirty="0"/>
          </a:p>
          <a:p>
            <a:r>
              <a:rPr lang="en-US" dirty="0"/>
              <a:t>Residual atmospheric dispersion will also cause non-linearities</a:t>
            </a:r>
          </a:p>
          <a:p>
            <a:pPr lvl="1"/>
            <a:r>
              <a:rPr lang="en-US" dirty="0"/>
              <a:t>Important for visible light HCI!</a:t>
            </a:r>
          </a:p>
        </p:txBody>
      </p:sp>
    </p:spTree>
    <p:extLst>
      <p:ext uri="{BB962C8B-B14F-4D97-AF65-F5344CB8AC3E}">
        <p14:creationId xmlns:p14="http://schemas.microsoft.com/office/powerpoint/2010/main" val="285197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C8F8D-1635-43A5-A4F9-46593B3F3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</a:t>
            </a:r>
            <a:r>
              <a:rPr lang="en-US" dirty="0" err="1"/>
              <a:t>wavefront</a:t>
            </a:r>
            <a:r>
              <a:rPr lang="en-US" dirty="0"/>
              <a:t>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6A0F6-FD70-4F16-B06A-BFB6604C9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Forward modelling of full system </a:t>
            </a:r>
            <a:br>
              <a:rPr lang="en-US" dirty="0"/>
            </a:br>
            <a:r>
              <a:rPr lang="en-US" dirty="0"/>
              <a:t>			(</a:t>
            </a:r>
            <a:r>
              <a:rPr lang="en-US" dirty="0" err="1"/>
              <a:t>Frazin</a:t>
            </a:r>
            <a:r>
              <a:rPr lang="en-US" dirty="0"/>
              <a:t> et al. 2018)</a:t>
            </a:r>
          </a:p>
          <a:p>
            <a:pPr lvl="1"/>
            <a:endParaRPr lang="en-US" dirty="0"/>
          </a:p>
          <a:p>
            <a:r>
              <a:rPr lang="en-US" dirty="0"/>
              <a:t>Optical gain tracking </a:t>
            </a:r>
            <a:br>
              <a:rPr lang="en-US" dirty="0"/>
            </a:br>
            <a:r>
              <a:rPr lang="en-US" dirty="0"/>
              <a:t>			( M. van </a:t>
            </a:r>
            <a:r>
              <a:rPr lang="en-US" dirty="0" err="1"/>
              <a:t>Kooten</a:t>
            </a:r>
            <a:r>
              <a:rPr lang="en-US" dirty="0"/>
              <a:t> 2016, V. Deo 2018)</a:t>
            </a:r>
          </a:p>
          <a:p>
            <a:endParaRPr lang="en-US" dirty="0"/>
          </a:p>
          <a:p>
            <a:r>
              <a:rPr lang="en-US" b="1" dirty="0"/>
              <a:t>Non-linear system identification with neural networks</a:t>
            </a:r>
            <a:br>
              <a:rPr lang="en-US" b="1" dirty="0"/>
            </a:br>
            <a:r>
              <a:rPr lang="en-US" b="1" dirty="0"/>
              <a:t>			(R. Landman and S. Y. </a:t>
            </a:r>
            <a:r>
              <a:rPr lang="en-US" b="1" dirty="0" err="1"/>
              <a:t>Haffert</a:t>
            </a:r>
            <a:r>
              <a:rPr lang="en-US" b="1" dirty="0"/>
              <a:t> in prep).</a:t>
            </a:r>
          </a:p>
        </p:txBody>
      </p:sp>
    </p:spTree>
    <p:extLst>
      <p:ext uri="{BB962C8B-B14F-4D97-AF65-F5344CB8AC3E}">
        <p14:creationId xmlns:p14="http://schemas.microsoft.com/office/powerpoint/2010/main" val="2267864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1B0A3-4A57-4214-978A-CF769CEDA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neural network?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5442D8-991B-40EA-8919-30807C05ACDB}"/>
                  </a:ext>
                </a:extLst>
              </p:cNvPr>
              <p:cNvSpPr txBox="1"/>
              <p:nvPr/>
            </p:nvSpPr>
            <p:spPr>
              <a:xfrm>
                <a:off x="3881021" y="2977954"/>
                <a:ext cx="4092605" cy="1877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9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sz="9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9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⃑"/>
                              <m:ctrlPr>
                                <a:rPr lang="en-US" sz="9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9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5442D8-991B-40EA-8919-30807C05A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1021" y="2977954"/>
                <a:ext cx="4092605" cy="187718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2225D9A-CF25-40BB-BB11-C9A9FF71DFD0}"/>
              </a:ext>
            </a:extLst>
          </p:cNvPr>
          <p:cNvSpPr txBox="1"/>
          <p:nvPr/>
        </p:nvSpPr>
        <p:spPr>
          <a:xfrm>
            <a:off x="1091953" y="3391275"/>
            <a:ext cx="2556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Input state</a:t>
            </a:r>
          </a:p>
          <a:p>
            <a:pPr algn="ctr"/>
            <a:r>
              <a:rPr lang="en-US" sz="4000" dirty="0" err="1"/>
              <a:t>Wavefront</a:t>
            </a:r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E7B257-BF0F-434A-856D-D43B9B890F3F}"/>
              </a:ext>
            </a:extLst>
          </p:cNvPr>
          <p:cNvSpPr txBox="1"/>
          <p:nvPr/>
        </p:nvSpPr>
        <p:spPr>
          <a:xfrm>
            <a:off x="8293222" y="3254824"/>
            <a:ext cx="3158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Response</a:t>
            </a:r>
          </a:p>
          <a:p>
            <a:pPr algn="ctr"/>
            <a:r>
              <a:rPr lang="en-US" sz="4000" dirty="0"/>
              <a:t>Pupil images</a:t>
            </a:r>
          </a:p>
        </p:txBody>
      </p:sp>
    </p:spTree>
    <p:extLst>
      <p:ext uri="{BB962C8B-B14F-4D97-AF65-F5344CB8AC3E}">
        <p14:creationId xmlns:p14="http://schemas.microsoft.com/office/powerpoint/2010/main" val="2718685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1B0A3-4A57-4214-978A-CF769CEDA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neural network?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5442D8-991B-40EA-8919-30807C05ACDB}"/>
                  </a:ext>
                </a:extLst>
              </p:cNvPr>
              <p:cNvSpPr txBox="1"/>
              <p:nvPr/>
            </p:nvSpPr>
            <p:spPr>
              <a:xfrm>
                <a:off x="3881021" y="2977954"/>
                <a:ext cx="4092605" cy="1877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9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sz="9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9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⃑"/>
                              <m:ctrlPr>
                                <a:rPr lang="en-US" sz="9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9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5442D8-991B-40EA-8919-30807C05A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1021" y="2977954"/>
                <a:ext cx="4092605" cy="187718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2225D9A-CF25-40BB-BB11-C9A9FF71DFD0}"/>
              </a:ext>
            </a:extLst>
          </p:cNvPr>
          <p:cNvSpPr txBox="1"/>
          <p:nvPr/>
        </p:nvSpPr>
        <p:spPr>
          <a:xfrm>
            <a:off x="1091953" y="3391275"/>
            <a:ext cx="2556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Input state</a:t>
            </a:r>
          </a:p>
          <a:p>
            <a:pPr algn="ctr"/>
            <a:r>
              <a:rPr lang="en-US" sz="4000" dirty="0" err="1"/>
              <a:t>Wavefront</a:t>
            </a:r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E7B257-BF0F-434A-856D-D43B9B890F3F}"/>
              </a:ext>
            </a:extLst>
          </p:cNvPr>
          <p:cNvSpPr txBox="1"/>
          <p:nvPr/>
        </p:nvSpPr>
        <p:spPr>
          <a:xfrm>
            <a:off x="8293222" y="3254824"/>
            <a:ext cx="3158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Response</a:t>
            </a:r>
          </a:p>
          <a:p>
            <a:pPr algn="ctr"/>
            <a:r>
              <a:rPr lang="en-US" sz="4000" dirty="0"/>
              <a:t>Pupil images</a:t>
            </a:r>
          </a:p>
        </p:txBody>
      </p: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D8EE5FEA-200C-4937-99FF-26C2346FB96B}"/>
              </a:ext>
            </a:extLst>
          </p:cNvPr>
          <p:cNvCxnSpPr>
            <a:stCxn id="8" idx="0"/>
            <a:endCxn id="9" idx="0"/>
          </p:cNvCxnSpPr>
          <p:nvPr/>
        </p:nvCxnSpPr>
        <p:spPr>
          <a:xfrm rot="5400000" flipH="1" flipV="1">
            <a:off x="6053298" y="-428135"/>
            <a:ext cx="136451" cy="7502370"/>
          </a:xfrm>
          <a:prstGeom prst="curvedConnector3">
            <a:avLst>
              <a:gd name="adj1" fmla="val 1035255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EC0DA9D-992B-47F5-A281-819D911BBC46}"/>
              </a:ext>
            </a:extLst>
          </p:cNvPr>
          <p:cNvSpPr txBox="1"/>
          <p:nvPr/>
        </p:nvSpPr>
        <p:spPr>
          <a:xfrm>
            <a:off x="4089646" y="1330087"/>
            <a:ext cx="4012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1640492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1B0A3-4A57-4214-978A-CF769CEDA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neural network?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5442D8-991B-40EA-8919-30807C05ACDB}"/>
                  </a:ext>
                </a:extLst>
              </p:cNvPr>
              <p:cNvSpPr txBox="1"/>
              <p:nvPr/>
            </p:nvSpPr>
            <p:spPr>
              <a:xfrm>
                <a:off x="3881021" y="2977954"/>
                <a:ext cx="4092605" cy="1877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9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sz="9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9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⃑"/>
                              <m:ctrlPr>
                                <a:rPr lang="en-US" sz="9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9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5442D8-991B-40EA-8919-30807C05A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1021" y="2977954"/>
                <a:ext cx="4092605" cy="187718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2225D9A-CF25-40BB-BB11-C9A9FF71DFD0}"/>
              </a:ext>
            </a:extLst>
          </p:cNvPr>
          <p:cNvSpPr txBox="1"/>
          <p:nvPr/>
        </p:nvSpPr>
        <p:spPr>
          <a:xfrm>
            <a:off x="1091953" y="3391275"/>
            <a:ext cx="2556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Input state</a:t>
            </a:r>
          </a:p>
          <a:p>
            <a:pPr algn="ctr"/>
            <a:r>
              <a:rPr lang="en-US" sz="4000" dirty="0" err="1"/>
              <a:t>Wavefront</a:t>
            </a:r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E7B257-BF0F-434A-856D-D43B9B890F3F}"/>
              </a:ext>
            </a:extLst>
          </p:cNvPr>
          <p:cNvSpPr txBox="1"/>
          <p:nvPr/>
        </p:nvSpPr>
        <p:spPr>
          <a:xfrm>
            <a:off x="8293222" y="3254824"/>
            <a:ext cx="3158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Response</a:t>
            </a:r>
          </a:p>
          <a:p>
            <a:pPr algn="ctr"/>
            <a:r>
              <a:rPr lang="en-US" sz="4000" dirty="0"/>
              <a:t>Pupil images</a:t>
            </a:r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92F36E49-99B9-4D30-A6BD-3A43ECEA3BBF}"/>
              </a:ext>
            </a:extLst>
          </p:cNvPr>
          <p:cNvCxnSpPr>
            <a:stCxn id="9" idx="2"/>
            <a:endCxn id="8" idx="2"/>
          </p:cNvCxnSpPr>
          <p:nvPr/>
        </p:nvCxnSpPr>
        <p:spPr>
          <a:xfrm rot="5400000">
            <a:off x="6053298" y="895303"/>
            <a:ext cx="136451" cy="7502370"/>
          </a:xfrm>
          <a:prstGeom prst="curvedConnector3">
            <a:avLst>
              <a:gd name="adj1" fmla="val 1126341"/>
            </a:avLst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D8EE5FEA-200C-4937-99FF-26C2346FB96B}"/>
              </a:ext>
            </a:extLst>
          </p:cNvPr>
          <p:cNvCxnSpPr>
            <a:stCxn id="8" idx="0"/>
            <a:endCxn id="9" idx="0"/>
          </p:cNvCxnSpPr>
          <p:nvPr/>
        </p:nvCxnSpPr>
        <p:spPr>
          <a:xfrm rot="5400000" flipH="1" flipV="1">
            <a:off x="6053298" y="-428135"/>
            <a:ext cx="136451" cy="7502370"/>
          </a:xfrm>
          <a:prstGeom prst="curvedConnector3">
            <a:avLst>
              <a:gd name="adj1" fmla="val 1035255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EC0DA9D-992B-47F5-A281-819D911BBC46}"/>
              </a:ext>
            </a:extLst>
          </p:cNvPr>
          <p:cNvSpPr txBox="1"/>
          <p:nvPr/>
        </p:nvSpPr>
        <p:spPr>
          <a:xfrm>
            <a:off x="4089646" y="1330087"/>
            <a:ext cx="4012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Response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A5DD03-8E24-4879-BBAE-86222376F19F}"/>
              </a:ext>
            </a:extLst>
          </p:cNvPr>
          <p:cNvSpPr txBox="1"/>
          <p:nvPr/>
        </p:nvSpPr>
        <p:spPr>
          <a:xfrm>
            <a:off x="4115169" y="6032794"/>
            <a:ext cx="4012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Reconstruction</a:t>
            </a:r>
          </a:p>
        </p:txBody>
      </p:sp>
    </p:spTree>
    <p:extLst>
      <p:ext uri="{BB962C8B-B14F-4D97-AF65-F5344CB8AC3E}">
        <p14:creationId xmlns:p14="http://schemas.microsoft.com/office/powerpoint/2010/main" val="4091874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23447-8DA2-4EA1-A69C-B7BDB2569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neural network?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0D2084-2570-4D8B-BBBA-E76522B44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72" y="1690688"/>
            <a:ext cx="8920056" cy="4375451"/>
          </a:xfrm>
        </p:spPr>
      </p:pic>
    </p:spTree>
    <p:extLst>
      <p:ext uri="{BB962C8B-B14F-4D97-AF65-F5344CB8AC3E}">
        <p14:creationId xmlns:p14="http://schemas.microsoft.com/office/powerpoint/2010/main" val="288512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23447-8DA2-4EA1-A69C-B7BDB2569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neural network?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0D2084-2570-4D8B-BBBA-E76522B44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72" y="1690688"/>
            <a:ext cx="8920056" cy="437545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E3F2CF-C744-49FB-A4F5-A0ABA02F85CD}"/>
              </a:ext>
            </a:extLst>
          </p:cNvPr>
          <p:cNvSpPr txBox="1"/>
          <p:nvPr/>
        </p:nvSpPr>
        <p:spPr>
          <a:xfrm>
            <a:off x="965200" y="2834640"/>
            <a:ext cx="10388600" cy="1446550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Effectively a neural network is just a </a:t>
            </a:r>
          </a:p>
          <a:p>
            <a:pPr algn="ctr"/>
            <a:r>
              <a:rPr lang="en-US" sz="4400" dirty="0"/>
              <a:t>“non-linear interaction matrix”</a:t>
            </a:r>
          </a:p>
        </p:txBody>
      </p:sp>
    </p:spTree>
    <p:extLst>
      <p:ext uri="{BB962C8B-B14F-4D97-AF65-F5344CB8AC3E}">
        <p14:creationId xmlns:p14="http://schemas.microsoft.com/office/powerpoint/2010/main" val="1332341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5">
            <a:extLst>
              <a:ext uri="{FF2B5EF4-FFF2-40B4-BE49-F238E27FC236}">
                <a16:creationId xmlns:a16="http://schemas.microsoft.com/office/drawing/2014/main" id="{FC889770-F693-468C-BEEE-F58836879C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65" t="398" r="33340"/>
          <a:stretch/>
        </p:blipFill>
        <p:spPr>
          <a:xfrm>
            <a:off x="9186708" y="1052513"/>
            <a:ext cx="2544968" cy="25542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isometricLeftDown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578A85-0172-43FE-AE25-69F1F6603820}"/>
              </a:ext>
            </a:extLst>
          </p:cNvPr>
          <p:cNvCxnSpPr>
            <a:cxnSpLocks/>
          </p:cNvCxnSpPr>
          <p:nvPr/>
        </p:nvCxnSpPr>
        <p:spPr>
          <a:xfrm flipV="1">
            <a:off x="8395260" y="1145089"/>
            <a:ext cx="1571625" cy="221995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AD91F4-F6D6-4190-82F6-D86C758A7837}"/>
              </a:ext>
            </a:extLst>
          </p:cNvPr>
          <p:cNvCxnSpPr>
            <a:cxnSpLocks/>
          </p:cNvCxnSpPr>
          <p:nvPr/>
        </p:nvCxnSpPr>
        <p:spPr>
          <a:xfrm>
            <a:off x="8395260" y="3364637"/>
            <a:ext cx="2521259" cy="9298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Content Placeholder 5">
            <a:extLst>
              <a:ext uri="{FF2B5EF4-FFF2-40B4-BE49-F238E27FC236}">
                <a16:creationId xmlns:a16="http://schemas.microsoft.com/office/drawing/2014/main" id="{DDF96282-CBD6-4161-BFE2-5B2B0068A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65" t="398" r="33340"/>
          <a:stretch/>
        </p:blipFill>
        <p:spPr>
          <a:xfrm flipH="1">
            <a:off x="3612171" y="1052512"/>
            <a:ext cx="2544968" cy="25542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isometricLeftDown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999192-65CA-4397-BC02-40B0AB8C5B73}"/>
              </a:ext>
            </a:extLst>
          </p:cNvPr>
          <p:cNvCxnSpPr>
            <a:cxnSpLocks/>
          </p:cNvCxnSpPr>
          <p:nvPr/>
        </p:nvCxnSpPr>
        <p:spPr>
          <a:xfrm flipV="1">
            <a:off x="2760955" y="1145089"/>
            <a:ext cx="1571625" cy="221995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D05E25-CE7B-4F54-8682-64FF42216109}"/>
              </a:ext>
            </a:extLst>
          </p:cNvPr>
          <p:cNvCxnSpPr>
            <a:cxnSpLocks/>
          </p:cNvCxnSpPr>
          <p:nvPr/>
        </p:nvCxnSpPr>
        <p:spPr>
          <a:xfrm>
            <a:off x="2760955" y="3364637"/>
            <a:ext cx="2521259" cy="9298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F30E9CF5-3DC3-4703-8090-72090F9DDAB1}"/>
              </a:ext>
            </a:extLst>
          </p:cNvPr>
          <p:cNvSpPr/>
          <p:nvPr/>
        </p:nvSpPr>
        <p:spPr>
          <a:xfrm>
            <a:off x="2040546" y="2641282"/>
            <a:ext cx="1571625" cy="157162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  <a:tileRect/>
          </a:gradFill>
          <a:ln w="38100">
            <a:solidFill>
              <a:schemeClr val="tx1"/>
            </a:solidFill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50B9153-2AB5-48AF-B66E-BA3835BA2593}"/>
              </a:ext>
            </a:extLst>
          </p:cNvPr>
          <p:cNvSpPr/>
          <p:nvPr/>
        </p:nvSpPr>
        <p:spPr>
          <a:xfrm flipH="1">
            <a:off x="7615083" y="2641282"/>
            <a:ext cx="1571625" cy="157162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  <a:tileRect/>
          </a:gradFill>
          <a:ln w="38100">
            <a:solidFill>
              <a:schemeClr val="tx1"/>
            </a:solidFill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1A44FF-3E07-4319-B0FA-E8117DEA5E6D}"/>
              </a:ext>
            </a:extLst>
          </p:cNvPr>
          <p:cNvSpPr txBox="1"/>
          <p:nvPr/>
        </p:nvSpPr>
        <p:spPr>
          <a:xfrm>
            <a:off x="111760" y="121920"/>
            <a:ext cx="11775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Optical Differentiation </a:t>
            </a:r>
            <a:r>
              <a:rPr lang="en-US" sz="4400" dirty="0" err="1"/>
              <a:t>Wavefront</a:t>
            </a:r>
            <a:r>
              <a:rPr lang="en-US" sz="4400" dirty="0"/>
              <a:t> Sensor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EFDC94-06F9-4A8C-B44F-9DAC4B88E32F}"/>
              </a:ext>
            </a:extLst>
          </p:cNvPr>
          <p:cNvCxnSpPr>
            <a:cxnSpLocks/>
          </p:cNvCxnSpPr>
          <p:nvPr/>
        </p:nvCxnSpPr>
        <p:spPr>
          <a:xfrm flipV="1">
            <a:off x="773430" y="3364639"/>
            <a:ext cx="1987525" cy="9865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A3E34F-F42C-414D-B29F-A415D0A91DBB}"/>
              </a:ext>
            </a:extLst>
          </p:cNvPr>
          <p:cNvCxnSpPr>
            <a:cxnSpLocks/>
          </p:cNvCxnSpPr>
          <p:nvPr/>
        </p:nvCxnSpPr>
        <p:spPr>
          <a:xfrm flipV="1">
            <a:off x="1553592" y="3364637"/>
            <a:ext cx="1207363" cy="153583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400027-70AF-4CF2-A3F0-9FD6A9A19F2F}"/>
              </a:ext>
            </a:extLst>
          </p:cNvPr>
          <p:cNvCxnSpPr>
            <a:cxnSpLocks/>
          </p:cNvCxnSpPr>
          <p:nvPr/>
        </p:nvCxnSpPr>
        <p:spPr>
          <a:xfrm flipV="1">
            <a:off x="6407735" y="3364639"/>
            <a:ext cx="1987525" cy="9865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B46955-8278-4CF9-B665-D94DF77CE31F}"/>
              </a:ext>
            </a:extLst>
          </p:cNvPr>
          <p:cNvCxnSpPr>
            <a:cxnSpLocks/>
          </p:cNvCxnSpPr>
          <p:nvPr/>
        </p:nvCxnSpPr>
        <p:spPr>
          <a:xfrm flipV="1">
            <a:off x="7066625" y="3364638"/>
            <a:ext cx="1328635" cy="153583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E35CE82F-9AFE-48B9-901B-7E7CD2A842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3" t="2060" r="8037" b="3933"/>
          <a:stretch/>
        </p:blipFill>
        <p:spPr>
          <a:xfrm>
            <a:off x="315589" y="3427095"/>
            <a:ext cx="1582896" cy="1571625"/>
          </a:xfrm>
          <a:prstGeom prst="ellipse">
            <a:avLst/>
          </a:prstGeom>
          <a:ln w="76200">
            <a:solidFill>
              <a:schemeClr val="tx1"/>
            </a:solidFill>
          </a:ln>
          <a:scene3d>
            <a:camera prst="isometricLeftDown"/>
            <a:lightRig rig="threePt" dir="t"/>
          </a:scene3d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F893CB6-4B67-4A6E-95D3-C50B6D1C75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3" t="2060" r="8037" b="3933"/>
          <a:stretch/>
        </p:blipFill>
        <p:spPr>
          <a:xfrm>
            <a:off x="5850292" y="3427095"/>
            <a:ext cx="1582896" cy="1571625"/>
          </a:xfrm>
          <a:prstGeom prst="ellipse">
            <a:avLst/>
          </a:prstGeom>
          <a:ln w="76200">
            <a:solidFill>
              <a:schemeClr val="tx1"/>
            </a:solidFill>
          </a:ln>
          <a:scene3d>
            <a:camera prst="isometricLeftDown"/>
            <a:lightRig rig="threePt" dir="t"/>
          </a:scene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324CE9-513C-4B37-86D0-1A6569411EFB}"/>
                  </a:ext>
                </a:extLst>
              </p:cNvPr>
              <p:cNvSpPr txBox="1"/>
              <p:nvPr/>
            </p:nvSpPr>
            <p:spPr>
              <a:xfrm>
                <a:off x="4003040" y="5225707"/>
                <a:ext cx="3840480" cy="1361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𝑑𝑊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324CE9-513C-4B37-86D0-1A6569411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3040" y="5225707"/>
                <a:ext cx="3840480" cy="13617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2391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4AD9F-82BB-4DF8-A65D-5802C2216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417" y="57760"/>
            <a:ext cx="9221165" cy="6742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E207C1-501C-41BC-B2A9-F49599E56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039" y="902103"/>
            <a:ext cx="2314575" cy="1257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7CB7B9-FCCF-4765-9ADC-74224E318566}"/>
              </a:ext>
            </a:extLst>
          </p:cNvPr>
          <p:cNvSpPr txBox="1"/>
          <p:nvPr/>
        </p:nvSpPr>
        <p:spPr>
          <a:xfrm>
            <a:off x="925976" y="80910"/>
            <a:ext cx="106718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Rooftop </a:t>
            </a:r>
            <a:r>
              <a:rPr lang="en-US" sz="3600" dirty="0" err="1"/>
              <a:t>wavefront</a:t>
            </a:r>
            <a:r>
              <a:rPr lang="en-US" sz="3600" dirty="0"/>
              <a:t> sensor or Pyramid </a:t>
            </a:r>
            <a:r>
              <a:rPr lang="en-US" sz="3600" dirty="0" err="1"/>
              <a:t>Wavefront</a:t>
            </a:r>
            <a:r>
              <a:rPr lang="en-US" sz="3600" dirty="0"/>
              <a:t> sensor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CAD10A-7A85-4AEC-BDC1-64835EECBA5D}"/>
              </a:ext>
            </a:extLst>
          </p:cNvPr>
          <p:cNvSpPr/>
          <p:nvPr/>
        </p:nvSpPr>
        <p:spPr>
          <a:xfrm>
            <a:off x="477256" y="902103"/>
            <a:ext cx="20163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822504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15F2EA-9893-4BB2-B503-38224EEB1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85737"/>
            <a:ext cx="8686800" cy="64865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6537BE-E7F6-41F0-AB74-2B1DC0862CA9}"/>
              </a:ext>
            </a:extLst>
          </p:cNvPr>
          <p:cNvSpPr/>
          <p:nvPr/>
        </p:nvSpPr>
        <p:spPr>
          <a:xfrm>
            <a:off x="568960" y="260092"/>
            <a:ext cx="20163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1001324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02EFCB-4F79-4B73-8628-2C0F7BB3F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101" y="915481"/>
            <a:ext cx="7494259" cy="57341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06EB8B-33E4-4EAE-BA2A-F246F816C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955"/>
            <a:ext cx="10515600" cy="1325563"/>
          </a:xfrm>
          <a:solidFill>
            <a:schemeClr val="bg1"/>
          </a:solidFill>
        </p:spPr>
        <p:txBody>
          <a:bodyPr/>
          <a:lstStyle/>
          <a:p>
            <a:r>
              <a:rPr lang="en-US" dirty="0" err="1"/>
              <a:t>Wavefront</a:t>
            </a:r>
            <a:r>
              <a:rPr lang="en-US" dirty="0"/>
              <a:t> reconstruction in lab</a:t>
            </a:r>
          </a:p>
        </p:txBody>
      </p:sp>
    </p:spTree>
    <p:extLst>
      <p:ext uri="{BB962C8B-B14F-4D97-AF65-F5344CB8AC3E}">
        <p14:creationId xmlns:p14="http://schemas.microsoft.com/office/powerpoint/2010/main" val="2314552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2FD9A2-5DE5-45DA-A78C-1A188816B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154" y="0"/>
            <a:ext cx="8553691" cy="682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05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A11654-2E3B-4D5E-BA3B-82CA62622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84" y="0"/>
            <a:ext cx="5472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872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97E04-C8EA-4595-815B-0438E71FA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combined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4B3737-9E62-40B4-B453-85F955035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481" y="1372236"/>
            <a:ext cx="7134436" cy="535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26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6825-472B-44C0-B3CA-EB447FB51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" y="29845"/>
            <a:ext cx="11846560" cy="1325563"/>
          </a:xfrm>
        </p:spPr>
        <p:txBody>
          <a:bodyPr/>
          <a:lstStyle/>
          <a:p>
            <a:r>
              <a:rPr lang="en-US" dirty="0"/>
              <a:t>Merge sensing and control with reinforced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F2118A-D854-44B8-8E9D-73ED54251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684" y="1176793"/>
            <a:ext cx="7866916" cy="565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93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2CB40-53E9-4F48-B3C0-BCD51B611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Predictive control with the g-ODWFS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47162-CCF5-4046-9322-65E8F901A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65" y="1825625"/>
            <a:ext cx="11668990" cy="4351338"/>
          </a:xfrm>
        </p:spPr>
        <p:txBody>
          <a:bodyPr/>
          <a:lstStyle/>
          <a:p>
            <a:r>
              <a:rPr lang="en-US" dirty="0"/>
              <a:t>A Data-Driven Closed-Loop Subspace Identification Approach</a:t>
            </a:r>
          </a:p>
          <a:p>
            <a:endParaRPr lang="en-US" dirty="0"/>
          </a:p>
          <a:p>
            <a:r>
              <a:rPr lang="en-US" dirty="0"/>
              <a:t>Step 1: Check if we can predict the turbulence using subspace identification</a:t>
            </a:r>
          </a:p>
          <a:p>
            <a:pPr lvl="1"/>
            <a:r>
              <a:rPr lang="en-US" dirty="0"/>
              <a:t>This seems to work, we verified it with simulation and on-sky data.</a:t>
            </a:r>
          </a:p>
          <a:p>
            <a:pPr lvl="1"/>
            <a:endParaRPr lang="en-US" dirty="0"/>
          </a:p>
          <a:p>
            <a:r>
              <a:rPr lang="en-US" dirty="0"/>
              <a:t>Step 2: Combine the predictor with a </a:t>
            </a:r>
            <a:r>
              <a:rPr lang="en-US" dirty="0" err="1"/>
              <a:t>spatio</a:t>
            </a:r>
            <a:r>
              <a:rPr lang="en-US" dirty="0"/>
              <a:t>-temporal control matrix</a:t>
            </a:r>
          </a:p>
          <a:p>
            <a:pPr lvl="1"/>
            <a:r>
              <a:rPr lang="en-US" dirty="0"/>
              <a:t>This works in simulation.</a:t>
            </a:r>
          </a:p>
        </p:txBody>
      </p:sp>
    </p:spTree>
    <p:extLst>
      <p:ext uri="{BB962C8B-B14F-4D97-AF65-F5344CB8AC3E}">
        <p14:creationId xmlns:p14="http://schemas.microsoft.com/office/powerpoint/2010/main" val="1864705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45E7-42D8-4940-A244-6B849EDB4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92E50-7614-4D7F-B7C0-617E6AF05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g-ODWFS’s first on-sky test has been successful</a:t>
            </a:r>
          </a:p>
          <a:p>
            <a:endParaRPr lang="en-US" dirty="0"/>
          </a:p>
          <a:p>
            <a:r>
              <a:rPr lang="en-US" dirty="0"/>
              <a:t>Neural networks can be used for non-linear </a:t>
            </a:r>
            <a:r>
              <a:rPr lang="en-US" dirty="0" err="1"/>
              <a:t>wavefront</a:t>
            </a:r>
            <a:r>
              <a:rPr lang="en-US" dirty="0"/>
              <a:t> reconstruction</a:t>
            </a:r>
          </a:p>
          <a:p>
            <a:pPr lvl="1"/>
            <a:endParaRPr lang="en-US" dirty="0"/>
          </a:p>
          <a:p>
            <a:r>
              <a:rPr lang="en-US" dirty="0"/>
              <a:t>The g-ODWFS performs better in the large aberration regime</a:t>
            </a:r>
          </a:p>
          <a:p>
            <a:pPr lvl="1"/>
            <a:r>
              <a:rPr lang="en-US" dirty="0"/>
              <a:t>What is necessary for future XAO? Sensitivity or NCPA correction?</a:t>
            </a:r>
          </a:p>
          <a:p>
            <a:pPr lvl="1"/>
            <a:endParaRPr lang="en-US" dirty="0"/>
          </a:p>
          <a:p>
            <a:r>
              <a:rPr lang="en-US" dirty="0"/>
              <a:t>Merge sensing and control in one problem!</a:t>
            </a:r>
          </a:p>
          <a:p>
            <a:pPr lvl="1"/>
            <a:r>
              <a:rPr lang="en-US" dirty="0"/>
              <a:t>Let the control algorithm learn from its mistakes.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3219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31D90-3647-4BAE-BE6F-378A450C7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DE14E-6B7F-4E60-A916-94C4B9C91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D1189-4467-4D44-B5A3-959C1720F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0512"/>
            <a:ext cx="10515600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89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F30E9CF5-3DC3-4703-8090-72090F9DDAB1}"/>
              </a:ext>
            </a:extLst>
          </p:cNvPr>
          <p:cNvSpPr/>
          <p:nvPr/>
        </p:nvSpPr>
        <p:spPr>
          <a:xfrm>
            <a:off x="1843233" y="2169134"/>
            <a:ext cx="3151214" cy="315121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7AC2E3-F9E1-4E66-8529-F507C13B044C}"/>
              </a:ext>
            </a:extLst>
          </p:cNvPr>
          <p:cNvSpPr txBox="1"/>
          <p:nvPr/>
        </p:nvSpPr>
        <p:spPr>
          <a:xfrm>
            <a:off x="6278880" y="1219200"/>
            <a:ext cx="5720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Foucault knife-edge test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377442-80DF-4B9C-B22C-56DA19B77E10}"/>
              </a:ext>
            </a:extLst>
          </p:cNvPr>
          <p:cNvSpPr/>
          <p:nvPr/>
        </p:nvSpPr>
        <p:spPr>
          <a:xfrm>
            <a:off x="7563313" y="2169134"/>
            <a:ext cx="3151214" cy="3151214"/>
          </a:xfrm>
          <a:prstGeom prst="rect">
            <a:avLst/>
          </a:prstGeom>
          <a:gradFill flip="none" rotWithShape="1">
            <a:gsLst>
              <a:gs pos="49000">
                <a:schemeClr val="tx1"/>
              </a:gs>
              <a:gs pos="51000">
                <a:schemeClr val="bg1"/>
              </a:gs>
            </a:gsLst>
            <a:lin ang="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70CC37-8705-44B8-BC59-C7AFB37312D9}"/>
              </a:ext>
            </a:extLst>
          </p:cNvPr>
          <p:cNvSpPr txBox="1"/>
          <p:nvPr/>
        </p:nvSpPr>
        <p:spPr>
          <a:xfrm>
            <a:off x="558800" y="1219200"/>
            <a:ext cx="5720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Optical Differentiation</a:t>
            </a:r>
          </a:p>
        </p:txBody>
      </p:sp>
    </p:spTree>
    <p:extLst>
      <p:ext uri="{BB962C8B-B14F-4D97-AF65-F5344CB8AC3E}">
        <p14:creationId xmlns:p14="http://schemas.microsoft.com/office/powerpoint/2010/main" val="1425926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3BA655-5EB9-40C5-808F-0AA0593CDD29}"/>
              </a:ext>
            </a:extLst>
          </p:cNvPr>
          <p:cNvSpPr/>
          <p:nvPr/>
        </p:nvSpPr>
        <p:spPr>
          <a:xfrm>
            <a:off x="1477473" y="359728"/>
            <a:ext cx="3151214" cy="315121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3B5C36-BA53-4449-A1DE-F2F1A10D5227}"/>
              </a:ext>
            </a:extLst>
          </p:cNvPr>
          <p:cNvGrpSpPr/>
          <p:nvPr/>
        </p:nvGrpSpPr>
        <p:grpSpPr>
          <a:xfrm>
            <a:off x="722025" y="3864610"/>
            <a:ext cx="3906662" cy="2952055"/>
            <a:chOff x="722025" y="3864610"/>
            <a:chExt cx="3906662" cy="295205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344AAF8-123F-4D80-AAE3-61A7BF3FE89D}"/>
                </a:ext>
              </a:extLst>
            </p:cNvPr>
            <p:cNvGrpSpPr/>
            <p:nvPr/>
          </p:nvGrpSpPr>
          <p:grpSpPr>
            <a:xfrm>
              <a:off x="1477473" y="3864610"/>
              <a:ext cx="3151214" cy="2367280"/>
              <a:chOff x="793750" y="4074160"/>
              <a:chExt cx="2966720" cy="236728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4DCEEB3A-9995-460E-BA97-927D360909E0}"/>
                  </a:ext>
                </a:extLst>
              </p:cNvPr>
              <p:cNvCxnSpPr/>
              <p:nvPr/>
            </p:nvCxnSpPr>
            <p:spPr>
              <a:xfrm>
                <a:off x="822960" y="4074160"/>
                <a:ext cx="0" cy="236728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7378F4A-7855-4108-BF25-EF9F3758AF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3750" y="6441440"/>
                <a:ext cx="296672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0C4328-826B-41A3-8F17-B60DB2D78E06}"/>
                </a:ext>
              </a:extLst>
            </p:cNvPr>
            <p:cNvSpPr txBox="1"/>
            <p:nvPr/>
          </p:nvSpPr>
          <p:spPr>
            <a:xfrm rot="16200000">
              <a:off x="104775" y="4755862"/>
              <a:ext cx="18192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Response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CCCAB2-A167-4A0B-ABF7-C40CB5AACA54}"/>
                </a:ext>
              </a:extLst>
            </p:cNvPr>
            <p:cNvSpPr txBox="1"/>
            <p:nvPr/>
          </p:nvSpPr>
          <p:spPr>
            <a:xfrm>
              <a:off x="2535194" y="6231890"/>
              <a:ext cx="1066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Input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C41D994-3273-4EF7-8B3B-3D93C85C39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7473" y="5577840"/>
              <a:ext cx="904361" cy="654051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A4BC3E-82F6-4C62-8EB3-282BBFF56713}"/>
              </a:ext>
            </a:extLst>
          </p:cNvPr>
          <p:cNvGrpSpPr/>
          <p:nvPr/>
        </p:nvGrpSpPr>
        <p:grpSpPr>
          <a:xfrm>
            <a:off x="7259334" y="3864610"/>
            <a:ext cx="3151214" cy="2367280"/>
            <a:chOff x="793750" y="4074160"/>
            <a:chExt cx="2966720" cy="236728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9124C81-BE8D-4769-AC0A-2D17FE0AA55D}"/>
                </a:ext>
              </a:extLst>
            </p:cNvPr>
            <p:cNvCxnSpPr/>
            <p:nvPr/>
          </p:nvCxnSpPr>
          <p:spPr>
            <a:xfrm>
              <a:off x="822960" y="4074160"/>
              <a:ext cx="0" cy="236728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8203EB2-3A21-4D3B-89CC-7764BE3AD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3750" y="6441440"/>
              <a:ext cx="296672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94FBB0-2FCF-4CF2-87EA-846BEA077043}"/>
              </a:ext>
            </a:extLst>
          </p:cNvPr>
          <p:cNvSpPr txBox="1"/>
          <p:nvPr/>
        </p:nvSpPr>
        <p:spPr>
          <a:xfrm rot="16200000">
            <a:off x="5886636" y="4755862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Response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66DFBE-A1CB-4D4E-AF7F-EF5040A6AED7}"/>
              </a:ext>
            </a:extLst>
          </p:cNvPr>
          <p:cNvSpPr txBox="1"/>
          <p:nvPr/>
        </p:nvSpPr>
        <p:spPr>
          <a:xfrm>
            <a:off x="8317055" y="623189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Input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17515B-2663-4A92-961F-3EC65B52AA54}"/>
              </a:ext>
            </a:extLst>
          </p:cNvPr>
          <p:cNvCxnSpPr>
            <a:cxnSpLocks/>
          </p:cNvCxnSpPr>
          <p:nvPr/>
        </p:nvCxnSpPr>
        <p:spPr>
          <a:xfrm>
            <a:off x="7259334" y="6231892"/>
            <a:ext cx="726426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EE8075B-3E92-468D-9C32-7AA2C67FB931}"/>
              </a:ext>
            </a:extLst>
          </p:cNvPr>
          <p:cNvSpPr/>
          <p:nvPr/>
        </p:nvSpPr>
        <p:spPr>
          <a:xfrm>
            <a:off x="7259334" y="359728"/>
            <a:ext cx="3151214" cy="3151214"/>
          </a:xfrm>
          <a:prstGeom prst="rect">
            <a:avLst/>
          </a:prstGeom>
          <a:gradFill flip="none" rotWithShape="1">
            <a:gsLst>
              <a:gs pos="49000">
                <a:schemeClr val="tx1"/>
              </a:gs>
              <a:gs pos="51000">
                <a:schemeClr val="bg1"/>
              </a:gs>
            </a:gsLst>
            <a:lin ang="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BA7CA66C-CB38-46E8-B24C-277251355B40}"/>
              </a:ext>
            </a:extLst>
          </p:cNvPr>
          <p:cNvSpPr/>
          <p:nvPr/>
        </p:nvSpPr>
        <p:spPr>
          <a:xfrm>
            <a:off x="2037798" y="1783681"/>
            <a:ext cx="303305" cy="30330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7FA76741-45F9-4D97-82DB-94ACC575D6D0}"/>
              </a:ext>
            </a:extLst>
          </p:cNvPr>
          <p:cNvSpPr/>
          <p:nvPr/>
        </p:nvSpPr>
        <p:spPr>
          <a:xfrm>
            <a:off x="7830791" y="1783681"/>
            <a:ext cx="303305" cy="30330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42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3BA655-5EB9-40C5-808F-0AA0593CDD29}"/>
              </a:ext>
            </a:extLst>
          </p:cNvPr>
          <p:cNvSpPr/>
          <p:nvPr/>
        </p:nvSpPr>
        <p:spPr>
          <a:xfrm>
            <a:off x="1477473" y="359728"/>
            <a:ext cx="3151214" cy="315121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3B5C36-BA53-4449-A1DE-F2F1A10D5227}"/>
              </a:ext>
            </a:extLst>
          </p:cNvPr>
          <p:cNvGrpSpPr/>
          <p:nvPr/>
        </p:nvGrpSpPr>
        <p:grpSpPr>
          <a:xfrm>
            <a:off x="722025" y="3864610"/>
            <a:ext cx="3906662" cy="2952055"/>
            <a:chOff x="722025" y="3864610"/>
            <a:chExt cx="3906662" cy="295205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344AAF8-123F-4D80-AAE3-61A7BF3FE89D}"/>
                </a:ext>
              </a:extLst>
            </p:cNvPr>
            <p:cNvGrpSpPr/>
            <p:nvPr/>
          </p:nvGrpSpPr>
          <p:grpSpPr>
            <a:xfrm>
              <a:off x="1477473" y="3864610"/>
              <a:ext cx="3151214" cy="2367280"/>
              <a:chOff x="793750" y="4074160"/>
              <a:chExt cx="2966720" cy="236728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4DCEEB3A-9995-460E-BA97-927D360909E0}"/>
                  </a:ext>
                </a:extLst>
              </p:cNvPr>
              <p:cNvCxnSpPr/>
              <p:nvPr/>
            </p:nvCxnSpPr>
            <p:spPr>
              <a:xfrm>
                <a:off x="822960" y="4074160"/>
                <a:ext cx="0" cy="236728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7378F4A-7855-4108-BF25-EF9F3758AF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3750" y="6441440"/>
                <a:ext cx="296672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0C4328-826B-41A3-8F17-B60DB2D78E06}"/>
                </a:ext>
              </a:extLst>
            </p:cNvPr>
            <p:cNvSpPr txBox="1"/>
            <p:nvPr/>
          </p:nvSpPr>
          <p:spPr>
            <a:xfrm rot="16200000">
              <a:off x="104775" y="4755862"/>
              <a:ext cx="18192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Response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CCCAB2-A167-4A0B-ABF7-C40CB5AACA54}"/>
                </a:ext>
              </a:extLst>
            </p:cNvPr>
            <p:cNvSpPr txBox="1"/>
            <p:nvPr/>
          </p:nvSpPr>
          <p:spPr>
            <a:xfrm>
              <a:off x="2535194" y="6231890"/>
              <a:ext cx="1066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Input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C41D994-3273-4EF7-8B3B-3D93C85C39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7473" y="5049520"/>
              <a:ext cx="1634873" cy="1182371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A4BC3E-82F6-4C62-8EB3-282BBFF56713}"/>
              </a:ext>
            </a:extLst>
          </p:cNvPr>
          <p:cNvGrpSpPr/>
          <p:nvPr/>
        </p:nvGrpSpPr>
        <p:grpSpPr>
          <a:xfrm>
            <a:off x="7259334" y="3864610"/>
            <a:ext cx="3151214" cy="2367280"/>
            <a:chOff x="793750" y="4074160"/>
            <a:chExt cx="2966720" cy="236728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9124C81-BE8D-4769-AC0A-2D17FE0AA55D}"/>
                </a:ext>
              </a:extLst>
            </p:cNvPr>
            <p:cNvCxnSpPr/>
            <p:nvPr/>
          </p:nvCxnSpPr>
          <p:spPr>
            <a:xfrm>
              <a:off x="822960" y="4074160"/>
              <a:ext cx="0" cy="236728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8203EB2-3A21-4D3B-89CC-7764BE3AD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3750" y="6441440"/>
              <a:ext cx="296672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94FBB0-2FCF-4CF2-87EA-846BEA077043}"/>
              </a:ext>
            </a:extLst>
          </p:cNvPr>
          <p:cNvSpPr txBox="1"/>
          <p:nvPr/>
        </p:nvSpPr>
        <p:spPr>
          <a:xfrm rot="16200000">
            <a:off x="5886636" y="4755862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Response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66DFBE-A1CB-4D4E-AF7F-EF5040A6AED7}"/>
              </a:ext>
            </a:extLst>
          </p:cNvPr>
          <p:cNvSpPr txBox="1"/>
          <p:nvPr/>
        </p:nvSpPr>
        <p:spPr>
          <a:xfrm>
            <a:off x="8317055" y="623189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Input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17515B-2663-4A92-961F-3EC65B52AA54}"/>
              </a:ext>
            </a:extLst>
          </p:cNvPr>
          <p:cNvCxnSpPr>
            <a:cxnSpLocks/>
          </p:cNvCxnSpPr>
          <p:nvPr/>
        </p:nvCxnSpPr>
        <p:spPr>
          <a:xfrm>
            <a:off x="7259334" y="6231892"/>
            <a:ext cx="1457946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EE8075B-3E92-468D-9C32-7AA2C67FB931}"/>
              </a:ext>
            </a:extLst>
          </p:cNvPr>
          <p:cNvSpPr/>
          <p:nvPr/>
        </p:nvSpPr>
        <p:spPr>
          <a:xfrm>
            <a:off x="7259334" y="359728"/>
            <a:ext cx="3151214" cy="3151214"/>
          </a:xfrm>
          <a:prstGeom prst="rect">
            <a:avLst/>
          </a:prstGeom>
          <a:gradFill flip="none" rotWithShape="1">
            <a:gsLst>
              <a:gs pos="49000">
                <a:schemeClr val="tx1"/>
              </a:gs>
              <a:gs pos="51000">
                <a:schemeClr val="bg1"/>
              </a:gs>
            </a:gsLst>
            <a:lin ang="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37F3D6-C18F-4F1E-98EB-4FAEE0229A97}"/>
              </a:ext>
            </a:extLst>
          </p:cNvPr>
          <p:cNvCxnSpPr>
            <a:cxnSpLocks/>
          </p:cNvCxnSpPr>
          <p:nvPr/>
        </p:nvCxnSpPr>
        <p:spPr>
          <a:xfrm flipV="1">
            <a:off x="8717280" y="4978400"/>
            <a:ext cx="136130" cy="125349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Star: 5 Points 32">
            <a:extLst>
              <a:ext uri="{FF2B5EF4-FFF2-40B4-BE49-F238E27FC236}">
                <a16:creationId xmlns:a16="http://schemas.microsoft.com/office/drawing/2014/main" id="{15DD13D6-0BCD-4D55-97D6-85D00CDAA01F}"/>
              </a:ext>
            </a:extLst>
          </p:cNvPr>
          <p:cNvSpPr/>
          <p:nvPr/>
        </p:nvSpPr>
        <p:spPr>
          <a:xfrm>
            <a:off x="2901427" y="1783681"/>
            <a:ext cx="303305" cy="30330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281734DE-D47F-489B-96C8-3F0CC52A2B36}"/>
              </a:ext>
            </a:extLst>
          </p:cNvPr>
          <p:cNvSpPr/>
          <p:nvPr/>
        </p:nvSpPr>
        <p:spPr>
          <a:xfrm>
            <a:off x="8694420" y="1783681"/>
            <a:ext cx="303305" cy="30330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07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3BA655-5EB9-40C5-808F-0AA0593CDD29}"/>
              </a:ext>
            </a:extLst>
          </p:cNvPr>
          <p:cNvSpPr/>
          <p:nvPr/>
        </p:nvSpPr>
        <p:spPr>
          <a:xfrm>
            <a:off x="1477473" y="359728"/>
            <a:ext cx="3151214" cy="315121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3B5C36-BA53-4449-A1DE-F2F1A10D5227}"/>
              </a:ext>
            </a:extLst>
          </p:cNvPr>
          <p:cNvGrpSpPr/>
          <p:nvPr/>
        </p:nvGrpSpPr>
        <p:grpSpPr>
          <a:xfrm>
            <a:off x="722025" y="3864610"/>
            <a:ext cx="3906662" cy="2952055"/>
            <a:chOff x="722025" y="3864610"/>
            <a:chExt cx="3906662" cy="295205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344AAF8-123F-4D80-AAE3-61A7BF3FE89D}"/>
                </a:ext>
              </a:extLst>
            </p:cNvPr>
            <p:cNvGrpSpPr/>
            <p:nvPr/>
          </p:nvGrpSpPr>
          <p:grpSpPr>
            <a:xfrm>
              <a:off x="1477473" y="3864610"/>
              <a:ext cx="3151214" cy="2367280"/>
              <a:chOff x="793750" y="4074160"/>
              <a:chExt cx="2966720" cy="236728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4DCEEB3A-9995-460E-BA97-927D360909E0}"/>
                  </a:ext>
                </a:extLst>
              </p:cNvPr>
              <p:cNvCxnSpPr/>
              <p:nvPr/>
            </p:nvCxnSpPr>
            <p:spPr>
              <a:xfrm>
                <a:off x="822960" y="4074160"/>
                <a:ext cx="0" cy="236728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7378F4A-7855-4108-BF25-EF9F3758AF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3750" y="6441440"/>
                <a:ext cx="296672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0C4328-826B-41A3-8F17-B60DB2D78E06}"/>
                </a:ext>
              </a:extLst>
            </p:cNvPr>
            <p:cNvSpPr txBox="1"/>
            <p:nvPr/>
          </p:nvSpPr>
          <p:spPr>
            <a:xfrm rot="16200000">
              <a:off x="104775" y="4755862"/>
              <a:ext cx="18192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Response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CCCAB2-A167-4A0B-ABF7-C40CB5AACA54}"/>
                </a:ext>
              </a:extLst>
            </p:cNvPr>
            <p:cNvSpPr txBox="1"/>
            <p:nvPr/>
          </p:nvSpPr>
          <p:spPr>
            <a:xfrm>
              <a:off x="2535194" y="6231890"/>
              <a:ext cx="1066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Input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C41D994-3273-4EF7-8B3B-3D93C85C3974}"/>
                </a:ext>
              </a:extLst>
            </p:cNvPr>
            <p:cNvCxnSpPr/>
            <p:nvPr/>
          </p:nvCxnSpPr>
          <p:spPr>
            <a:xfrm flipV="1">
              <a:off x="1477473" y="3952875"/>
              <a:ext cx="3151214" cy="2279015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A4BC3E-82F6-4C62-8EB3-282BBFF56713}"/>
              </a:ext>
            </a:extLst>
          </p:cNvPr>
          <p:cNvGrpSpPr/>
          <p:nvPr/>
        </p:nvGrpSpPr>
        <p:grpSpPr>
          <a:xfrm>
            <a:off x="7259334" y="3864610"/>
            <a:ext cx="3151214" cy="2367280"/>
            <a:chOff x="793750" y="4074160"/>
            <a:chExt cx="2966720" cy="236728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9124C81-BE8D-4769-AC0A-2D17FE0AA55D}"/>
                </a:ext>
              </a:extLst>
            </p:cNvPr>
            <p:cNvCxnSpPr/>
            <p:nvPr/>
          </p:nvCxnSpPr>
          <p:spPr>
            <a:xfrm>
              <a:off x="822960" y="4074160"/>
              <a:ext cx="0" cy="236728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8203EB2-3A21-4D3B-89CC-7764BE3AD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3750" y="6441440"/>
              <a:ext cx="296672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94FBB0-2FCF-4CF2-87EA-846BEA077043}"/>
              </a:ext>
            </a:extLst>
          </p:cNvPr>
          <p:cNvSpPr txBox="1"/>
          <p:nvPr/>
        </p:nvSpPr>
        <p:spPr>
          <a:xfrm rot="16200000">
            <a:off x="5886636" y="4755862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Response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66DFBE-A1CB-4D4E-AF7F-EF5040A6AED7}"/>
              </a:ext>
            </a:extLst>
          </p:cNvPr>
          <p:cNvSpPr txBox="1"/>
          <p:nvPr/>
        </p:nvSpPr>
        <p:spPr>
          <a:xfrm>
            <a:off x="8317055" y="623189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Input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17515B-2663-4A92-961F-3EC65B52AA54}"/>
              </a:ext>
            </a:extLst>
          </p:cNvPr>
          <p:cNvCxnSpPr>
            <a:cxnSpLocks/>
          </p:cNvCxnSpPr>
          <p:nvPr/>
        </p:nvCxnSpPr>
        <p:spPr>
          <a:xfrm>
            <a:off x="7259334" y="6231892"/>
            <a:ext cx="1457946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EE8075B-3E92-468D-9C32-7AA2C67FB931}"/>
              </a:ext>
            </a:extLst>
          </p:cNvPr>
          <p:cNvSpPr/>
          <p:nvPr/>
        </p:nvSpPr>
        <p:spPr>
          <a:xfrm>
            <a:off x="7259334" y="359728"/>
            <a:ext cx="3151214" cy="3151214"/>
          </a:xfrm>
          <a:prstGeom prst="rect">
            <a:avLst/>
          </a:prstGeom>
          <a:gradFill flip="none" rotWithShape="1">
            <a:gsLst>
              <a:gs pos="49000">
                <a:schemeClr val="tx1"/>
              </a:gs>
              <a:gs pos="51000">
                <a:schemeClr val="bg1"/>
              </a:gs>
            </a:gsLst>
            <a:lin ang="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0871454-6F99-4AD6-8CD1-853A99E576D8}"/>
              </a:ext>
            </a:extLst>
          </p:cNvPr>
          <p:cNvCxnSpPr>
            <a:cxnSpLocks/>
          </p:cNvCxnSpPr>
          <p:nvPr/>
        </p:nvCxnSpPr>
        <p:spPr>
          <a:xfrm>
            <a:off x="8952602" y="3878582"/>
            <a:ext cx="1457946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37F3D6-C18F-4F1E-98EB-4FAEE0229A97}"/>
              </a:ext>
            </a:extLst>
          </p:cNvPr>
          <p:cNvCxnSpPr>
            <a:cxnSpLocks/>
          </p:cNvCxnSpPr>
          <p:nvPr/>
        </p:nvCxnSpPr>
        <p:spPr>
          <a:xfrm flipV="1">
            <a:off x="8717280" y="3864610"/>
            <a:ext cx="257088" cy="236728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7E36A70A-5F95-48D1-9C2D-7E2BA15A3061}"/>
              </a:ext>
            </a:extLst>
          </p:cNvPr>
          <p:cNvSpPr/>
          <p:nvPr/>
        </p:nvSpPr>
        <p:spPr>
          <a:xfrm>
            <a:off x="3765056" y="1783681"/>
            <a:ext cx="303305" cy="30330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462D8D55-CB23-48A6-A3AD-B263525EA60E}"/>
              </a:ext>
            </a:extLst>
          </p:cNvPr>
          <p:cNvSpPr/>
          <p:nvPr/>
        </p:nvSpPr>
        <p:spPr>
          <a:xfrm>
            <a:off x="9558049" y="1783681"/>
            <a:ext cx="303305" cy="30330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52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4B9ABA-726B-4782-8BCA-7E94F28031DB}"/>
              </a:ext>
            </a:extLst>
          </p:cNvPr>
          <p:cNvSpPr/>
          <p:nvPr/>
        </p:nvSpPr>
        <p:spPr>
          <a:xfrm>
            <a:off x="1553673" y="1832928"/>
            <a:ext cx="3151214" cy="3151214"/>
          </a:xfrm>
          <a:prstGeom prst="rect">
            <a:avLst/>
          </a:prstGeom>
          <a:gradFill flip="none" rotWithShape="1">
            <a:gsLst>
              <a:gs pos="51000">
                <a:srgbClr val="C0C0C0"/>
              </a:gs>
              <a:gs pos="49000">
                <a:srgbClr val="808080"/>
              </a:gs>
              <a:gs pos="0">
                <a:schemeClr val="tx1"/>
              </a:gs>
              <a:gs pos="100000">
                <a:schemeClr val="bg1"/>
              </a:gs>
            </a:gsLst>
            <a:lin ang="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20566C-1FAB-47A5-9255-6EA4D8F2EAFE}"/>
              </a:ext>
            </a:extLst>
          </p:cNvPr>
          <p:cNvSpPr txBox="1"/>
          <p:nvPr/>
        </p:nvSpPr>
        <p:spPr>
          <a:xfrm>
            <a:off x="416560" y="782320"/>
            <a:ext cx="5425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Hybrid amplitude mask</a:t>
            </a:r>
          </a:p>
        </p:txBody>
      </p:sp>
    </p:spTree>
    <p:extLst>
      <p:ext uri="{BB962C8B-B14F-4D97-AF65-F5344CB8AC3E}">
        <p14:creationId xmlns:p14="http://schemas.microsoft.com/office/powerpoint/2010/main" val="3969918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4B9ABA-726B-4782-8BCA-7E94F28031DB}"/>
              </a:ext>
            </a:extLst>
          </p:cNvPr>
          <p:cNvSpPr/>
          <p:nvPr/>
        </p:nvSpPr>
        <p:spPr>
          <a:xfrm>
            <a:off x="1553673" y="1832928"/>
            <a:ext cx="3151214" cy="3151214"/>
          </a:xfrm>
          <a:prstGeom prst="rect">
            <a:avLst/>
          </a:prstGeom>
          <a:gradFill flip="none" rotWithShape="1">
            <a:gsLst>
              <a:gs pos="51000">
                <a:srgbClr val="C0C0C0"/>
              </a:gs>
              <a:gs pos="49000">
                <a:srgbClr val="808080"/>
              </a:gs>
              <a:gs pos="0">
                <a:schemeClr val="tx1"/>
              </a:gs>
              <a:gs pos="100000">
                <a:schemeClr val="bg1"/>
              </a:gs>
            </a:gsLst>
            <a:lin ang="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20566C-1FAB-47A5-9255-6EA4D8F2EAFE}"/>
              </a:ext>
            </a:extLst>
          </p:cNvPr>
          <p:cNvSpPr txBox="1"/>
          <p:nvPr/>
        </p:nvSpPr>
        <p:spPr>
          <a:xfrm>
            <a:off x="416560" y="782320"/>
            <a:ext cx="5425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Hybrid amplitude mask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250DEF-FAE8-4457-8499-BDE36B2EA366}"/>
              </a:ext>
            </a:extLst>
          </p:cNvPr>
          <p:cNvGrpSpPr/>
          <p:nvPr/>
        </p:nvGrpSpPr>
        <p:grpSpPr>
          <a:xfrm>
            <a:off x="6735388" y="1513840"/>
            <a:ext cx="4228980" cy="3176928"/>
            <a:chOff x="793750" y="4074160"/>
            <a:chExt cx="2966720" cy="236728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5A2D4C3-692D-415B-A899-FA9713E099AE}"/>
                </a:ext>
              </a:extLst>
            </p:cNvPr>
            <p:cNvCxnSpPr/>
            <p:nvPr/>
          </p:nvCxnSpPr>
          <p:spPr>
            <a:xfrm>
              <a:off x="822960" y="4074160"/>
              <a:ext cx="0" cy="236728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663F1AE-B402-4411-B9BE-F9FDE28236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3750" y="6441440"/>
              <a:ext cx="296672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6D56C5B-9601-4EC4-8707-B5AC522D0CF4}"/>
              </a:ext>
            </a:extLst>
          </p:cNvPr>
          <p:cNvSpPr txBox="1"/>
          <p:nvPr/>
        </p:nvSpPr>
        <p:spPr>
          <a:xfrm rot="16200000">
            <a:off x="5484056" y="2732737"/>
            <a:ext cx="1965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Response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25EA3F-FC1E-4170-8195-1214ED7BA00B}"/>
              </a:ext>
            </a:extLst>
          </p:cNvPr>
          <p:cNvSpPr txBox="1"/>
          <p:nvPr/>
        </p:nvSpPr>
        <p:spPr>
          <a:xfrm>
            <a:off x="8154867" y="4690768"/>
            <a:ext cx="1161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Input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A70DF2-EBC6-48B6-A847-88E8BF55B3CF}"/>
              </a:ext>
            </a:extLst>
          </p:cNvPr>
          <p:cNvCxnSpPr>
            <a:cxnSpLocks/>
          </p:cNvCxnSpPr>
          <p:nvPr/>
        </p:nvCxnSpPr>
        <p:spPr>
          <a:xfrm flipV="1">
            <a:off x="6735388" y="3637280"/>
            <a:ext cx="2093652" cy="105349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5515B5-D354-4556-BFB2-91F1DE87CB18}"/>
              </a:ext>
            </a:extLst>
          </p:cNvPr>
          <p:cNvCxnSpPr>
            <a:cxnSpLocks/>
          </p:cNvCxnSpPr>
          <p:nvPr/>
        </p:nvCxnSpPr>
        <p:spPr>
          <a:xfrm flipV="1">
            <a:off x="8920480" y="1532591"/>
            <a:ext cx="2043888" cy="92612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DAF1E2D-11BA-4E88-986A-763B293A2FFC}"/>
              </a:ext>
            </a:extLst>
          </p:cNvPr>
          <p:cNvCxnSpPr>
            <a:cxnSpLocks/>
          </p:cNvCxnSpPr>
          <p:nvPr/>
        </p:nvCxnSpPr>
        <p:spPr>
          <a:xfrm flipV="1">
            <a:off x="8801971" y="2448560"/>
            <a:ext cx="133509" cy="122936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FA65A86-FE53-4795-A092-B167CD96263F}"/>
              </a:ext>
            </a:extLst>
          </p:cNvPr>
          <p:cNvSpPr txBox="1"/>
          <p:nvPr/>
        </p:nvSpPr>
        <p:spPr>
          <a:xfrm>
            <a:off x="5388747" y="5603212"/>
            <a:ext cx="633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Generalised</a:t>
            </a:r>
            <a:r>
              <a:rPr lang="en-US" dirty="0"/>
              <a:t> optical differentiation </a:t>
            </a:r>
            <a:r>
              <a:rPr lang="en-US" dirty="0" err="1"/>
              <a:t>wavefront</a:t>
            </a:r>
            <a:r>
              <a:rPr lang="en-US" dirty="0"/>
              <a:t> sensor. </a:t>
            </a:r>
            <a:r>
              <a:rPr lang="en-US" dirty="0" err="1"/>
              <a:t>Haffert</a:t>
            </a:r>
            <a:r>
              <a:rPr lang="en-US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4085937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550</Words>
  <Application>Microsoft Office PowerPoint</Application>
  <PresentationFormat>Widescreen</PresentationFormat>
  <Paragraphs>143</Paragraphs>
  <Slides>39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Office Theme</vt:lpstr>
      <vt:lpstr>Past, present and future of the Generalized Optical Differentiation Wavefront sensor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Leiden EXoplanet Instrument (LEXI)</vt:lpstr>
      <vt:lpstr>Leiden EXoplanet Instrument (LEXI)</vt:lpstr>
      <vt:lpstr>PowerPoint Presentation</vt:lpstr>
      <vt:lpstr>Evolution of LEXI from AO to XAO</vt:lpstr>
      <vt:lpstr>Why take an off-axis segment?</vt:lpstr>
      <vt:lpstr>PowerPoint Presentation</vt:lpstr>
      <vt:lpstr>PowerPoint Presentation</vt:lpstr>
      <vt:lpstr>PSF quality improvement</vt:lpstr>
      <vt:lpstr>PowerPoint Presentation</vt:lpstr>
      <vt:lpstr>Atmospheric refraction is limiting us</vt:lpstr>
      <vt:lpstr>Non-linear effects are important!</vt:lpstr>
      <vt:lpstr>Non-linear wavefront reconstruction</vt:lpstr>
      <vt:lpstr>What is a neural network?</vt:lpstr>
      <vt:lpstr>What is a neural network?</vt:lpstr>
      <vt:lpstr>What is a neural network?</vt:lpstr>
      <vt:lpstr>What is a neural network?</vt:lpstr>
      <vt:lpstr>What is a neural network?</vt:lpstr>
      <vt:lpstr>PowerPoint Presentation</vt:lpstr>
      <vt:lpstr>PowerPoint Presentation</vt:lpstr>
      <vt:lpstr>Wavefront reconstruction in lab</vt:lpstr>
      <vt:lpstr>PowerPoint Presentation</vt:lpstr>
      <vt:lpstr>PowerPoint Presentation</vt:lpstr>
      <vt:lpstr>The combined performance</vt:lpstr>
      <vt:lpstr>Merge sensing and control with reinforced learning</vt:lpstr>
      <vt:lpstr>Predictive control with the g-ODWFS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Past, present and future of the Generalized Optical Differentiation Wavefront sensor</dc:title>
  <dc:creator>Bas</dc:creator>
  <cp:lastModifiedBy>Bas</cp:lastModifiedBy>
  <cp:revision>26</cp:revision>
  <dcterms:created xsi:type="dcterms:W3CDTF">2018-10-21T13:04:44Z</dcterms:created>
  <dcterms:modified xsi:type="dcterms:W3CDTF">2018-10-22T08:29:56Z</dcterms:modified>
</cp:coreProperties>
</file>