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9" r:id="rId11"/>
    <p:sldId id="271" r:id="rId12"/>
    <p:sldId id="264" r:id="rId13"/>
    <p:sldId id="265" r:id="rId14"/>
    <p:sldId id="266" r:id="rId15"/>
    <p:sldId id="267" r:id="rId16"/>
    <p:sldId id="272" r:id="rId17"/>
    <p:sldId id="273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e Cranney" initials="JC" lastIdx="1" clrIdx="0">
    <p:extLst>
      <p:ext uri="{19B8F6BF-5375-455C-9EA6-DF929625EA0E}">
        <p15:presenceInfo xmlns:p15="http://schemas.microsoft.com/office/powerpoint/2012/main" userId="Jesse Crann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10/22/2018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A167-9AE5-4416-B5CD-C8B6888F2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61712"/>
            <a:ext cx="8825658" cy="2370611"/>
          </a:xfrm>
        </p:spPr>
        <p:txBody>
          <a:bodyPr/>
          <a:lstStyle/>
          <a:p>
            <a:r>
              <a:rPr lang="en-AU" sz="4800" dirty="0"/>
              <a:t>Estimation, Prediction, and Reconstruction of Atmospheric Turbulence</a:t>
            </a:r>
            <a:br>
              <a:rPr lang="en-AU" sz="4800" dirty="0"/>
            </a:br>
            <a:r>
              <a:rPr lang="en-AU" sz="2000" dirty="0"/>
              <a:t>Minimising servo-lag error in SCAO and MCAO applications</a:t>
            </a:r>
            <a:endParaRPr lang="en-AU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CBF97-7792-477E-AE2B-8D7EF8447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604852"/>
            <a:ext cx="9067347" cy="861420"/>
          </a:xfrm>
        </p:spPr>
        <p:txBody>
          <a:bodyPr/>
          <a:lstStyle/>
          <a:p>
            <a:r>
              <a:rPr lang="en-AU" b="1" dirty="0"/>
              <a:t>Jesse Cranney</a:t>
            </a:r>
            <a:r>
              <a:rPr lang="en-AU" dirty="0"/>
              <a:t>, Francois </a:t>
            </a:r>
            <a:r>
              <a:rPr lang="en-AU" dirty="0" err="1"/>
              <a:t>Rigaut</a:t>
            </a:r>
            <a:r>
              <a:rPr lang="en-AU" dirty="0"/>
              <a:t>, Jose De Dona, Visa </a:t>
            </a:r>
            <a:r>
              <a:rPr lang="en-AU" dirty="0" err="1"/>
              <a:t>Korkiakoski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0EB07-D1DD-40B7-98B3-0328FF6CD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10" t="-15374" r="-1369" b="-13857"/>
          <a:stretch/>
        </p:blipFill>
        <p:spPr>
          <a:xfrm>
            <a:off x="5567783" y="5316993"/>
            <a:ext cx="3300171" cy="955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DBCDA2-3660-4648-A44D-391617196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05" b="13672"/>
          <a:stretch/>
        </p:blipFill>
        <p:spPr>
          <a:xfrm>
            <a:off x="9114341" y="5310887"/>
            <a:ext cx="2644807" cy="96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117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86DD-389A-48CE-8F0E-B83672A03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Preliminary Results in YAO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94152-C0AF-45D8-BD0C-1CEF795F9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815072" cy="4195481"/>
          </a:xfrm>
        </p:spPr>
        <p:txBody>
          <a:bodyPr/>
          <a:lstStyle/>
          <a:p>
            <a:r>
              <a:rPr lang="en-AU" dirty="0"/>
              <a:t>3 layers of turbulence (30,50,70)m/s same direction (SSA).</a:t>
            </a:r>
          </a:p>
          <a:p>
            <a:r>
              <a:rPr lang="en-AU" dirty="0"/>
              <a:t>17x17x3 phase estimates (in RTC), </a:t>
            </a:r>
          </a:p>
          <a:p>
            <a:r>
              <a:rPr lang="en-AU" dirty="0"/>
              <a:t>17x17 DM,</a:t>
            </a:r>
          </a:p>
          <a:p>
            <a:r>
              <a:rPr lang="en-AU" dirty="0"/>
              <a:t>16x16 WFS.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BC2F8-556D-443E-BB76-CBBA12A73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080" y="1335323"/>
            <a:ext cx="4635697" cy="519072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280BABA-0F2B-4D2E-8154-3BA0387710A8}"/>
              </a:ext>
            </a:extLst>
          </p:cNvPr>
          <p:cNvCxnSpPr/>
          <p:nvPr/>
        </p:nvCxnSpPr>
        <p:spPr>
          <a:xfrm>
            <a:off x="5227609" y="3959525"/>
            <a:ext cx="3554083" cy="543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7A8F27-5675-4BCD-8FDD-ED4A4DE18DDE}"/>
              </a:ext>
            </a:extLst>
          </p:cNvPr>
          <p:cNvCxnSpPr>
            <a:cxnSpLocks/>
          </p:cNvCxnSpPr>
          <p:nvPr/>
        </p:nvCxnSpPr>
        <p:spPr>
          <a:xfrm>
            <a:off x="5225191" y="4364966"/>
            <a:ext cx="2527082" cy="329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460649-3926-42BF-B204-B21748231E04}"/>
              </a:ext>
            </a:extLst>
          </p:cNvPr>
          <p:cNvCxnSpPr>
            <a:cxnSpLocks/>
          </p:cNvCxnSpPr>
          <p:nvPr/>
        </p:nvCxnSpPr>
        <p:spPr>
          <a:xfrm>
            <a:off x="5225191" y="4779034"/>
            <a:ext cx="2207903" cy="195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FDFF50-94B2-4AF3-BE58-4B778209CB3F}"/>
              </a:ext>
            </a:extLst>
          </p:cNvPr>
          <p:cNvSpPr txBox="1"/>
          <p:nvPr/>
        </p:nvSpPr>
        <p:spPr>
          <a:xfrm>
            <a:off x="3490587" y="3635652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Predictive SCAO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B0EF5B-983C-49D1-8622-28A39D6AE454}"/>
              </a:ext>
            </a:extLst>
          </p:cNvPr>
          <p:cNvSpPr txBox="1"/>
          <p:nvPr/>
        </p:nvSpPr>
        <p:spPr>
          <a:xfrm>
            <a:off x="4060940" y="404109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Integrator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84760-CAE8-4A59-BDD9-91C880DCF553}"/>
              </a:ext>
            </a:extLst>
          </p:cNvPr>
          <p:cNvSpPr txBox="1"/>
          <p:nvPr/>
        </p:nvSpPr>
        <p:spPr>
          <a:xfrm>
            <a:off x="3952212" y="4504594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No control</a:t>
            </a:r>
          </a:p>
        </p:txBody>
      </p:sp>
    </p:spTree>
    <p:extLst>
      <p:ext uri="{BB962C8B-B14F-4D97-AF65-F5344CB8AC3E}">
        <p14:creationId xmlns:p14="http://schemas.microsoft.com/office/powerpoint/2010/main" val="397232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7571C-D3C4-4342-90D5-865B95F3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Still work to do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207885-D818-431B-9FF7-25F0977235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Sensitivity Analysis</a:t>
                </a:r>
              </a:p>
              <a:p>
                <a:pPr lvl="1"/>
                <a:r>
                  <a:rPr lang="en-AU" dirty="0"/>
                  <a:t>Stochastic model mismatch:</a:t>
                </a:r>
              </a:p>
              <a:p>
                <a:pPr lvl="2"/>
                <a:r>
                  <a:rPr lang="en-AU" dirty="0"/>
                  <a:t>Distribution of turbulence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dirty="0"/>
                  <a:t>)</a:t>
                </a:r>
              </a:p>
              <a:p>
                <a:pPr lvl="2"/>
                <a:r>
                  <a:rPr lang="en-AU" dirty="0"/>
                  <a:t>WFS noise</a:t>
                </a:r>
              </a:p>
              <a:p>
                <a:pPr lvl="2"/>
                <a:r>
                  <a:rPr lang="en-AU" dirty="0"/>
                  <a:t>NCPA’s</a:t>
                </a:r>
              </a:p>
              <a:p>
                <a:pPr lvl="1"/>
                <a:r>
                  <a:rPr lang="en-AU" dirty="0"/>
                  <a:t>Deterministic model mismatch:</a:t>
                </a:r>
              </a:p>
              <a:p>
                <a:pPr lvl="2"/>
                <a:r>
                  <a:rPr lang="en-AU" dirty="0"/>
                  <a:t>Mismodelled delays,</a:t>
                </a:r>
              </a:p>
              <a:p>
                <a:pPr lvl="2"/>
                <a:r>
                  <a:rPr lang="en-AU" dirty="0"/>
                  <a:t>Mismodelled altitudes,</a:t>
                </a:r>
              </a:p>
              <a:p>
                <a:pPr lvl="2"/>
                <a:r>
                  <a:rPr lang="en-AU" dirty="0"/>
                  <a:t>Mismodelled velocities.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207885-D818-431B-9FF7-25F0977235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41" t="-8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381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E132-40EB-41A8-8FE8-2A69D70E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Non-Predictive MCAO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64EA-6527-4042-BA89-1BE866BD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9"/>
            <a:ext cx="4637730" cy="4093238"/>
          </a:xfrm>
        </p:spPr>
        <p:txBody>
          <a:bodyPr>
            <a:normAutofit/>
          </a:bodyPr>
          <a:lstStyle/>
          <a:p>
            <a:r>
              <a:rPr lang="en-AU" dirty="0"/>
              <a:t>Use geometry of multiple WFS to design a </a:t>
            </a:r>
            <a:r>
              <a:rPr lang="en-AU" i="1" dirty="0"/>
              <a:t>tomographic </a:t>
            </a:r>
            <a:r>
              <a:rPr lang="en-AU" i="1" dirty="0" err="1"/>
              <a:t>reconstructor</a:t>
            </a:r>
            <a:r>
              <a:rPr lang="en-AU" i="1" dirty="0"/>
              <a:t>,</a:t>
            </a:r>
            <a:r>
              <a:rPr lang="en-AU" dirty="0"/>
              <a:t> which takes WFS measurements and produces phase estimates for the atmosphere.</a:t>
            </a:r>
          </a:p>
          <a:p>
            <a:r>
              <a:rPr lang="en-AU" dirty="0"/>
              <a:t>The </a:t>
            </a:r>
            <a:r>
              <a:rPr lang="en-AU" i="1" dirty="0"/>
              <a:t>innovation</a:t>
            </a:r>
            <a:r>
              <a:rPr lang="en-AU" dirty="0"/>
              <a:t> is integrated in closed loop, and then projected to the altitudes of the DMs (not shown here)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762D9-B827-4ED7-99AA-98818765D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0" r="8430"/>
          <a:stretch/>
        </p:blipFill>
        <p:spPr>
          <a:xfrm>
            <a:off x="5915684" y="1939427"/>
            <a:ext cx="5522267" cy="37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23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B8C9-B6C6-4E88-AFD7-0D3CE584E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Non-predictive MCAO (continued)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922AD-DB1F-44F2-8B2C-9AF117A3A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0" r="8430"/>
          <a:stretch/>
        </p:blipFill>
        <p:spPr>
          <a:xfrm>
            <a:off x="2055353" y="1234717"/>
            <a:ext cx="8081293" cy="547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4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C751-D10A-493A-8B91-6A217D36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Predictive MCAO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90E39B-291E-4D05-8F9F-A04BFF0A0D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4293" y="2052918"/>
                <a:ext cx="8946541" cy="4195481"/>
              </a:xfrm>
            </p:spPr>
            <p:txBody>
              <a:bodyPr/>
              <a:lstStyle/>
              <a:p>
                <a:r>
                  <a:rPr lang="en-AU" dirty="0"/>
                  <a:t>Use ALL the tools we have:</a:t>
                </a:r>
              </a:p>
              <a:p>
                <a:pPr lvl="1"/>
                <a:r>
                  <a:rPr lang="en-AU" dirty="0"/>
                  <a:t>Dynamics of turbulence,</a:t>
                </a:r>
              </a:p>
              <a:p>
                <a:pPr lvl="1"/>
                <a:r>
                  <a:rPr lang="en-AU" dirty="0"/>
                  <a:t>Models of noise (turbulence boiling/WFS noise/aliasing),</a:t>
                </a:r>
              </a:p>
              <a:p>
                <a:pPr lvl="1"/>
                <a:r>
                  <a:rPr lang="en-AU" dirty="0"/>
                  <a:t>Geometry of multiple WFS. </a:t>
                </a:r>
              </a:p>
              <a:p>
                <a:r>
                  <a:rPr lang="en-AU" dirty="0"/>
                  <a:t>Zonal Predictive MCAO also covers more sky, and allows for convenient handling of spiders/irregularities.</a:t>
                </a:r>
              </a:p>
              <a:p>
                <a:r>
                  <a:rPr lang="en-AU" dirty="0"/>
                  <a:t>The closed loop system (in a Kalman Filter) takes the form:</a:t>
                </a:r>
                <a:br>
                  <a:rPr lang="en-AU" dirty="0"/>
                </a:br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𝑐𝑙</m:t>
                          </m:r>
                        </m:sub>
                      </m:sSub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𝐾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  <a:p>
                <a:pPr marL="457200" lvl="1" indent="0">
                  <a:buNone/>
                </a:pPr>
                <a:endParaRPr lang="en-AU" dirty="0"/>
              </a:p>
              <a:p>
                <a:pPr lvl="1"/>
                <a:endParaRPr lang="en-AU" dirty="0"/>
              </a:p>
              <a:p>
                <a:pPr lvl="1"/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90E39B-291E-4D05-8F9F-A04BFF0A0D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4293" y="2052918"/>
                <a:ext cx="8946541" cy="4195481"/>
              </a:xfrm>
              <a:blipFill>
                <a:blip r:embed="rId2"/>
                <a:stretch>
                  <a:fillRect l="-272" t="-8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15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ylinder 13">
            <a:extLst>
              <a:ext uri="{FF2B5EF4-FFF2-40B4-BE49-F238E27FC236}">
                <a16:creationId xmlns:a16="http://schemas.microsoft.com/office/drawing/2014/main" id="{5150B35D-FE1E-44E7-B7B4-254B2D69F598}"/>
              </a:ext>
            </a:extLst>
          </p:cNvPr>
          <p:cNvSpPr/>
          <p:nvPr/>
        </p:nvSpPr>
        <p:spPr>
          <a:xfrm rot="10800000">
            <a:off x="8768321" y="406418"/>
            <a:ext cx="1805150" cy="6269401"/>
          </a:xfrm>
          <a:prstGeom prst="can">
            <a:avLst>
              <a:gd name="adj" fmla="val 24120"/>
            </a:avLst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2E2201-BDFB-4EA3-BC31-C184F1252D15}"/>
              </a:ext>
            </a:extLst>
          </p:cNvPr>
          <p:cNvSpPr/>
          <p:nvPr/>
        </p:nvSpPr>
        <p:spPr>
          <a:xfrm>
            <a:off x="8706233" y="5771696"/>
            <a:ext cx="1845730" cy="5533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WFS4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C773C-2B28-49D4-9062-896C17D6B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 at what cost?!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89D79-B271-4997-8C52-CBACE6987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789" y="1887932"/>
            <a:ext cx="6941524" cy="4164962"/>
          </a:xfrm>
        </p:spPr>
        <p:txBody>
          <a:bodyPr>
            <a:normAutofit/>
          </a:bodyPr>
          <a:lstStyle/>
          <a:p>
            <a:r>
              <a:rPr lang="en-AU" dirty="0"/>
              <a:t>Example case:</a:t>
            </a:r>
          </a:p>
          <a:p>
            <a:pPr lvl="1"/>
            <a:r>
              <a:rPr lang="en-AU" dirty="0"/>
              <a:t>4 x 40x40 WFS’s</a:t>
            </a:r>
          </a:p>
          <a:p>
            <a:pPr lvl="1"/>
            <a:r>
              <a:rPr lang="en-AU" dirty="0"/>
              <a:t>5 x 40x40 Layers (estimated states in RTC)</a:t>
            </a:r>
          </a:p>
          <a:p>
            <a:pPr lvl="1"/>
            <a:r>
              <a:rPr lang="en-AU" dirty="0"/>
              <a:t>3 x 40x40 DM’s</a:t>
            </a:r>
          </a:p>
          <a:p>
            <a:pPr lvl="1"/>
            <a:r>
              <a:rPr lang="en-AU" dirty="0"/>
              <a:t>1kHz AO Loop</a:t>
            </a:r>
          </a:p>
          <a:p>
            <a:pPr marL="0" indent="0">
              <a:buNone/>
            </a:pPr>
            <a:r>
              <a:rPr lang="en-AU" dirty="0"/>
              <a:t>	Online computational demand:</a:t>
            </a:r>
          </a:p>
          <a:p>
            <a:pPr marL="457200" lvl="1" indent="0">
              <a:buNone/>
            </a:pPr>
            <a:r>
              <a:rPr lang="en-AU" dirty="0"/>
              <a:t>	Non-Predictive:  ~179 GFLOPS</a:t>
            </a:r>
          </a:p>
          <a:p>
            <a:pPr marL="457200" lvl="1" indent="0">
              <a:buNone/>
            </a:pPr>
            <a:r>
              <a:rPr lang="en-AU" dirty="0"/>
              <a:t>	Predictive: 		~204 GFLOPS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8CB10A-8B89-4A73-B420-988C050F6CAB}"/>
              </a:ext>
            </a:extLst>
          </p:cNvPr>
          <p:cNvSpPr/>
          <p:nvPr/>
        </p:nvSpPr>
        <p:spPr>
          <a:xfrm>
            <a:off x="7625721" y="1605501"/>
            <a:ext cx="4041560" cy="43516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L5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85F4D33-DE9F-4CF0-BE22-6FCB32104289}"/>
              </a:ext>
            </a:extLst>
          </p:cNvPr>
          <p:cNvSpPr/>
          <p:nvPr/>
        </p:nvSpPr>
        <p:spPr>
          <a:xfrm>
            <a:off x="7905508" y="2181066"/>
            <a:ext cx="3541853" cy="38136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L4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EA2EF7-6840-42F6-9C89-45BE4530A85F}"/>
              </a:ext>
            </a:extLst>
          </p:cNvPr>
          <p:cNvSpPr/>
          <p:nvPr/>
        </p:nvSpPr>
        <p:spPr>
          <a:xfrm>
            <a:off x="8154363" y="2711550"/>
            <a:ext cx="3044142" cy="32777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L3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93F1CC-3C47-4BCA-B247-3D9CF41A1EC3}"/>
              </a:ext>
            </a:extLst>
          </p:cNvPr>
          <p:cNvSpPr/>
          <p:nvPr/>
        </p:nvSpPr>
        <p:spPr>
          <a:xfrm>
            <a:off x="8345347" y="3169750"/>
            <a:ext cx="2650602" cy="285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L2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EB58FE-51A7-47E7-B806-3CCA4073A47E}"/>
              </a:ext>
            </a:extLst>
          </p:cNvPr>
          <p:cNvSpPr/>
          <p:nvPr/>
        </p:nvSpPr>
        <p:spPr>
          <a:xfrm>
            <a:off x="8518968" y="3593791"/>
            <a:ext cx="2287374" cy="24629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L1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7FAFDE1-F6CF-4CCB-AE1E-A4ED0EEA6DA0}"/>
              </a:ext>
            </a:extLst>
          </p:cNvPr>
          <p:cNvSpPr/>
          <p:nvPr/>
        </p:nvSpPr>
        <p:spPr>
          <a:xfrm>
            <a:off x="8779396" y="4122743"/>
            <a:ext cx="1794075" cy="4050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PUPIL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BA95D7-B59C-40D4-81DA-9177E5E2233D}"/>
              </a:ext>
            </a:extLst>
          </p:cNvPr>
          <p:cNvSpPr/>
          <p:nvPr/>
        </p:nvSpPr>
        <p:spPr>
          <a:xfrm rot="20131627">
            <a:off x="9724112" y="6028567"/>
            <a:ext cx="1845730" cy="5533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WFS3</a:t>
            </a:r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15E6BC1E-E7B0-4284-9A59-7A06BFE3221F}"/>
              </a:ext>
            </a:extLst>
          </p:cNvPr>
          <p:cNvSpPr/>
          <p:nvPr/>
        </p:nvSpPr>
        <p:spPr>
          <a:xfrm rot="20105936">
            <a:off x="8561152" y="461620"/>
            <a:ext cx="1611160" cy="6359595"/>
          </a:xfrm>
          <a:prstGeom prst="can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A240A8-53EC-49B9-ABC8-C620F8E53C05}"/>
              </a:ext>
            </a:extLst>
          </p:cNvPr>
          <p:cNvSpPr/>
          <p:nvPr/>
        </p:nvSpPr>
        <p:spPr>
          <a:xfrm rot="1665946">
            <a:off x="7812973" y="6007103"/>
            <a:ext cx="1845730" cy="5533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600" dirty="0"/>
              <a:t>WFS1</a:t>
            </a:r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EB013C19-82C5-4D62-B4CC-806E6D050CD3}"/>
              </a:ext>
            </a:extLst>
          </p:cNvPr>
          <p:cNvSpPr/>
          <p:nvPr/>
        </p:nvSpPr>
        <p:spPr>
          <a:xfrm rot="1486738">
            <a:off x="9194366" y="453531"/>
            <a:ext cx="1611160" cy="6359595"/>
          </a:xfrm>
          <a:prstGeom prst="can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7715DD-F4CE-4B54-BCA0-0F245C98492D}"/>
              </a:ext>
            </a:extLst>
          </p:cNvPr>
          <p:cNvSpPr/>
          <p:nvPr/>
        </p:nvSpPr>
        <p:spPr>
          <a:xfrm>
            <a:off x="8754389" y="6480663"/>
            <a:ext cx="1845730" cy="33484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WFS2</a:t>
            </a:r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9574A172-9494-4650-BC36-EA04D6E99E33}"/>
              </a:ext>
            </a:extLst>
          </p:cNvPr>
          <p:cNvSpPr/>
          <p:nvPr/>
        </p:nvSpPr>
        <p:spPr>
          <a:xfrm>
            <a:off x="8779396" y="711109"/>
            <a:ext cx="1794075" cy="6092035"/>
          </a:xfrm>
          <a:prstGeom prst="can">
            <a:avLst>
              <a:gd name="adj" fmla="val 28767"/>
            </a:avLst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BAD167-A18A-4BD4-B85D-E5DEBC03F215}"/>
              </a:ext>
            </a:extLst>
          </p:cNvPr>
          <p:cNvSpPr/>
          <p:nvPr/>
        </p:nvSpPr>
        <p:spPr>
          <a:xfrm>
            <a:off x="8533567" y="4611492"/>
            <a:ext cx="2287374" cy="372029"/>
          </a:xfrm>
          <a:prstGeom prst="ellipse">
            <a:avLst/>
          </a:prstGeom>
          <a:solidFill>
            <a:schemeClr val="accent4">
              <a:alpha val="5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DM1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240E63-114F-4376-BDB5-2726C485563C}"/>
              </a:ext>
            </a:extLst>
          </p:cNvPr>
          <p:cNvSpPr/>
          <p:nvPr/>
        </p:nvSpPr>
        <p:spPr>
          <a:xfrm>
            <a:off x="8359603" y="5006418"/>
            <a:ext cx="2650602" cy="431106"/>
          </a:xfrm>
          <a:prstGeom prst="ellipse">
            <a:avLst/>
          </a:prstGeom>
          <a:solidFill>
            <a:schemeClr val="accent4">
              <a:alpha val="5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DM2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CED2F7-A736-4A23-9035-60DD45BD85D4}"/>
              </a:ext>
            </a:extLst>
          </p:cNvPr>
          <p:cNvSpPr/>
          <p:nvPr/>
        </p:nvSpPr>
        <p:spPr>
          <a:xfrm>
            <a:off x="8170339" y="5437649"/>
            <a:ext cx="3044142" cy="495113"/>
          </a:xfrm>
          <a:prstGeom prst="ellipse">
            <a:avLst/>
          </a:prstGeom>
          <a:solidFill>
            <a:schemeClr val="accent4">
              <a:alpha val="5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DM3</a:t>
            </a:r>
          </a:p>
        </p:txBody>
      </p:sp>
    </p:spTree>
    <p:extLst>
      <p:ext uri="{BB962C8B-B14F-4D97-AF65-F5344CB8AC3E}">
        <p14:creationId xmlns:p14="http://schemas.microsoft.com/office/powerpoint/2010/main" val="2235971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5A32-76EB-413C-9D31-1B020213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Boundary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ABA55-2743-4188-99B6-1A425C72C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At some computational cost, we can lift the shift invariance requirement.</a:t>
            </a:r>
          </a:p>
          <a:p>
            <a:r>
              <a:rPr lang="en-AU" dirty="0"/>
              <a:t>Treat border discontinuities as “integrator model” rather than predictive.</a:t>
            </a:r>
          </a:p>
          <a:p>
            <a:r>
              <a:rPr lang="en-AU" dirty="0"/>
              <a:t>Same for spiders and other pupil discontinuities.</a:t>
            </a:r>
          </a:p>
          <a:p>
            <a:r>
              <a:rPr lang="en-AU" dirty="0"/>
              <a:t>Problem. Defining the “weird bits” of the meta-pupils sounds boring and time-consuming.</a:t>
            </a:r>
          </a:p>
          <a:p>
            <a:r>
              <a:rPr lang="en-AU" dirty="0"/>
              <a:t>Solution…</a:t>
            </a:r>
          </a:p>
        </p:txBody>
      </p:sp>
    </p:spTree>
    <p:extLst>
      <p:ext uri="{BB962C8B-B14F-4D97-AF65-F5344CB8AC3E}">
        <p14:creationId xmlns:p14="http://schemas.microsoft.com/office/powerpoint/2010/main" val="901546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4C4B-CC08-42FB-84E7-76061BDA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We can generalise it!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1E56E2-2A28-4C2B-8E2F-353B4839D3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3312" y="2052918"/>
                <a:ext cx="6436175" cy="4195481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What information do we need in order to tune for these irregularities?</a:t>
                </a:r>
              </a:p>
              <a:p>
                <a:pPr lvl="1"/>
                <a:r>
                  <a:rPr lang="en-AU" dirty="0"/>
                  <a:t>Recent telemetry,</a:t>
                </a:r>
              </a:p>
              <a:p>
                <a:pPr lvl="1"/>
                <a:r>
                  <a:rPr lang="en-AU" dirty="0"/>
                  <a:t>“Ideal”/untuned AO model.</a:t>
                </a:r>
              </a:p>
              <a:p>
                <a:r>
                  <a:rPr lang="en-AU" dirty="0"/>
                  <a:t>Closed form solution.</a:t>
                </a:r>
              </a:p>
              <a:p>
                <a:r>
                  <a:rPr lang="en-AU" dirty="0"/>
                  <a:t>Constrained Quadratic Problem: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𝐻𝑥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AU" dirty="0"/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 matrices determined directly from phase and turbulence models.</a:t>
                </a:r>
              </a:p>
              <a:p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1E56E2-2A28-4C2B-8E2F-353B4839D3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2052918"/>
                <a:ext cx="6436175" cy="4195481"/>
              </a:xfrm>
              <a:blipFill>
                <a:blip r:embed="rId2"/>
                <a:stretch>
                  <a:fillRect l="-473" t="-8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DE51D1D-56AF-4E1E-8187-42F1032D9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2" t="4167" r="13518" b="6601"/>
          <a:stretch/>
        </p:blipFill>
        <p:spPr>
          <a:xfrm>
            <a:off x="8591657" y="1308149"/>
            <a:ext cx="2010206" cy="50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2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35E6-E0F4-45C4-86DE-5E1BE9A9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549" y="2842234"/>
            <a:ext cx="9404723" cy="1400530"/>
          </a:xfrm>
        </p:spPr>
        <p:txBody>
          <a:bodyPr/>
          <a:lstStyle/>
          <a:p>
            <a:r>
              <a:rPr lang="en-AU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206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C9C39-AED1-4D33-BDEC-55CB2C0E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the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5D60-4C56-48BD-8A21-E30B29ADC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/>
              <a:t>ALL</a:t>
            </a:r>
            <a:r>
              <a:rPr lang="en-AU" dirty="0"/>
              <a:t> Wave-front sensors introduce measurement delay into Adaptive Optics systems.</a:t>
            </a:r>
          </a:p>
          <a:p>
            <a:r>
              <a:rPr lang="en-AU" b="1" dirty="0"/>
              <a:t>ALL</a:t>
            </a:r>
            <a:r>
              <a:rPr lang="en-AU" dirty="0"/>
              <a:t> real-time control is based on observations of the past. This is worse in AO thanks to the “2 frame delay”</a:t>
            </a:r>
          </a:p>
          <a:p>
            <a:r>
              <a:rPr lang="en-AU" dirty="0"/>
              <a:t>Non-predictive AO schemes introduce servo-lag error. </a:t>
            </a:r>
          </a:p>
          <a:p>
            <a:r>
              <a:rPr lang="en-AU" dirty="0"/>
              <a:t>Two (non-exclusive) options are available to reduce servo-lag error:</a:t>
            </a:r>
          </a:p>
          <a:p>
            <a:pPr lvl="1"/>
            <a:r>
              <a:rPr lang="en-AU" dirty="0"/>
              <a:t>A) Increase Speed of AO loop</a:t>
            </a:r>
          </a:p>
          <a:p>
            <a:pPr lvl="1"/>
            <a:r>
              <a:rPr lang="en-AU" dirty="0"/>
              <a:t>B) Improve estimation/prediction of turbulence</a:t>
            </a:r>
          </a:p>
        </p:txBody>
      </p:sp>
    </p:spTree>
    <p:extLst>
      <p:ext uri="{BB962C8B-B14F-4D97-AF65-F5344CB8AC3E}">
        <p14:creationId xmlns:p14="http://schemas.microsoft.com/office/powerpoint/2010/main" val="116076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C20C-2A60-40C0-BEB1-B158CC4A8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Option A) Go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0CBB9-8674-4C0F-B3B7-CA5A6EF3E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Pros:</a:t>
            </a:r>
          </a:p>
          <a:p>
            <a:pPr lvl="1"/>
            <a:r>
              <a:rPr lang="en-AU" dirty="0"/>
              <a:t>Increasing speed directly reduces servo-lag error,</a:t>
            </a:r>
          </a:p>
          <a:p>
            <a:pPr lvl="1"/>
            <a:r>
              <a:rPr lang="en-AU" dirty="0"/>
              <a:t>Faster DM updates enables correction for faster temporal dynamics,</a:t>
            </a:r>
          </a:p>
          <a:p>
            <a:pPr lvl="1"/>
            <a:r>
              <a:rPr lang="en-AU" dirty="0"/>
              <a:t>Simple control schemes work “good enough” in most cases.</a:t>
            </a:r>
          </a:p>
          <a:p>
            <a:r>
              <a:rPr lang="en-AU" dirty="0"/>
              <a:t>Cons:</a:t>
            </a:r>
          </a:p>
          <a:p>
            <a:pPr lvl="1"/>
            <a:r>
              <a:rPr lang="en-AU" dirty="0"/>
              <a:t>Wave-front sensor read-out noise ruins signal-noise ratio.</a:t>
            </a:r>
          </a:p>
          <a:p>
            <a:pPr lvl="1"/>
            <a:r>
              <a:rPr lang="en-AU" dirty="0"/>
              <a:t>Computational demand grows inversely with control period.</a:t>
            </a:r>
            <a:br>
              <a:rPr lang="en-AU" dirty="0"/>
            </a:br>
            <a:r>
              <a:rPr lang="en-AU" dirty="0"/>
              <a:t>As latency tends to zero, computation demand tends to infinity.</a:t>
            </a:r>
          </a:p>
          <a:p>
            <a:pPr lvl="1"/>
            <a:endParaRPr lang="en-AU" b="0" dirty="0"/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43093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364E-5C36-4DEB-A7B9-FC60080F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Option B) Improve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CCFAA-EBB8-4A04-81AE-A0F455B1E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Pros:</a:t>
            </a:r>
          </a:p>
          <a:p>
            <a:pPr lvl="1"/>
            <a:r>
              <a:rPr lang="en-AU" dirty="0"/>
              <a:t>Can dramatically reduce (if not completely eliminate) servo-lag error.</a:t>
            </a:r>
          </a:p>
          <a:p>
            <a:pPr lvl="1"/>
            <a:r>
              <a:rPr lang="en-AU" dirty="0"/>
              <a:t>Improve measurement utilisation (spatial/temporal sensor fusion).</a:t>
            </a:r>
          </a:p>
          <a:p>
            <a:pPr lvl="1"/>
            <a:r>
              <a:rPr lang="en-AU" dirty="0"/>
              <a:t>Allows for the utilisation of more prior knowledge on turbulence (dynamic/statistical properties).</a:t>
            </a:r>
          </a:p>
          <a:p>
            <a:pPr lvl="1"/>
            <a:r>
              <a:rPr lang="en-AU" dirty="0"/>
              <a:t>Rich existing literature on linear estimation (e.g. Kalman Filter) and linear control (e.g. LQR).</a:t>
            </a:r>
          </a:p>
          <a:p>
            <a:r>
              <a:rPr lang="en-AU" dirty="0"/>
              <a:t>Cons:</a:t>
            </a:r>
          </a:p>
          <a:p>
            <a:pPr lvl="1"/>
            <a:r>
              <a:rPr lang="en-AU" dirty="0"/>
              <a:t>Higher computational demand per command calculation.</a:t>
            </a:r>
          </a:p>
          <a:p>
            <a:pPr lvl="1"/>
            <a:r>
              <a:rPr lang="en-AU" dirty="0"/>
              <a:t>Requires some kind of “tuning” or System ID stage.</a:t>
            </a:r>
          </a:p>
          <a:p>
            <a:pPr lvl="1"/>
            <a:r>
              <a:rPr lang="en-AU" dirty="0"/>
              <a:t>More challenging to implement.</a:t>
            </a:r>
          </a:p>
        </p:txBody>
      </p:sp>
    </p:spTree>
    <p:extLst>
      <p:ext uri="{BB962C8B-B14F-4D97-AF65-F5344CB8AC3E}">
        <p14:creationId xmlns:p14="http://schemas.microsoft.com/office/powerpoint/2010/main" val="63714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13A-9C20-4167-ADBB-391B6CA7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Non-Predictive SCAO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6ECCB-9BDA-4E52-8E57-44F3893C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521775" cy="4195481"/>
          </a:xfrm>
        </p:spPr>
        <p:txBody>
          <a:bodyPr/>
          <a:lstStyle/>
          <a:p>
            <a:r>
              <a:rPr lang="en-AU" dirty="0"/>
              <a:t>Summary:</a:t>
            </a:r>
          </a:p>
          <a:p>
            <a:pPr lvl="1"/>
            <a:r>
              <a:rPr lang="en-AU" dirty="0"/>
              <a:t>Estimate the pupil-plane projected turbulence wave-front.</a:t>
            </a:r>
          </a:p>
          <a:p>
            <a:pPr lvl="1"/>
            <a:r>
              <a:rPr lang="en-AU" dirty="0"/>
              <a:t>Use measurements from 1 WFS.</a:t>
            </a:r>
          </a:p>
          <a:p>
            <a:pPr lvl="1"/>
            <a:r>
              <a:rPr lang="en-AU" dirty="0"/>
              <a:t>Correct for phase with a single DM conjugated to the pupil/ground layer.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1B59F8-4E58-473C-AE3E-100FE893E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859" y="657225"/>
            <a:ext cx="4644865" cy="55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1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13A-9C20-4167-ADBB-391B6CA7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Predictive SCAO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B2E7F6-D36F-4E25-ADE8-2CA93033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497388" cy="4195481"/>
          </a:xfrm>
        </p:spPr>
        <p:txBody>
          <a:bodyPr/>
          <a:lstStyle/>
          <a:p>
            <a:r>
              <a:rPr lang="en-AU" dirty="0"/>
              <a:t>Same physical apparatus as non-predictive scheme, but using knowledge of turbulence dynamics, try to estimate the individual layer phase contribution.</a:t>
            </a:r>
          </a:p>
          <a:p>
            <a:r>
              <a:rPr lang="en-AU" dirty="0"/>
              <a:t>Improves estimate of the pupil wave-front </a:t>
            </a:r>
            <a:r>
              <a:rPr lang="en-AU" b="1" dirty="0"/>
              <a:t>AND</a:t>
            </a:r>
            <a:r>
              <a:rPr lang="en-AU" dirty="0"/>
              <a:t> allows prediction for the wave-front for multiple frames.</a:t>
            </a:r>
            <a:endParaRPr lang="en-AU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20EF69-EDBB-48F9-9655-D395EE74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646" y="657224"/>
            <a:ext cx="464486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4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613A-9C20-4167-ADBB-391B6CA7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449889" cy="1400530"/>
          </a:xfrm>
        </p:spPr>
        <p:txBody>
          <a:bodyPr/>
          <a:lstStyle/>
          <a:p>
            <a:r>
              <a:rPr lang="en-AU" dirty="0"/>
              <a:t>Predictive SCAO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6ECCB-9BDA-4E52-8E57-44F3893C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521775" cy="4195481"/>
          </a:xfrm>
        </p:spPr>
        <p:txBody>
          <a:bodyPr/>
          <a:lstStyle/>
          <a:p>
            <a:r>
              <a:rPr lang="en-AU" dirty="0"/>
              <a:t>Depends on knowledge of the layer speeds/directions.</a:t>
            </a:r>
          </a:p>
          <a:p>
            <a:pPr lvl="1"/>
            <a:r>
              <a:rPr lang="en-AU" dirty="0"/>
              <a:t>This is directly solvable in SSA (satellite tracking) if the up-to-date CN2 profile is known (along with telescope slew-rate).</a:t>
            </a:r>
          </a:p>
          <a:p>
            <a:pPr lvl="1"/>
            <a:r>
              <a:rPr lang="en-AU" dirty="0"/>
              <a:t>This is solvable in general, but requires telemetry to perform system identification algorithms on (no need for CN2 profile in this case).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96E8B-3C82-4CCA-8517-85EE5E9D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562" y="657224"/>
            <a:ext cx="464486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673E5-D345-4F90-B70E-CAD4206A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615" y="572353"/>
            <a:ext cx="9404723" cy="1400530"/>
          </a:xfrm>
        </p:spPr>
        <p:txBody>
          <a:bodyPr/>
          <a:lstStyle/>
          <a:p>
            <a:r>
              <a:rPr lang="en-AU" sz="3600" dirty="0"/>
              <a:t>Non-Predictive   vs      Predictive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8CBD2-D55D-435D-823C-D094BE404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46" y="1272618"/>
            <a:ext cx="3851699" cy="4636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93D75-FE54-47FE-909A-0B8D1681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80" y="1272618"/>
            <a:ext cx="3851699" cy="46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FC677-8726-45ED-893B-6B4C93B8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28839"/>
            <a:ext cx="9404723" cy="1400530"/>
          </a:xfrm>
        </p:spPr>
        <p:txBody>
          <a:bodyPr/>
          <a:lstStyle/>
          <a:p>
            <a:r>
              <a:rPr lang="en-AU" dirty="0"/>
              <a:t>2 Layer Example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54D7BE-4CEC-4A68-8FA1-FBBB98933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130" y="1152983"/>
            <a:ext cx="10707740" cy="5376178"/>
          </a:xfrm>
        </p:spPr>
      </p:pic>
    </p:spTree>
    <p:extLst>
      <p:ext uri="{BB962C8B-B14F-4D97-AF65-F5344CB8AC3E}">
        <p14:creationId xmlns:p14="http://schemas.microsoft.com/office/powerpoint/2010/main" val="21147483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13597</TotalTime>
  <Words>706</Words>
  <Application>Microsoft Office PowerPoint</Application>
  <PresentationFormat>Widescreen</PresentationFormat>
  <Paragraphs>109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Century Gothic</vt:lpstr>
      <vt:lpstr>Wingdings 3</vt:lpstr>
      <vt:lpstr>Ion</vt:lpstr>
      <vt:lpstr>Estimation, Prediction, and Reconstruction of Atmospheric Turbulence Minimising servo-lag error in SCAO and MCAO applications</vt:lpstr>
      <vt:lpstr>What is the issue?</vt:lpstr>
      <vt:lpstr>Option A) Go Faster</vt:lpstr>
      <vt:lpstr>Option B) Improve Prediction</vt:lpstr>
      <vt:lpstr>Non-Predictive SCAO</vt:lpstr>
      <vt:lpstr>Predictive SCAO</vt:lpstr>
      <vt:lpstr>Predictive SCAO (continued)</vt:lpstr>
      <vt:lpstr>Non-Predictive   vs      Predictive</vt:lpstr>
      <vt:lpstr>2 Layer Example</vt:lpstr>
      <vt:lpstr>Preliminary Results in YAO</vt:lpstr>
      <vt:lpstr>Still work to do</vt:lpstr>
      <vt:lpstr>Non-Predictive MCAO</vt:lpstr>
      <vt:lpstr>Non-predictive MCAO (continued)</vt:lpstr>
      <vt:lpstr>Predictive MCAO</vt:lpstr>
      <vt:lpstr>But at what cost?!</vt:lpstr>
      <vt:lpstr>Boundary Considerations</vt:lpstr>
      <vt:lpstr>We can generalise it!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Cranney</dc:creator>
  <cp:lastModifiedBy>Jesse Cranney</cp:lastModifiedBy>
  <cp:revision>87</cp:revision>
  <dcterms:created xsi:type="dcterms:W3CDTF">2018-10-11T03:06:58Z</dcterms:created>
  <dcterms:modified xsi:type="dcterms:W3CDTF">2018-10-22T12:13:31Z</dcterms:modified>
</cp:coreProperties>
</file>